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</p:sldMasterIdLst>
  <p:sldIdLst>
    <p:sldId id="27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4C805D-F0CF-4AFB-B9AE-784ED0EEBB54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CFD5D6-1884-42D8-895F-41A5E20CBFC5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4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168E-F823-4C26-B3EE-45B8CEFD7FC2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0D0D-7A16-4A4F-8727-880B14A68234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5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2082BA-A770-467D-A271-037EB2D65C10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7179B9-B1D5-4980-8EE8-916C839FC43B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1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D05B-16F7-4C2A-B7CE-64045443971C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5352-6DA2-4273-9FFE-2ABD3194B03C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6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F3DF-27C5-49B9-B6B1-D50099080B01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04D9-27B0-4E76-8F15-072E803EB0A7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6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058A-CE11-4217-AEF1-4A1F10873417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7877-1BE5-43B4-830E-D2A2612764C7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41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A1709-1EAB-4360-8BF7-E4E88DC32A66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DE8B3-432C-4CBB-866E-93F876D6E096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31F2-B23F-4C9E-877B-DCDF4EEDCCD3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D883-BF8E-4158-89B7-9E02E2C59523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9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BF20B-6502-48AC-AD1C-7A3F59A5FC65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ACEEE-2FE0-411B-8B9C-B81A87187617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51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27E0-60ED-435B-9E32-8F23C2926AD9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59B3-CE31-4EA5-B743-9FFF857167EE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FE4A-6707-48A2-9FE7-F96E88D43AFF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BF6F-7BC6-4B1C-90FF-27D9E7E0457D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4C805D-F0CF-4AFB-B9AE-784ED0EEBB54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CFD5D6-1884-42D8-895F-41A5E20CBFC5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6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168E-F823-4C26-B3EE-45B8CEFD7FC2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0D0D-7A16-4A4F-8727-880B14A68234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47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2082BA-A770-467D-A271-037EB2D65C10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7179B9-B1D5-4980-8EE8-916C839FC43B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39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D05B-16F7-4C2A-B7CE-64045443971C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5352-6DA2-4273-9FFE-2ABD3194B03C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59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F3DF-27C5-49B9-B6B1-D50099080B01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04D9-27B0-4E76-8F15-072E803EB0A7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88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058A-CE11-4217-AEF1-4A1F10873417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7877-1BE5-43B4-830E-D2A2612764C7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71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A1709-1EAB-4360-8BF7-E4E88DC32A66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DE8B3-432C-4CBB-866E-93F876D6E096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31F2-B23F-4C9E-877B-DCDF4EEDCCD3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D883-BF8E-4158-89B7-9E02E2C59523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54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BF20B-6502-48AC-AD1C-7A3F59A5FC65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ACEEE-2FE0-411B-8B9C-B81A87187617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5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27E0-60ED-435B-9E32-8F23C2926AD9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59B3-CE31-4EA5-B743-9FFF857167EE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13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FE4A-6707-48A2-9FE7-F96E88D43AFF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BF6F-7BC6-4B1C-90FF-27D9E7E0457D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6E85E8-36A5-4759-B26A-D670570A3C8D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E9A21B-7161-4B72-A5A7-C4EC88BFF7BB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5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0F15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007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007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E00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6E85E8-36A5-4759-B26A-D670570A3C8D}" type="datetimeFigureOut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21.11.2015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E9A21B-7161-4B72-A5A7-C4EC88BFF7BB}" type="slidenum">
              <a:rPr lang="ru-RU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0F15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007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007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E00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16 октября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 информатики в 4 классе</a:t>
            </a:r>
            <a:endParaRPr lang="ru-RU" b="1" dirty="0"/>
          </a:p>
        </p:txBody>
      </p:sp>
      <p:pic>
        <p:nvPicPr>
          <p:cNvPr id="4" name="Picture 2" descr="C:\Users\виндовс\Downloads\компьютер как 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70" y="1600199"/>
            <a:ext cx="6475574" cy="52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4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Манипулятор для управления экранными объектами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ндовс\Downloads\мышь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40" y="2060848"/>
            <a:ext cx="3679552" cy="36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2342" y="6088559"/>
            <a:ext cx="1616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мышь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6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Системный блок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ндовс\Downloads\системный бл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5382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Компьютер – это система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индовс\Downloads\компьютер как сист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4806"/>
            <a:ext cx="6912768" cy="55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Компьютерные программы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Системные программы–</a:t>
            </a:r>
          </a:p>
          <a:p>
            <a:endParaRPr lang="ru-RU" dirty="0" smtClean="0"/>
          </a:p>
          <a:p>
            <a:r>
              <a:rPr lang="ru-RU" dirty="0" smtClean="0"/>
              <a:t>Инструментальные программы –</a:t>
            </a:r>
          </a:p>
          <a:p>
            <a:endParaRPr lang="ru-RU" dirty="0" smtClean="0"/>
          </a:p>
          <a:p>
            <a:r>
              <a:rPr lang="ru-RU" dirty="0" smtClean="0"/>
              <a:t>Прикладные программы -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7004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обеспечивают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работу компьютера и его взаимодействие с человеком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8387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a typeface="+mj-ea"/>
                <a:cs typeface="+mj-cs"/>
              </a:rPr>
              <a:t>предназначены</a:t>
            </a:r>
          </a:p>
          <a:p>
            <a:r>
              <a:rPr lang="ru-RU" sz="24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7030A0"/>
                </a:solidFill>
                <a:ea typeface="+mj-ea"/>
                <a:cs typeface="+mj-cs"/>
              </a:rPr>
              <a:t>для </a:t>
            </a:r>
            <a:r>
              <a:rPr lang="ru-RU" sz="2400" b="1" dirty="0" smtClean="0">
                <a:solidFill>
                  <a:srgbClr val="7030A0"/>
                </a:solidFill>
                <a:ea typeface="+mj-ea"/>
                <a:cs typeface="+mj-cs"/>
              </a:rPr>
              <a:t>создания</a:t>
            </a:r>
          </a:p>
          <a:p>
            <a:r>
              <a:rPr lang="ru-RU" sz="24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7030A0"/>
                </a:solidFill>
                <a:ea typeface="+mj-ea"/>
                <a:cs typeface="+mj-cs"/>
              </a:rPr>
              <a:t>новых программ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9872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служат для решения задач пользователя: </a:t>
            </a:r>
            <a:endParaRPr lang="ru-RU" sz="24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a typeface="+mj-ea"/>
                <a:cs typeface="+mj-cs"/>
              </a:rPr>
              <a:t>создания </a:t>
            </a: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текстов, </a:t>
            </a:r>
            <a:endParaRPr lang="ru-RU" sz="24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a typeface="+mj-ea"/>
                <a:cs typeface="+mj-cs"/>
              </a:rPr>
              <a:t>рисунков</a:t>
            </a: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, таблиц и т.д.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Прикладные программы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индовс\Downloads\текст 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ндовс\Downloads\граф р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010428" cy="2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виндовс\Downloads\му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26172"/>
            <a:ext cx="1837556" cy="219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виндовс\Downloads\прогр каль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8918"/>
            <a:ext cx="2945904" cy="23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виндовс\Downloads\электр таб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17" y="4365104"/>
            <a:ext cx="32276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571480"/>
            <a:ext cx="492922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Домашнее задание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813" y="1928813"/>
            <a:ext cx="78581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с.44-45.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выбору:</a:t>
            </a:r>
          </a:p>
          <a:p>
            <a:pPr marL="457200" indent="-457200"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1)подготовить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сообщение о других известных вам программах;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2)найти информацию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 истории вычислительной техники 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3) опережающее задание: подготовить коллекцию носителей информации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6" name="Picture 5" descr="C:\Users\KIRIL\Desktop\read-a-boo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147689" cy="20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571480"/>
            <a:ext cx="492922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Мои успехи </a:t>
            </a:r>
          </a:p>
        </p:txBody>
      </p:sp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1214438" y="1285875"/>
            <a:ext cx="635793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</a:rPr>
              <a:t>Я  узнал 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</a:rPr>
              <a:t>У меня получилось 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</a:rPr>
              <a:t>Мне запомнилось 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</a:rPr>
              <a:t>Хочу узнать больше о…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91140" name="Picture 1" descr="C:\Documents and Settings\ОЛЯ\Рабочий стол\уче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00188"/>
            <a:ext cx="1928813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kern="0" dirty="0">
                <a:solidFill>
                  <a:srgbClr val="891411"/>
                </a:solidFill>
                <a:latin typeface="Times New Roman"/>
              </a:rPr>
              <a:t>Актуализация знаний и </a:t>
            </a:r>
            <a:r>
              <a:rPr lang="ru-RU" sz="4000" b="1" kern="0" dirty="0" smtClean="0">
                <a:solidFill>
                  <a:srgbClr val="891411"/>
                </a:solidFill>
                <a:latin typeface="Times New Roman"/>
              </a:rPr>
              <a:t>умений</a:t>
            </a:r>
            <a:br>
              <a:rPr lang="ru-RU" sz="4000" b="1" kern="0" dirty="0" smtClean="0">
                <a:solidFill>
                  <a:srgbClr val="891411"/>
                </a:solidFill>
                <a:latin typeface="Times New Roman"/>
              </a:rPr>
            </a:br>
            <a:r>
              <a:rPr lang="ru-RU" sz="4000" b="1" kern="0" dirty="0" smtClean="0">
                <a:solidFill>
                  <a:srgbClr val="660033"/>
                </a:solidFill>
                <a:latin typeface="Times New Roman"/>
              </a:rPr>
              <a:t>продолжи предложения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258763" fontAlgn="base">
              <a:spcBef>
                <a:spcPct val="20000"/>
              </a:spcBef>
              <a:spcAft>
                <a:spcPct val="0"/>
              </a:spcAft>
              <a:buClr>
                <a:srgbClr val="4F917E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Arial"/>
              </a:rPr>
              <a:t>«Объект – это…»</a:t>
            </a:r>
            <a:endParaRPr lang="ru-RU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5650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258763" fontAlgn="base">
              <a:spcBef>
                <a:spcPct val="20000"/>
              </a:spcBef>
              <a:spcAft>
                <a:spcPct val="0"/>
              </a:spcAft>
              <a:buClr>
                <a:srgbClr val="4F917E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Arial"/>
              </a:rPr>
              <a:t>«Всякий объект имеет свойства, среди которых можно выделить…»?</a:t>
            </a:r>
            <a:endParaRPr lang="ru-RU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572" y="278750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258763" fontAlgn="base">
              <a:spcBef>
                <a:spcPct val="20000"/>
              </a:spcBef>
              <a:spcAft>
                <a:spcPct val="0"/>
              </a:spcAft>
              <a:buClr>
                <a:srgbClr val="4F917E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400" kern="0" smtClean="0">
                <a:solidFill>
                  <a:srgbClr val="000000"/>
                </a:solidFill>
                <a:latin typeface="Arial"/>
              </a:rPr>
              <a:t>«Все 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объекты связаны друг </a:t>
            </a:r>
            <a:r>
              <a:rPr lang="ru-RU" sz="2400" kern="0">
                <a:solidFill>
                  <a:srgbClr val="000000"/>
                </a:solidFill>
                <a:latin typeface="Arial"/>
              </a:rPr>
              <a:t>с </a:t>
            </a:r>
            <a:r>
              <a:rPr lang="ru-RU" sz="2400" kern="0" smtClean="0">
                <a:solidFill>
                  <a:srgbClr val="000000"/>
                </a:solidFill>
                <a:latin typeface="Arial"/>
              </a:rPr>
              <a:t>другом…»</a:t>
            </a:r>
            <a:endParaRPr lang="ru-RU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5170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Как называются отношения «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клавиатура→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компьютер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»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74" y="4082706"/>
            <a:ext cx="7397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«мышка →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компьютер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74" y="4544371"/>
            <a:ext cx="772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«монитор →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компьютер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»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968" y="4958410"/>
            <a:ext cx="784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258763" algn="ctr" fontAlgn="base">
              <a:spcBef>
                <a:spcPct val="20000"/>
              </a:spcBef>
              <a:spcAft>
                <a:spcPct val="0"/>
              </a:spcAft>
              <a:buClr>
                <a:srgbClr val="4F917E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«процессор →</a:t>
            </a:r>
            <a:r>
              <a:rPr lang="ru-RU" sz="2400" b="1" kern="0" dirty="0">
                <a:solidFill>
                  <a:srgbClr val="FF0000"/>
                </a:solidFill>
                <a:latin typeface="Arial"/>
              </a:rPr>
              <a:t>компьютер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70259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1" indent="-258763" fontAlgn="base">
              <a:spcBef>
                <a:spcPct val="20000"/>
              </a:spcBef>
              <a:spcAft>
                <a:spcPct val="0"/>
              </a:spcAft>
              <a:buClr>
                <a:srgbClr val="4F917E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400" b="1" kern="0" dirty="0">
                <a:solidFill>
                  <a:srgbClr val="660033"/>
                </a:solidFill>
                <a:latin typeface="Arial"/>
              </a:rPr>
              <a:t>Все устройства взаимосвязаны между собой и являются частями целого, имя которого …</a:t>
            </a:r>
          </a:p>
        </p:txBody>
      </p:sp>
    </p:spTree>
    <p:extLst>
      <p:ext uri="{BB962C8B-B14F-4D97-AF65-F5344CB8AC3E}">
        <p14:creationId xmlns:p14="http://schemas.microsoft.com/office/powerpoint/2010/main" val="357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3588812"/>
            <a:ext cx="8229600" cy="135235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компьютер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как система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9" descr="C:\Users\Наташа\AppData\Local\Microsoft\Windows\Temporary Internet Files\Content.IE5\G4NNYXOW\MCj0432646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0277"/>
            <a:ext cx="4968552" cy="340853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marL="34290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4000" b="1" kern="0" dirty="0" smtClean="0">
                <a:solidFill>
                  <a:srgbClr val="891411"/>
                </a:solidFill>
                <a:latin typeface="Times New Roman"/>
              </a:rPr>
              <a:t>Целеполагание</a:t>
            </a:r>
            <a:br>
              <a:rPr lang="ru-RU" sz="4000" b="1" kern="0" dirty="0" smtClean="0">
                <a:solidFill>
                  <a:srgbClr val="891411"/>
                </a:solidFill>
                <a:latin typeface="Times New Roman"/>
              </a:rPr>
            </a:br>
            <a:r>
              <a:rPr lang="ru-RU" sz="4000" kern="0" dirty="0">
                <a:solidFill>
                  <a:srgbClr val="5A84D8"/>
                </a:solidFill>
                <a:latin typeface="Arial"/>
                <a:ea typeface="+mn-ea"/>
                <a:cs typeface="+mn-cs"/>
              </a:rPr>
              <a:t>Из чего же, из чего же, </a:t>
            </a:r>
            <a:br>
              <a:rPr lang="ru-RU" sz="4000" kern="0" dirty="0">
                <a:solidFill>
                  <a:srgbClr val="5A84D8"/>
                </a:solidFill>
                <a:latin typeface="Arial"/>
                <a:ea typeface="+mn-ea"/>
                <a:cs typeface="+mn-cs"/>
              </a:rPr>
            </a:br>
            <a:r>
              <a:rPr lang="ru-RU" sz="4000" kern="0" dirty="0">
                <a:solidFill>
                  <a:srgbClr val="5A84D8"/>
                </a:solidFill>
                <a:latin typeface="Arial"/>
                <a:ea typeface="+mn-ea"/>
                <a:cs typeface="+mn-cs"/>
              </a:rPr>
              <a:t>                 из чего же сделан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ru-RU" dirty="0" smtClean="0"/>
              <a:t>Узнать, как устроен компьютер, из каких основных частей он состоит.</a:t>
            </a:r>
          </a:p>
          <a:p>
            <a:r>
              <a:rPr lang="ru-RU" dirty="0" smtClean="0"/>
              <a:t>Познакомиться с компьютерными программами и их назначением.</a:t>
            </a:r>
            <a:endParaRPr lang="ru-RU" dirty="0"/>
          </a:p>
        </p:txBody>
      </p:sp>
      <p:pic>
        <p:nvPicPr>
          <p:cNvPr id="9218" name="Picture 2" descr="C:\Users\виндовс\Downloads\компьютер как сист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80844"/>
            <a:ext cx="2348360" cy="19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ндовс\Downloads\компьюте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774087"/>
            <a:ext cx="11929324" cy="85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Устройства ввода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индовс\Downloads\клавиа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1" y="1267111"/>
            <a:ext cx="4082918" cy="14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4317" y="1303085"/>
            <a:ext cx="2890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клавиатура</a:t>
            </a:r>
            <a:endParaRPr lang="ru-RU" dirty="0"/>
          </a:p>
        </p:txBody>
      </p:sp>
      <p:pic>
        <p:nvPicPr>
          <p:cNvPr id="2051" name="Picture 3" descr="C:\Users\виндовс\Downloads\микро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1" y="2924944"/>
            <a:ext cx="2150740" cy="228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2779440"/>
            <a:ext cx="2678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микрофон</a:t>
            </a:r>
            <a:endParaRPr lang="ru-RU" dirty="0"/>
          </a:p>
        </p:txBody>
      </p:sp>
      <p:pic>
        <p:nvPicPr>
          <p:cNvPr id="2052" name="Picture 4" descr="C:\Users\виндовс\Downloads\скан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985120" cy="20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8224" y="4653136"/>
            <a:ext cx="1825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сканер</a:t>
            </a:r>
            <a:endParaRPr lang="ru-RU" dirty="0"/>
          </a:p>
        </p:txBody>
      </p:sp>
      <p:pic>
        <p:nvPicPr>
          <p:cNvPr id="5122" name="Picture 2" descr="C:\Users\виндовс\Downloads\цифр видеокамер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80" y="4297748"/>
            <a:ext cx="1884848" cy="25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4114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Цифровая видеокамера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Устройства вывода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виндовс\Downloads\монитор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160241" cy="22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643168"/>
            <a:ext cx="2276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монитор</a:t>
            </a:r>
            <a:endParaRPr lang="ru-RU" dirty="0"/>
          </a:p>
        </p:txBody>
      </p:sp>
      <p:pic>
        <p:nvPicPr>
          <p:cNvPr id="3076" name="Picture 4" descr="C:\Users\виндовс\Downloads\прин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39" y="1643168"/>
            <a:ext cx="3052874" cy="20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2807879"/>
            <a:ext cx="2170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принтер</a:t>
            </a:r>
            <a:endParaRPr lang="ru-RU" dirty="0"/>
          </a:p>
        </p:txBody>
      </p:sp>
      <p:pic>
        <p:nvPicPr>
          <p:cNvPr id="3077" name="Picture 5" descr="C:\Users\виндовс\Downloads\колон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" y="4288662"/>
            <a:ext cx="2095985" cy="21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5" y="4297299"/>
            <a:ext cx="2179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колонки</a:t>
            </a:r>
            <a:endParaRPr lang="ru-RU" dirty="0"/>
          </a:p>
        </p:txBody>
      </p:sp>
      <p:pic>
        <p:nvPicPr>
          <p:cNvPr id="3078" name="Picture 6" descr="C:\Users\виндовс\Downloads\наушни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73" y="4648573"/>
            <a:ext cx="2209427" cy="22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0" y="5335366"/>
            <a:ext cx="2590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наушники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6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</a:rPr>
              <a:t>Устройства хранения данных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ндовс\Downloads\внутренняя памя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250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ндовс\Downloads\внешняя памя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163534"/>
            <a:ext cx="5076056" cy="36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Устройство обработки данных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ндовс\Downloads\процесс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74412" cy="458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0217" y="6088559"/>
            <a:ext cx="2723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процессор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215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Аспект</vt:lpstr>
      <vt:lpstr>1_Аспект</vt:lpstr>
      <vt:lpstr>16 октября урок информатики в 4 классе</vt:lpstr>
      <vt:lpstr>Актуализация знаний и умений продолжи предложения</vt:lpstr>
      <vt:lpstr>компьютер</vt:lpstr>
      <vt:lpstr>Целеполагание Из чего же, из чего же,                   из чего же сделан</vt:lpstr>
      <vt:lpstr>Презентация PowerPoint</vt:lpstr>
      <vt:lpstr>Устройства ввода</vt:lpstr>
      <vt:lpstr>Устройства вывода</vt:lpstr>
      <vt:lpstr>Устройства хранения данных</vt:lpstr>
      <vt:lpstr>Устройство обработки данных</vt:lpstr>
      <vt:lpstr>Манипулятор для управления экранными объектами</vt:lpstr>
      <vt:lpstr>Системный блок</vt:lpstr>
      <vt:lpstr>Компьютер – это система</vt:lpstr>
      <vt:lpstr>Компьютерные программы</vt:lpstr>
      <vt:lpstr>Прикладные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знаний и умений</dc:title>
  <dc:creator>виндовс</dc:creator>
  <cp:lastModifiedBy>виндовс</cp:lastModifiedBy>
  <cp:revision>28</cp:revision>
  <dcterms:created xsi:type="dcterms:W3CDTF">2015-10-07T08:48:01Z</dcterms:created>
  <dcterms:modified xsi:type="dcterms:W3CDTF">2015-11-21T10:36:02Z</dcterms:modified>
</cp:coreProperties>
</file>