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72" r:id="rId4"/>
    <p:sldId id="270" r:id="rId5"/>
    <p:sldId id="271" r:id="rId6"/>
    <p:sldId id="268" r:id="rId7"/>
    <p:sldId id="269" r:id="rId8"/>
    <p:sldId id="267" r:id="rId9"/>
    <p:sldId id="266" r:id="rId10"/>
    <p:sldId id="265" r:id="rId11"/>
    <p:sldId id="264" r:id="rId12"/>
    <p:sldId id="274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262" r:id="rId43"/>
    <p:sldId id="303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09B6C27-BA62-4446-B56B-4C9E5F0088C2}">
          <p14:sldIdLst>
            <p14:sldId id="256"/>
            <p14:sldId id="263"/>
            <p14:sldId id="272"/>
            <p14:sldId id="270"/>
            <p14:sldId id="271"/>
            <p14:sldId id="268"/>
            <p14:sldId id="269"/>
            <p14:sldId id="267"/>
            <p14:sldId id="266"/>
            <p14:sldId id="265"/>
            <p14:sldId id="264"/>
            <p14:sldId id="274"/>
            <p14:sldId id="273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262"/>
            <p14:sldId id="30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79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4529142" cy="1470025"/>
          </a:xfr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  <a:latin typeface="Impac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78" y="5572140"/>
            <a:ext cx="5543544" cy="752468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7030A0"/>
                </a:solidFill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341D4-46E4-40EA-88D2-79BD5157B785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441D-AA91-4E3A-9B74-6E68B9E1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4400" b="1" kern="1200" smtClean="0">
          <a:solidFill>
            <a:schemeClr val="accent6">
              <a:lumMod val="75000"/>
            </a:schemeClr>
          </a:solidFill>
          <a:latin typeface="Impac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7030A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7030A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4529142" cy="324036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Garamond" pitchFamily="18" charset="0"/>
              </a:rPr>
              <a:t>Коррекционные упражнения на развитие памяти, внимания, мышления для младших школьников</a:t>
            </a:r>
            <a:endParaRPr lang="ru-RU" sz="4000" dirty="0">
              <a:latin typeface="Garamond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4653136"/>
            <a:ext cx="5543544" cy="75246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МКОУ «КНОШ» Ковалевич И.Н. учитель начальных классов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Упражнение на развитие концентрации и устойчивости внимания</a:t>
            </a:r>
            <a:endParaRPr lang="ru-RU" sz="36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Autofit/>
          </a:bodyPr>
          <a:lstStyle/>
          <a:p>
            <a:pPr hangingPunct="0">
              <a:buNone/>
            </a:pPr>
            <a:r>
              <a:rPr lang="ru-RU" sz="2000" dirty="0" smtClean="0"/>
              <a:t>Школьникам предлагается без ошибок переписать следующие строчки:</a:t>
            </a:r>
          </a:p>
          <a:p>
            <a:pPr hangingPunct="0">
              <a:buNone/>
            </a:pPr>
            <a:r>
              <a:rPr lang="ru-RU" sz="1800" dirty="0" smtClean="0"/>
              <a:t>а) АММАДАМА РЕБЕРГЕ АССАМАСА</a:t>
            </a:r>
          </a:p>
          <a:p>
            <a:pPr hangingPunct="0">
              <a:buNone/>
            </a:pPr>
            <a:r>
              <a:rPr lang="ru-RU" sz="1800" dirty="0" smtClean="0"/>
              <a:t>    ГЕСКЛАЛЛА ЕССАНЕССАС ДЕТАЛЛАТА</a:t>
            </a:r>
          </a:p>
          <a:p>
            <a:pPr hangingPunct="0">
              <a:buNone/>
            </a:pPr>
            <a:r>
              <a:rPr lang="ru-RU" sz="1800" dirty="0" smtClean="0"/>
              <a:t>б) ЕНАЛССТАДЕ ЕНАДСЛАТ</a:t>
            </a:r>
          </a:p>
          <a:p>
            <a:pPr hangingPunct="0">
              <a:buNone/>
            </a:pPr>
            <a:r>
              <a:rPr lang="ru-RU" sz="1800" dirty="0" smtClean="0"/>
              <a:t>    ЕТАЛЬТАРРС УСОКГАТА ЛИММОДОРА</a:t>
            </a:r>
          </a:p>
          <a:p>
            <a:pPr hangingPunct="0">
              <a:buNone/>
            </a:pPr>
            <a:r>
              <a:rPr lang="ru-RU" sz="1800" dirty="0" smtClean="0"/>
              <a:t>    КЛАТИМОР</a:t>
            </a:r>
          </a:p>
          <a:p>
            <a:pPr hangingPunct="0">
              <a:buNone/>
            </a:pPr>
            <a:r>
              <a:rPr lang="ru-RU" sz="1800" dirty="0" smtClean="0"/>
              <a:t>в) РЕТАБРЕРТА НОРАСОТАННА</a:t>
            </a:r>
          </a:p>
          <a:p>
            <a:pPr hangingPunct="0">
              <a:buNone/>
            </a:pPr>
            <a:r>
              <a:rPr lang="ru-RU" sz="1800" dirty="0" smtClean="0"/>
              <a:t>   ДЕБАРУГА КАЛЛИХАРРА</a:t>
            </a:r>
          </a:p>
          <a:p>
            <a:pPr hangingPunct="0">
              <a:buNone/>
            </a:pPr>
            <a:r>
              <a:rPr lang="ru-RU" sz="1800" dirty="0" smtClean="0"/>
              <a:t>   ФИЛЛИТАДЕРРА</a:t>
            </a:r>
          </a:p>
          <a:p>
            <a:pPr hangingPunct="0">
              <a:buNone/>
            </a:pPr>
            <a:r>
              <a:rPr lang="ru-RU" sz="1800" dirty="0" smtClean="0"/>
              <a:t>г) ГРУММОПД</a:t>
            </a:r>
          </a:p>
          <a:p>
            <a:pPr hangingPunct="0">
              <a:buNone/>
            </a:pPr>
            <a:r>
              <a:rPr lang="ru-RU" sz="1800" dirty="0" err="1" smtClean="0"/>
              <a:t>д</a:t>
            </a:r>
            <a:r>
              <a:rPr lang="ru-RU" sz="1800" dirty="0" smtClean="0"/>
              <a:t>) ВАТЕРПРООФЕТТА</a:t>
            </a:r>
          </a:p>
          <a:p>
            <a:pPr hangingPunct="0">
              <a:buNone/>
            </a:pPr>
            <a:r>
              <a:rPr lang="ru-RU" sz="1800" dirty="0" smtClean="0"/>
              <a:t>    СЕРАФИННЕТАСТОЛЕ</a:t>
            </a:r>
          </a:p>
          <a:p>
            <a:pPr hangingPunct="0">
              <a:buNone/>
            </a:pPr>
            <a:r>
              <a:rPr lang="ru-RU" sz="1800" dirty="0" smtClean="0"/>
              <a:t>    ЕММАСЕДАТОНОВ</a:t>
            </a:r>
          </a:p>
          <a:p>
            <a:pPr hangingPunct="0">
              <a:buNone/>
            </a:pPr>
            <a:r>
              <a:rPr lang="ru-RU" sz="1800" dirty="0" smtClean="0"/>
              <a:t>е) ГРАСЕМБЛАДОВУНТ</a:t>
            </a:r>
          </a:p>
          <a:p>
            <a:pPr hangingPunct="0">
              <a:buNone/>
            </a:pPr>
            <a:r>
              <a:rPr lang="ru-RU" sz="1800" dirty="0" smtClean="0"/>
              <a:t>ж) ГРОДЕРАСТВЕРАТОНА</a:t>
            </a:r>
          </a:p>
          <a:p>
            <a:pPr hangingPunct="0">
              <a:buNone/>
            </a:pPr>
            <a:r>
              <a:rPr lang="ru-RU" sz="1800" dirty="0" smtClean="0"/>
              <a:t>    ХЛОРОФОНИМАТА</a:t>
            </a:r>
          </a:p>
          <a:p>
            <a:pPr hangingPunct="0">
              <a:buNone/>
            </a:pPr>
            <a:r>
              <a:rPr lang="ru-RU" sz="1800" dirty="0" smtClean="0"/>
              <a:t> 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Упражнение  на развитие концентрации внимания «Скопируй портрет».</a:t>
            </a:r>
            <a:endParaRPr lang="ru-RU" sz="32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ru-RU" dirty="0" smtClean="0"/>
              <a:t>Дети должны квадратик за квадратиком скопировать портрет из верхнего поля в нижний, затем раскрасить картинки.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t="3030"/>
          <a:stretch>
            <a:fillRect/>
          </a:stretch>
        </p:blipFill>
        <p:spPr bwMode="auto">
          <a:xfrm>
            <a:off x="1142976" y="3786190"/>
            <a:ext cx="242889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3786190"/>
            <a:ext cx="2379639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Упражнение, направленное на развитие объема  внимания «Внимание»</a:t>
            </a:r>
            <a:endParaRPr lang="ru-RU" sz="32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Детям предлагают внимательно посмотреть на карточку с фигурами и знаками. Через 3 секунды карточка убирается, а дети должны зарисовать в тетради то, что запомнили. После проверочного воспроизведения на доске детям предлагают еще одну карточку для запоминания и воспроизведения.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latin typeface="Garamond" pitchFamily="18" charset="0"/>
              </a:rPr>
              <a:t>Развитие  объема  </a:t>
            </a:r>
            <a:r>
              <a:rPr>
                <a:latin typeface="Garamond" pitchFamily="18" charset="0"/>
              </a:rPr>
              <a:t>внимания</a:t>
            </a:r>
            <a:endParaRPr lang="ru-RU" dirty="0">
              <a:latin typeface="Garamond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40000"/>
          </a:blip>
          <a:srcRect l="14167" b="29143"/>
          <a:stretch>
            <a:fillRect/>
          </a:stretch>
        </p:blipFill>
        <p:spPr bwMode="auto">
          <a:xfrm>
            <a:off x="785787" y="2214554"/>
            <a:ext cx="307183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 b="9091"/>
          <a:stretch>
            <a:fillRect/>
          </a:stretch>
        </p:blipFill>
        <p:spPr bwMode="auto">
          <a:xfrm>
            <a:off x="4071934" y="2428869"/>
            <a:ext cx="464347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 b="9804"/>
          <a:stretch>
            <a:fillRect/>
          </a:stretch>
        </p:blipFill>
        <p:spPr bwMode="auto">
          <a:xfrm>
            <a:off x="4572000" y="3786190"/>
            <a:ext cx="4071966" cy="128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Упражнения на развитие мыслительной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"</a:t>
            </a:r>
            <a:r>
              <a:rPr lang="ru-RU" b="1" dirty="0"/>
              <a:t>Сравнение предметов"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Пары слов.</a:t>
            </a:r>
            <a:br>
              <a:rPr lang="ru-RU" dirty="0"/>
            </a:br>
            <a:r>
              <a:rPr lang="ru-RU" dirty="0"/>
              <a:t>1) Муха и бабочка                  6) Топор и молоток</a:t>
            </a:r>
            <a:br>
              <a:rPr lang="ru-RU" dirty="0"/>
            </a:br>
            <a:r>
              <a:rPr lang="ru-RU" dirty="0"/>
              <a:t>2) Дом и избушка                   7) Пианино и скрипка</a:t>
            </a:r>
            <a:br>
              <a:rPr lang="ru-RU" dirty="0"/>
            </a:br>
            <a:r>
              <a:rPr lang="ru-RU" dirty="0"/>
              <a:t>3) Стол и стулья                      8) Шалость и драка</a:t>
            </a:r>
            <a:br>
              <a:rPr lang="ru-RU" dirty="0"/>
            </a:br>
            <a:r>
              <a:rPr lang="ru-RU" dirty="0"/>
              <a:t>4) Книга и тетрадь                 9) Щекотать и гладить</a:t>
            </a:r>
            <a:br>
              <a:rPr lang="ru-RU" dirty="0"/>
            </a:br>
            <a:r>
              <a:rPr lang="ru-RU" dirty="0"/>
              <a:t>5) Вода и молоко                  10) Город и деревня</a:t>
            </a:r>
            <a:br>
              <a:rPr lang="ru-RU" dirty="0"/>
            </a:br>
            <a:r>
              <a:rPr lang="ru-RU" b="1" i="1" dirty="0"/>
              <a:t>Методика.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Ты видел муху? А бабочку?</a:t>
            </a:r>
            <a:br>
              <a:rPr lang="ru-RU" dirty="0"/>
            </a:br>
            <a:r>
              <a:rPr lang="ru-RU" dirty="0"/>
              <a:t>Похожи муха и бабочка или нет? Чем они похожи?</a:t>
            </a:r>
            <a:br>
              <a:rPr lang="ru-RU" dirty="0"/>
            </a:br>
            <a:r>
              <a:rPr lang="ru-RU" dirty="0"/>
              <a:t>А чем отличаются друг от друга?</a:t>
            </a:r>
            <a:br>
              <a:rPr lang="ru-RU" dirty="0"/>
            </a:br>
            <a:r>
              <a:rPr lang="ru-RU" dirty="0"/>
              <a:t>При сравнении предметов учить находить черты сходства и черты различия по главным признакам.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50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Упражнения на развитие скорости мышления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"</a:t>
            </a:r>
            <a:r>
              <a:rPr lang="ru-RU" b="1" dirty="0" err="1"/>
              <a:t>Оканчивание</a:t>
            </a:r>
            <a:r>
              <a:rPr lang="ru-RU" b="1" dirty="0"/>
              <a:t> слов"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"Отгадай что я хочу сказать"</a:t>
            </a:r>
            <a:r>
              <a:rPr lang="ru-RU" dirty="0"/>
              <a:t> (произносится первый слог слова). Всего предлагается 10 слогов: 1) по, 2) на, 3) за, 4) ми, 5) </a:t>
            </a:r>
            <a:r>
              <a:rPr lang="ru-RU" dirty="0" err="1"/>
              <a:t>му</a:t>
            </a:r>
            <a:r>
              <a:rPr lang="ru-RU" dirty="0"/>
              <a:t>, 6) до, 7) че, 8) </a:t>
            </a:r>
            <a:r>
              <a:rPr lang="ru-RU" dirty="0" err="1"/>
              <a:t>пры</a:t>
            </a:r>
            <a:r>
              <a:rPr lang="ru-RU" dirty="0"/>
              <a:t>, 9) ку, 10) </a:t>
            </a:r>
            <a:r>
              <a:rPr lang="ru-RU" dirty="0" err="1"/>
              <a:t>зо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843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Упражнения </a:t>
            </a:r>
            <a:r>
              <a:rPr lang="ru-RU" i="1" dirty="0"/>
              <a:t>на развитие мыслительных </a:t>
            </a:r>
            <a:r>
              <a:rPr lang="ru-RU" i="1" dirty="0" smtClean="0"/>
              <a:t>процессов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49736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а)</a:t>
            </a:r>
            <a:r>
              <a:rPr lang="ru-RU" dirty="0"/>
              <a:t> </a:t>
            </a:r>
            <a:r>
              <a:rPr lang="ru-RU" b="1" dirty="0"/>
              <a:t>"Найди лишнее слово".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1. Старый, дряхлый, маленький, ветхий.</a:t>
            </a:r>
            <a:br>
              <a:rPr lang="ru-RU" dirty="0"/>
            </a:br>
            <a:r>
              <a:rPr lang="ru-RU" dirty="0"/>
              <a:t>2. Храбрый, злой, смелый, отважный.</a:t>
            </a:r>
            <a:br>
              <a:rPr lang="ru-RU" dirty="0"/>
            </a:br>
            <a:r>
              <a:rPr lang="ru-RU" dirty="0"/>
              <a:t>3. Яблоко, слива, огурец, груша.</a:t>
            </a:r>
            <a:br>
              <a:rPr lang="ru-RU" dirty="0"/>
            </a:br>
            <a:r>
              <a:rPr lang="ru-RU" dirty="0"/>
              <a:t>4. Молоко, творог, сметана, хлеб.</a:t>
            </a:r>
            <a:br>
              <a:rPr lang="ru-RU" dirty="0"/>
            </a:br>
            <a:r>
              <a:rPr lang="ru-RU" dirty="0"/>
              <a:t>5. Час, минута, лето, секунда.</a:t>
            </a:r>
            <a:br>
              <a:rPr lang="ru-RU" dirty="0"/>
            </a:br>
            <a:r>
              <a:rPr lang="ru-RU" dirty="0"/>
              <a:t>6. Ложка, тарелка, кастрюля, сумка.</a:t>
            </a:r>
            <a:br>
              <a:rPr lang="ru-RU" dirty="0"/>
            </a:br>
            <a:r>
              <a:rPr lang="ru-RU" dirty="0"/>
              <a:t>7. Платье, свитер, шапка, рубашка.</a:t>
            </a:r>
            <a:br>
              <a:rPr lang="ru-RU" dirty="0"/>
            </a:br>
            <a:r>
              <a:rPr lang="ru-RU" dirty="0"/>
              <a:t>8. Мыло, метла, паста зубная, шампунь.</a:t>
            </a:r>
            <a:br>
              <a:rPr lang="ru-RU" dirty="0"/>
            </a:br>
            <a:r>
              <a:rPr lang="ru-RU" dirty="0"/>
              <a:t>9. Береза, дуб, сосна, земляника.</a:t>
            </a:r>
            <a:br>
              <a:rPr lang="ru-RU" dirty="0"/>
            </a:br>
            <a:r>
              <a:rPr lang="ru-RU" dirty="0"/>
              <a:t>10. Книга, телевизор, радио, магнитофон.</a:t>
            </a:r>
            <a:br>
              <a:rPr lang="ru-RU" dirty="0"/>
            </a:br>
            <a:r>
              <a:rPr lang="ru-RU" b="1" dirty="0"/>
              <a:t>б) "Найди лишнюю картинку".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07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в)</a:t>
            </a:r>
            <a:r>
              <a:rPr lang="ru-RU" dirty="0"/>
              <a:t> </a:t>
            </a:r>
            <a:r>
              <a:rPr lang="ru-RU" b="1" dirty="0"/>
              <a:t>"Упражнения на развитие гибкости ума".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Предложите ребенку называть как можно больше слов, обозначающих какое-либо понятие:</a:t>
            </a:r>
            <a:br>
              <a:rPr lang="ru-RU" dirty="0"/>
            </a:br>
            <a:r>
              <a:rPr lang="ru-RU" dirty="0"/>
              <a:t>- Назови слова, обозначающие деревья (береза, сосна, ель, кедр, рябина, ...)</a:t>
            </a:r>
            <a:br>
              <a:rPr lang="ru-RU" dirty="0"/>
            </a:br>
            <a:r>
              <a:rPr lang="ru-RU" dirty="0"/>
              <a:t>- Назови слова, относящиеся к спорту</a:t>
            </a:r>
            <a:br>
              <a:rPr lang="ru-RU" dirty="0"/>
            </a:br>
            <a:r>
              <a:rPr lang="ru-RU" dirty="0"/>
              <a:t>- Назови слова, обозначающие домашних животных.</a:t>
            </a:r>
            <a:br>
              <a:rPr lang="ru-RU" dirty="0"/>
            </a:br>
            <a:r>
              <a:rPr lang="ru-RU" dirty="0"/>
              <a:t>- Назови слова, обозначающие водный спорт.</a:t>
            </a:r>
            <a:br>
              <a:rPr lang="ru-RU" dirty="0"/>
            </a:br>
            <a:r>
              <a:rPr lang="ru-RU" dirty="0"/>
              <a:t>- Назови слова, обозначающие фрукты и т.д.</a:t>
            </a:r>
            <a:br>
              <a:rPr lang="ru-RU" dirty="0"/>
            </a:br>
            <a:r>
              <a:rPr lang="ru-RU" b="1" dirty="0"/>
              <a:t>г) "Исключение лишнего"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4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д) "Последовательные картинки"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Предъявляется в беспорядке определенное количество изображений, которые имеют логическую последовательность. Задача ребенка - определить имеющуюся связь между картинками, последовательность событий, изображенных на картинках.</a:t>
            </a:r>
            <a:br>
              <a:rPr lang="ru-RU" dirty="0"/>
            </a:br>
            <a:r>
              <a:rPr lang="ru-RU" b="1" dirty="0"/>
              <a:t>е) "</a:t>
            </a:r>
            <a:r>
              <a:rPr lang="ru-RU" b="1" dirty="0" err="1"/>
              <a:t>Переструктирование</a:t>
            </a:r>
            <a:r>
              <a:rPr lang="ru-RU" b="1" dirty="0"/>
              <a:t> слова"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Из букв данного слова составить как можно больше новых слов. В новом слове каждую букву можно использовать столько раз, сколько она встречается в исходном слове.</a:t>
            </a:r>
            <a:br>
              <a:rPr lang="ru-RU" dirty="0"/>
            </a:br>
            <a:r>
              <a:rPr lang="ru-RU" b="1" dirty="0"/>
              <a:t>ж) "Дедукция"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Предлагают мыслительные задачи такого типа: "Саша моложе Коли. Саша старше Вовы. Кто старше?"</a:t>
            </a:r>
          </a:p>
        </p:txBody>
      </p:sp>
    </p:spTree>
    <p:extLst>
      <p:ext uri="{BB962C8B-B14F-4D97-AF65-F5344CB8AC3E}">
        <p14:creationId xmlns:p14="http://schemas.microsoft.com/office/powerpoint/2010/main" val="21475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з) "Обобщения"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1) Назвать одним словом предметы:</a:t>
            </a:r>
            <a:br>
              <a:rPr lang="ru-RU" dirty="0"/>
            </a:br>
            <a:r>
              <a:rPr lang="ru-RU" dirty="0"/>
              <a:t>Вилка, ложка, нож - это ...</a:t>
            </a:r>
            <a:br>
              <a:rPr lang="ru-RU" dirty="0"/>
            </a:br>
            <a:r>
              <a:rPr lang="ru-RU" dirty="0"/>
              <a:t>Дождь, снег, мороз - это ...</a:t>
            </a:r>
            <a:br>
              <a:rPr lang="ru-RU" dirty="0"/>
            </a:br>
            <a:r>
              <a:rPr lang="ru-RU" dirty="0"/>
              <a:t>Рука, нога, голова - это ...</a:t>
            </a:r>
            <a:br>
              <a:rPr lang="ru-RU" dirty="0"/>
            </a:br>
            <a:r>
              <a:rPr lang="ru-RU" dirty="0"/>
              <a:t>2) Конкретизировать обобщающие понятия:</a:t>
            </a:r>
            <a:br>
              <a:rPr lang="ru-RU" dirty="0"/>
            </a:br>
            <a:r>
              <a:rPr lang="ru-RU" dirty="0"/>
              <a:t>Фрукты - это ....</a:t>
            </a:r>
            <a:br>
              <a:rPr lang="ru-RU" dirty="0"/>
            </a:br>
            <a:r>
              <a:rPr lang="ru-RU" dirty="0"/>
              <a:t>Транспорт - это ....</a:t>
            </a:r>
            <a:br>
              <a:rPr lang="ru-RU" dirty="0"/>
            </a:br>
            <a:r>
              <a:rPr lang="ru-RU" b="1" dirty="0"/>
              <a:t>и) "Продолжить ряд цифр".</a:t>
            </a:r>
            <a:br>
              <a:rPr lang="ru-RU" b="1" dirty="0"/>
            </a:br>
            <a:r>
              <a:rPr lang="ru-RU" dirty="0"/>
              <a:t>Задается ряд с определенной последовательностью цифр. Участники должны понять закономерность построения ряда и продолжить его.</a:t>
            </a:r>
            <a:br>
              <a:rPr lang="ru-RU" dirty="0"/>
            </a:br>
            <a:r>
              <a:rPr lang="ru-RU" dirty="0"/>
              <a:t>НАПРИМЕР:</a:t>
            </a:r>
            <a:br>
              <a:rPr lang="ru-RU" dirty="0"/>
            </a:br>
            <a:r>
              <a:rPr lang="ru-RU" dirty="0"/>
              <a:t>1, 3, 5, 7 .......</a:t>
            </a:r>
            <a:br>
              <a:rPr lang="ru-RU" dirty="0"/>
            </a:br>
            <a:r>
              <a:rPr lang="ru-RU" dirty="0"/>
              <a:t>1, 4, 7, .........</a:t>
            </a:r>
            <a:br>
              <a:rPr lang="ru-RU" dirty="0"/>
            </a:br>
            <a:r>
              <a:rPr lang="ru-RU" dirty="0"/>
              <a:t>1, 3, 9, .........</a:t>
            </a:r>
            <a:br>
              <a:rPr lang="ru-RU" dirty="0"/>
            </a:br>
            <a:r>
              <a:rPr lang="ru-RU" dirty="0"/>
              <a:t>12, 13, 15, 18 ...</a:t>
            </a:r>
          </a:p>
        </p:txBody>
      </p:sp>
    </p:spTree>
    <p:extLst>
      <p:ext uri="{BB962C8B-B14F-4D97-AF65-F5344CB8AC3E}">
        <p14:creationId xmlns:p14="http://schemas.microsoft.com/office/powerpoint/2010/main" val="13272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Игры и упражнения, направленные на развитие внимания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ru-RU" dirty="0" smtClean="0"/>
              <a:t>Упражнение  на развитие концентрации и распределения внимания «Найди отличие».</a:t>
            </a:r>
          </a:p>
          <a:p>
            <a:pPr hangingPunct="0"/>
            <a:r>
              <a:rPr lang="ru-RU" dirty="0" smtClean="0"/>
              <a:t>Предлагаются 2   картинки с изображением двух предметов . На первый взгляд они совсем одинаковые. Но, всмотревшись внимательнее, можно увидеть, что это не так. Дети должны обнаружить различия.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Упражнения на беглость мышления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"Назвать слова с заданной буквой".</a:t>
            </a:r>
            <a:br>
              <a:rPr lang="ru-RU" dirty="0"/>
            </a:br>
            <a:r>
              <a:rPr lang="ru-RU" dirty="0"/>
              <a:t>ВАРИАНТЫ:</a:t>
            </a:r>
            <a:br>
              <a:rPr lang="ru-RU" dirty="0"/>
            </a:br>
            <a:r>
              <a:rPr lang="ru-RU" dirty="0"/>
              <a:t>1) Назвать слова, начинающиеся на букву "а".</a:t>
            </a:r>
            <a:br>
              <a:rPr lang="ru-RU" dirty="0"/>
            </a:br>
            <a:r>
              <a:rPr lang="ru-RU" dirty="0"/>
              <a:t>2) Назвать слова, оканчивающиеся на букву "т".</a:t>
            </a:r>
            <a:br>
              <a:rPr lang="ru-RU" dirty="0"/>
            </a:br>
            <a:r>
              <a:rPr lang="ru-RU" dirty="0"/>
              <a:t>3) Назвать слова, в которых третья от начала-буква "с".</a:t>
            </a:r>
          </a:p>
        </p:txBody>
      </p:sp>
    </p:spTree>
    <p:extLst>
      <p:ext uri="{BB962C8B-B14F-4D97-AF65-F5344CB8AC3E}">
        <p14:creationId xmlns:p14="http://schemas.microsoft.com/office/powerpoint/2010/main" val="16656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Игры развивающие мышление, сообразительность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а) Игра. "Как это можно использовать".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Предложите ребенку игру: найти возможно большее число вариантов использования какого-либо предмета.</a:t>
            </a:r>
            <a:br>
              <a:rPr lang="ru-RU" dirty="0"/>
            </a:br>
            <a:r>
              <a:rPr lang="ru-RU" b="1" dirty="0"/>
              <a:t>б) Игра "Говори наоборот".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Я буду говорить слово, ты тоже говори, но только наоборот.</a:t>
            </a:r>
            <a:br>
              <a:rPr lang="ru-RU" dirty="0"/>
            </a:br>
            <a:r>
              <a:rPr lang="ru-RU" dirty="0"/>
              <a:t>Худой - толстый</a:t>
            </a:r>
            <a:br>
              <a:rPr lang="ru-RU" dirty="0"/>
            </a:br>
            <a:r>
              <a:rPr lang="ru-RU" dirty="0"/>
              <a:t>Умный - глупый</a:t>
            </a:r>
            <a:br>
              <a:rPr lang="ru-RU" dirty="0"/>
            </a:br>
            <a:r>
              <a:rPr lang="ru-RU" dirty="0"/>
              <a:t>Пустой - полный и т.д.</a:t>
            </a:r>
            <a:br>
              <a:rPr lang="ru-RU" dirty="0"/>
            </a:br>
            <a:r>
              <a:rPr lang="ru-RU" b="1" dirty="0"/>
              <a:t>в) Игра "Бывает - не бывает".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Ребенок должен поймать мяч в том случае, если названная ситуация бывает, а если нет, то мяч ловить не нужно.</a:t>
            </a:r>
            <a:br>
              <a:rPr lang="ru-RU" dirty="0"/>
            </a:br>
            <a:r>
              <a:rPr lang="ru-RU" dirty="0"/>
              <a:t>Папа ушел на работу.</a:t>
            </a:r>
            <a:br>
              <a:rPr lang="ru-RU" dirty="0"/>
            </a:br>
            <a:r>
              <a:rPr lang="ru-RU" dirty="0"/>
              <a:t>Поезд летит по небу.</a:t>
            </a:r>
            <a:br>
              <a:rPr lang="ru-RU" dirty="0"/>
            </a:br>
            <a:r>
              <a:rPr lang="ru-RU" dirty="0"/>
              <a:t>Кошка хочет есть.</a:t>
            </a:r>
            <a:br>
              <a:rPr lang="ru-RU" dirty="0"/>
            </a:br>
            <a:r>
              <a:rPr lang="ru-RU" dirty="0"/>
              <a:t>Зайчик пошел в кино.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53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Упражнения на развитие памяти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u="sng" dirty="0"/>
              <a:t>Упражнение 1   </a:t>
            </a:r>
            <a:r>
              <a:rPr lang="ru-RU" dirty="0"/>
              <a:t>« Фигуры»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 Данное упражнение можно использовать на любом уроке в качестве физкультминутки. </a:t>
            </a:r>
          </a:p>
          <a:p>
            <a:r>
              <a:rPr lang="ru-RU" dirty="0"/>
              <a:t>В парах с помощью счетных палочек  (спичек) один ученик складывает фигуру, 1-2 сек. показывает, затем прикрывает ее листом бумаги, другой из них должен повторить эту фигуру.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9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/>
              <a:t>Упражнение 2 </a:t>
            </a:r>
            <a:r>
              <a:rPr lang="ru-RU" dirty="0"/>
              <a:t>«Назови по памяти предметы</a:t>
            </a:r>
            <a:r>
              <a:rPr lang="ru-RU" dirty="0" smtClean="0"/>
              <a:t>»</a:t>
            </a:r>
            <a:r>
              <a:rPr lang="ru-RU" dirty="0"/>
              <a:t> </a:t>
            </a:r>
          </a:p>
          <a:p>
            <a:r>
              <a:rPr lang="ru-RU" dirty="0"/>
              <a:t>Предлагаются таблицы с рисунками различных предметов. В течение  1-2 сек. Запомнить предметы и их расположение. Закрывается таблица. Учащимся предлагается перечислить предметы или ответить на вопросы: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- </a:t>
            </a:r>
            <a:r>
              <a:rPr lang="ru-RU" dirty="0"/>
              <a:t>Сколько голубей летит в небе?</a:t>
            </a:r>
          </a:p>
          <a:p>
            <a:r>
              <a:rPr lang="ru-RU" dirty="0" smtClean="0"/>
              <a:t>- </a:t>
            </a:r>
            <a:r>
              <a:rPr lang="ru-RU" dirty="0"/>
              <a:t>Что держит в клюве голубь?</a:t>
            </a:r>
          </a:p>
          <a:p>
            <a:r>
              <a:rPr lang="ru-RU" dirty="0" smtClean="0"/>
              <a:t>- </a:t>
            </a:r>
            <a:r>
              <a:rPr lang="ru-RU" dirty="0"/>
              <a:t>Сколько на веточке листиков?</a:t>
            </a:r>
          </a:p>
          <a:p>
            <a:r>
              <a:rPr lang="ru-RU" dirty="0" smtClean="0"/>
              <a:t>- </a:t>
            </a:r>
            <a:r>
              <a:rPr lang="ru-RU" dirty="0"/>
              <a:t>Какого цвета петушки?</a:t>
            </a:r>
          </a:p>
          <a:p>
            <a:r>
              <a:rPr lang="ru-RU" dirty="0" smtClean="0"/>
              <a:t>- </a:t>
            </a:r>
            <a:r>
              <a:rPr lang="ru-RU" dirty="0"/>
              <a:t>Какую лапку поднял петушок? и т. д.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2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/>
              <a:t>Упражнение 3</a:t>
            </a:r>
            <a:r>
              <a:rPr lang="ru-RU" dirty="0"/>
              <a:t> «Запомни слова и их место»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 Данное упражнение можно использовать  на уроках формирования новых знаний или закрепления. Это упражнение может служить связкой между этапами уроков. </a:t>
            </a:r>
          </a:p>
          <a:p>
            <a:r>
              <a:rPr lang="ru-RU" dirty="0"/>
              <a:t>   Учащимся предлагаются слова по теме урока. Они запоминают сами слова и их расположение в рамках. После в предложенные трафареты вносят их по памяти.                                                                              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                                                                              собака                   тигр                      </a:t>
            </a:r>
          </a:p>
          <a:p>
            <a:r>
              <a:rPr lang="ru-RU" dirty="0"/>
              <a:t>                         дуб     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            Шиповник          ива	лев	конь</a:t>
            </a:r>
          </a:p>
          <a:p>
            <a:r>
              <a:rPr lang="ru-RU" dirty="0"/>
              <a:t>          </a:t>
            </a:r>
          </a:p>
          <a:p>
            <a:r>
              <a:rPr lang="ru-RU" dirty="0"/>
              <a:t>                          ель               </a:t>
            </a:r>
          </a:p>
          <a:p>
            <a:r>
              <a:rPr lang="ru-RU" dirty="0"/>
              <a:t>                                                                               крот                         кот 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7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Упражнения на развитие мышления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/>
              <a:t>Упражнение 1</a:t>
            </a:r>
            <a:r>
              <a:rPr lang="ru-RU" dirty="0"/>
              <a:t>    « Измени фигуру» 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Данное упражнение применяется на уроках математики, при изучении геометрических фигур. Для упражнения используются счетные палочки.</a:t>
            </a:r>
          </a:p>
          <a:p>
            <a:r>
              <a:rPr lang="ru-RU" dirty="0"/>
              <a:t>Учащимся  предлагается из готовой фигуры, путем ограниченного числа действий, получить заданную фигуру.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49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u="sng" dirty="0"/>
              <a:t>Упражнение 2</a:t>
            </a:r>
            <a:r>
              <a:rPr lang="ru-RU" dirty="0"/>
              <a:t> « Найди закономерность» </a:t>
            </a:r>
          </a:p>
          <a:p>
            <a:r>
              <a:rPr lang="ru-RU" dirty="0"/>
              <a:t>Данное упражнение используется на любых уроках в качестве минуты отдыха.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475656" y="2420888"/>
            <a:ext cx="504056" cy="5040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95736" y="2420888"/>
            <a:ext cx="504056" cy="5040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915816" y="2420888"/>
            <a:ext cx="504056" cy="5040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76056" y="2453165"/>
            <a:ext cx="504056" cy="5040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635896" y="2453165"/>
            <a:ext cx="504056" cy="5040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355976" y="2453165"/>
            <a:ext cx="504056" cy="5040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756072" y="3209415"/>
            <a:ext cx="792088" cy="720080"/>
          </a:xfrm>
          <a:prstGeom prst="star5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1548160" y="3209415"/>
            <a:ext cx="792088" cy="720080"/>
          </a:xfrm>
          <a:prstGeom prst="star5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3023828" y="3251151"/>
            <a:ext cx="792088" cy="720080"/>
          </a:xfrm>
          <a:prstGeom prst="star5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3815916" y="3239613"/>
            <a:ext cx="792088" cy="720080"/>
          </a:xfrm>
          <a:prstGeom prst="star5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5356133" y="3266844"/>
            <a:ext cx="792088" cy="720080"/>
          </a:xfrm>
          <a:prstGeom prst="star5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6200589" y="3269478"/>
            <a:ext cx="792088" cy="720080"/>
          </a:xfrm>
          <a:prstGeom prst="star5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2340248" y="3273930"/>
            <a:ext cx="683580" cy="685763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4608004" y="3273930"/>
            <a:ext cx="720080" cy="720080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9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750099"/>
          </a:xfrm>
        </p:spPr>
        <p:txBody>
          <a:bodyPr>
            <a:normAutofit fontScale="62500" lnSpcReduction="20000"/>
          </a:bodyPr>
          <a:lstStyle/>
          <a:p>
            <a:r>
              <a:rPr lang="ru-RU" u="sng" dirty="0"/>
              <a:t>Упражнение 3</a:t>
            </a:r>
            <a:r>
              <a:rPr lang="ru-RU" dirty="0"/>
              <a:t>   «Путешествие с животными»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В качестве «игрового поля» можно предложить учащимся таблицу с, с внесенными туда объектами или пронумерованными ячейками. </a:t>
            </a:r>
          </a:p>
          <a:p>
            <a:r>
              <a:rPr lang="ru-RU" dirty="0"/>
              <a:t>Учащимся сообщается, откуда (с какой фигуры или номера  начнет свой путь двигающийся объект. По команде учителя учащиеся зрительно перемещают его в заданном направлении. </a:t>
            </a:r>
          </a:p>
          <a:p>
            <a:r>
              <a:rPr lang="ru-RU" dirty="0"/>
              <a:t> Например: « Белочка» прыгает через клеточку в любом направлении, куда прыгнет белочка, если начинает свой путь …(с радуги, с кубика…3 клеточки вправо,1 вверх, 2 вниз…)</a:t>
            </a:r>
          </a:p>
          <a:p>
            <a:r>
              <a:rPr lang="ru-RU" dirty="0"/>
              <a:t>       «Жук» двигается только по диагонали.</a:t>
            </a:r>
          </a:p>
          <a:p>
            <a:r>
              <a:rPr lang="ru-RU" dirty="0" smtClean="0"/>
              <a:t>                                                   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1259632" y="3717032"/>
            <a:ext cx="216024" cy="216024"/>
          </a:xfrm>
          <a:prstGeom prst="star4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но 2 4"/>
          <p:cNvSpPr/>
          <p:nvPr/>
        </p:nvSpPr>
        <p:spPr>
          <a:xfrm>
            <a:off x="1691680" y="3656822"/>
            <a:ext cx="432048" cy="396044"/>
          </a:xfrm>
          <a:prstGeom prst="irregularSeal2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2267744" y="3656822"/>
            <a:ext cx="360040" cy="396044"/>
          </a:xfrm>
          <a:prstGeom prst="rtTriangl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2843808" y="3656822"/>
            <a:ext cx="432048" cy="396044"/>
          </a:xfrm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ердце 7"/>
          <p:cNvSpPr/>
          <p:nvPr/>
        </p:nvSpPr>
        <p:spPr>
          <a:xfrm>
            <a:off x="3491880" y="3656822"/>
            <a:ext cx="504056" cy="396044"/>
          </a:xfrm>
          <a:prstGeom prst="hear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1187624" y="4149080"/>
            <a:ext cx="360040" cy="504056"/>
          </a:xfrm>
          <a:prstGeom prst="blockArc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1691680" y="4149080"/>
            <a:ext cx="360040" cy="252028"/>
          </a:xfrm>
          <a:prstGeom prst="up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ольцо 10"/>
          <p:cNvSpPr/>
          <p:nvPr/>
        </p:nvSpPr>
        <p:spPr>
          <a:xfrm>
            <a:off x="2267744" y="4149080"/>
            <a:ext cx="360040" cy="360040"/>
          </a:xfrm>
          <a:prstGeom prst="don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2843808" y="4149080"/>
            <a:ext cx="432048" cy="378042"/>
          </a:xfrm>
          <a:prstGeom prst="flowChartPunchedTap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лнце 12"/>
          <p:cNvSpPr/>
          <p:nvPr/>
        </p:nvSpPr>
        <p:spPr>
          <a:xfrm>
            <a:off x="3491880" y="4149080"/>
            <a:ext cx="504056" cy="504056"/>
          </a:xfrm>
          <a:prstGeom prst="su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омб 13"/>
          <p:cNvSpPr/>
          <p:nvPr/>
        </p:nvSpPr>
        <p:spPr>
          <a:xfrm>
            <a:off x="1223628" y="4527122"/>
            <a:ext cx="288032" cy="486054"/>
          </a:xfrm>
          <a:prstGeom prst="diamon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лыбающееся лицо 14"/>
          <p:cNvSpPr/>
          <p:nvPr/>
        </p:nvSpPr>
        <p:spPr>
          <a:xfrm>
            <a:off x="1691680" y="4653136"/>
            <a:ext cx="360040" cy="360040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нак запрета 15"/>
          <p:cNvSpPr/>
          <p:nvPr/>
        </p:nvSpPr>
        <p:spPr>
          <a:xfrm>
            <a:off x="2267744" y="4653136"/>
            <a:ext cx="360040" cy="360040"/>
          </a:xfrm>
          <a:prstGeom prst="noSmoking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Блок-схема: сопоставление 16"/>
          <p:cNvSpPr/>
          <p:nvPr/>
        </p:nvSpPr>
        <p:spPr>
          <a:xfrm>
            <a:off x="2915816" y="4653136"/>
            <a:ext cx="288032" cy="360040"/>
          </a:xfrm>
          <a:prstGeom prst="flowChartCol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Месяц 17"/>
          <p:cNvSpPr/>
          <p:nvPr/>
        </p:nvSpPr>
        <p:spPr>
          <a:xfrm>
            <a:off x="3569314" y="4673728"/>
            <a:ext cx="349187" cy="482351"/>
          </a:xfrm>
          <a:prstGeom prst="mo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55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u="sng" dirty="0"/>
              <a:t>Упражнение 4</a:t>
            </a:r>
            <a:r>
              <a:rPr lang="ru-RU" dirty="0"/>
              <a:t>   «Подбери слова»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Данное упражнение можно использовать на уроках природоведения.</a:t>
            </a:r>
          </a:p>
          <a:p>
            <a:r>
              <a:rPr lang="ru-RU" dirty="0"/>
              <a:t>Предлагается подобрать как можно больше слов по заданной теме.</a:t>
            </a:r>
          </a:p>
          <a:p>
            <a:r>
              <a:rPr lang="ru-RU" dirty="0"/>
              <a:t>Например:</a:t>
            </a:r>
          </a:p>
          <a:p>
            <a:r>
              <a:rPr lang="ru-RU" dirty="0"/>
              <a:t>       Подбери как можно больше слов, которые можно отнести к группе диких животных (домашних животных, рыбы, цветы, погодные явления, времена года…)</a:t>
            </a:r>
          </a:p>
        </p:txBody>
      </p:sp>
    </p:spTree>
    <p:extLst>
      <p:ext uri="{BB962C8B-B14F-4D97-AF65-F5344CB8AC3E}">
        <p14:creationId xmlns:p14="http://schemas.microsoft.com/office/powerpoint/2010/main" val="40289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/>
              <a:t>Упражнение 5</a:t>
            </a:r>
            <a:r>
              <a:rPr lang="ru-RU" dirty="0"/>
              <a:t>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Данное упражнение можно использовать в минуты отдыха на уроке. </a:t>
            </a:r>
          </a:p>
          <a:p>
            <a:r>
              <a:rPr lang="ru-RU" dirty="0"/>
              <a:t>Соедини стрелками слова, подходящие по смыслу </a:t>
            </a:r>
          </a:p>
          <a:p>
            <a:r>
              <a:rPr lang="ru-RU" dirty="0"/>
              <a:t>                             мяч                                     мебель</a:t>
            </a:r>
          </a:p>
          <a:p>
            <a:r>
              <a:rPr lang="ru-RU" dirty="0"/>
              <a:t>                             тополь                                цветок</a:t>
            </a:r>
          </a:p>
          <a:p>
            <a:r>
              <a:rPr lang="ru-RU" dirty="0"/>
              <a:t>                             шкаф                                  насекомые</a:t>
            </a:r>
          </a:p>
          <a:p>
            <a:r>
              <a:rPr lang="ru-RU" dirty="0"/>
              <a:t>                             тарелка                               дерево</a:t>
            </a:r>
          </a:p>
          <a:p>
            <a:r>
              <a:rPr lang="ru-RU" dirty="0"/>
              <a:t>                             пальто                                посуда</a:t>
            </a:r>
          </a:p>
          <a:p>
            <a:r>
              <a:rPr lang="ru-RU" dirty="0"/>
              <a:t>                             муравей                              одежда</a:t>
            </a:r>
          </a:p>
          <a:p>
            <a:r>
              <a:rPr lang="ru-RU" dirty="0"/>
              <a:t>                             щука                                    игрушка</a:t>
            </a:r>
          </a:p>
          <a:p>
            <a:r>
              <a:rPr lang="ru-RU" dirty="0"/>
              <a:t>                             роза                                     рыба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30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Упражнение на развитие концентрации и распределения внимания</a:t>
            </a:r>
            <a:endParaRPr lang="ru-RU" sz="32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71538" y="2000240"/>
            <a:ext cx="6072230" cy="3857652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rnd">
            <a:solidFill>
              <a:schemeClr val="accent6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Упражнения на развитие речи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ru-RU" u="sng" dirty="0"/>
              <a:t>Упражнение 1</a:t>
            </a:r>
            <a:r>
              <a:rPr lang="ru-RU" dirty="0"/>
              <a:t> « Назови слова»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Учащимся предлагается назвать, например,  как можно больше слов в середине которых есть звук « л» (  н, э, г, б, ф…) или  слов, которые заканчиваются на звук «п» ( о, и, с, л …) и т.д.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11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u="sng" dirty="0"/>
              <a:t>Упражнение 2</a:t>
            </a:r>
            <a:r>
              <a:rPr lang="ru-RU" dirty="0"/>
              <a:t> «Хлоп- хлоп» (звуковой анализ слова и на реакцию у ребенка)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Учащимся предлагается в называемых учителем словах, если услышишь слово со звука: с  (о, и, л, н ..)  хлопнуть  в ладоши (если услышишь звук в конце слова или  в середине слова).</a:t>
            </a:r>
          </a:p>
        </p:txBody>
      </p:sp>
    </p:spTree>
    <p:extLst>
      <p:ext uri="{BB962C8B-B14F-4D97-AF65-F5344CB8AC3E}">
        <p14:creationId xmlns:p14="http://schemas.microsoft.com/office/powerpoint/2010/main" val="21103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u="sng" dirty="0"/>
              <a:t>Упражнение 3</a:t>
            </a:r>
            <a:r>
              <a:rPr lang="ru-RU" dirty="0"/>
              <a:t>  «Игра со словом» (обучение звуковому облику слова)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- придумай слово, которое начинается (оканчивается) на такой же звук, как и в слове:</a:t>
            </a:r>
          </a:p>
          <a:p>
            <a:r>
              <a:rPr lang="ru-RU" dirty="0"/>
              <a:t>   Лягушка, флаг,  стол, диван.          </a:t>
            </a:r>
          </a:p>
          <a:p>
            <a:r>
              <a:rPr lang="ru-RU" dirty="0"/>
              <a:t>- назови все звуки по порядку в слове: небо, туча, крыша.</a:t>
            </a:r>
          </a:p>
        </p:txBody>
      </p:sp>
    </p:spTree>
    <p:extLst>
      <p:ext uri="{BB962C8B-B14F-4D97-AF65-F5344CB8AC3E}">
        <p14:creationId xmlns:p14="http://schemas.microsoft.com/office/powerpoint/2010/main" val="27618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u="sng" dirty="0"/>
              <a:t>Упражнение 4</a:t>
            </a:r>
            <a:r>
              <a:rPr lang="ru-RU" dirty="0"/>
              <a:t>   « Придумай новое слово»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     Дом- дым    пил     мел    точка    лук  лак  сыр  сон  сук  </a:t>
            </a:r>
          </a:p>
          <a:p>
            <a:r>
              <a:rPr lang="ru-RU" dirty="0"/>
              <a:t>     Сок- сон      пел     мол     бочка   суп  мак  сын  сок  суп</a:t>
            </a:r>
          </a:p>
        </p:txBody>
      </p:sp>
    </p:spTree>
    <p:extLst>
      <p:ext uri="{BB962C8B-B14F-4D97-AF65-F5344CB8AC3E}">
        <p14:creationId xmlns:p14="http://schemas.microsoft.com/office/powerpoint/2010/main" val="219600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словарного запаса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u="sng" dirty="0"/>
              <a:t>Упражнение 1 </a:t>
            </a:r>
            <a:r>
              <a:rPr lang="ru-RU" dirty="0"/>
              <a:t>«Продолжи фразу»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Пример. Что может делать названный предмет:</a:t>
            </a:r>
          </a:p>
          <a:p>
            <a:r>
              <a:rPr lang="ru-RU" dirty="0"/>
              <a:t>- Метель – метет,  а гром- …</a:t>
            </a:r>
          </a:p>
          <a:p>
            <a:r>
              <a:rPr lang="ru-RU" dirty="0"/>
              <a:t>- Ветер - …, а снег - …</a:t>
            </a:r>
          </a:p>
          <a:p>
            <a:r>
              <a:rPr lang="ru-RU" dirty="0"/>
              <a:t>- Дождь - …, а солнце- …</a:t>
            </a:r>
          </a:p>
          <a:p>
            <a:r>
              <a:rPr lang="ru-RU" dirty="0"/>
              <a:t> </a:t>
            </a:r>
          </a:p>
          <a:p>
            <a:r>
              <a:rPr lang="ru-RU" u="sng" dirty="0"/>
              <a:t>Упражнение 2</a:t>
            </a:r>
            <a:r>
              <a:rPr lang="ru-RU" dirty="0"/>
              <a:t> «Сравнение»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Пример.   Сравни:</a:t>
            </a:r>
          </a:p>
          <a:p>
            <a:r>
              <a:rPr lang="ru-RU" dirty="0"/>
              <a:t>                по вкусу- лимон-мед, лук- и яблоко;</a:t>
            </a:r>
          </a:p>
          <a:p>
            <a:r>
              <a:rPr lang="ru-RU" dirty="0"/>
              <a:t>                 по цвету- гвоздику и ромашку, грушу и сливу;</a:t>
            </a:r>
          </a:p>
          <a:p>
            <a:r>
              <a:rPr lang="ru-RU" dirty="0"/>
              <a:t>                 по прочности- веревку и нитку,  камень и глину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7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/>
              <a:t>Упражнение 3</a:t>
            </a:r>
            <a:r>
              <a:rPr lang="ru-RU" dirty="0"/>
              <a:t>  « Закончи слово»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Учащимся предлагается продолжить начатое учителем слово.</a:t>
            </a:r>
          </a:p>
          <a:p>
            <a:r>
              <a:rPr lang="ru-RU" dirty="0"/>
              <a:t>Пример.  Отгадай, какое слово я хочу сказать? По.., за…, ми…. Ну.., </a:t>
            </a:r>
            <a:r>
              <a:rPr lang="ru-RU" dirty="0" err="1"/>
              <a:t>ло</a:t>
            </a:r>
            <a:r>
              <a:rPr lang="ru-RU" dirty="0"/>
              <a:t>.., при…, ку..</a:t>
            </a:r>
          </a:p>
          <a:p>
            <a:r>
              <a:rPr lang="ru-RU" dirty="0"/>
              <a:t> </a:t>
            </a:r>
          </a:p>
          <a:p>
            <a:r>
              <a:rPr lang="ru-RU" u="sng" dirty="0"/>
              <a:t>Упражнение 4</a:t>
            </a:r>
            <a:r>
              <a:rPr lang="ru-RU" dirty="0"/>
              <a:t>  « Слова потерялись»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Пример. В тексте пропустить конец предложение, дети находят по смыслу и дополняют.</a:t>
            </a:r>
          </a:p>
          <a:p>
            <a:r>
              <a:rPr lang="ru-RU" dirty="0"/>
              <a:t>              Тишина царит в дремучем ____</a:t>
            </a:r>
          </a:p>
          <a:p>
            <a:r>
              <a:rPr lang="ru-RU" dirty="0"/>
              <a:t>              Черные_____ затянули солнце.</a:t>
            </a:r>
          </a:p>
          <a:p>
            <a:r>
              <a:rPr lang="ru-RU" dirty="0"/>
              <a:t>              Птицы умолки. Вот- вот пойдет ___</a:t>
            </a:r>
          </a:p>
        </p:txBody>
      </p:sp>
    </p:spTree>
    <p:extLst>
      <p:ext uri="{BB962C8B-B14F-4D97-AF65-F5344CB8AC3E}">
        <p14:creationId xmlns:p14="http://schemas.microsoft.com/office/powerpoint/2010/main" val="3407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/>
              <a:t>Упражнение 5</a:t>
            </a:r>
            <a:r>
              <a:rPr lang="ru-RU" dirty="0"/>
              <a:t>  «Подбери  рифму»</a:t>
            </a:r>
          </a:p>
          <a:p>
            <a:r>
              <a:rPr lang="ru-RU" dirty="0"/>
              <a:t>            </a:t>
            </a:r>
          </a:p>
          <a:p>
            <a:r>
              <a:rPr lang="ru-RU" dirty="0"/>
              <a:t>            Пример.   К каждому слово подбери рифму:</a:t>
            </a:r>
          </a:p>
          <a:p>
            <a:r>
              <a:rPr lang="ru-RU" dirty="0"/>
              <a:t>             Каша     вой        подушка</a:t>
            </a:r>
          </a:p>
          <a:p>
            <a:r>
              <a:rPr lang="ru-RU" dirty="0"/>
              <a:t>             Снег     кошка    кружка</a:t>
            </a:r>
          </a:p>
          <a:p>
            <a:r>
              <a:rPr lang="ru-RU" dirty="0"/>
              <a:t>             Речка   тучка      бочка</a:t>
            </a:r>
          </a:p>
          <a:p>
            <a:r>
              <a:rPr lang="ru-RU" dirty="0"/>
              <a:t> </a:t>
            </a:r>
          </a:p>
          <a:p>
            <a:r>
              <a:rPr lang="ru-RU" u="sng" dirty="0"/>
              <a:t>Упражнение 6</a:t>
            </a:r>
            <a:r>
              <a:rPr lang="ru-RU" dirty="0"/>
              <a:t> «Составь предложение»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Пример. Соедини два предложения в одно с помощью слов-мостика «и», «а», «но», «хотя», «зато».          </a:t>
            </a:r>
          </a:p>
          <a:p>
            <a:r>
              <a:rPr lang="ru-RU" dirty="0"/>
              <a:t>  Ярко светит солнце. Поют птицы.</a:t>
            </a:r>
          </a:p>
          <a:p>
            <a:r>
              <a:rPr lang="ru-RU" dirty="0"/>
              <a:t>             Дети вышли гулять …</a:t>
            </a:r>
          </a:p>
          <a:p>
            <a:r>
              <a:rPr lang="ru-RU" dirty="0"/>
              <a:t>             В лесу идет дождь. Гремит гром.</a:t>
            </a:r>
          </a:p>
        </p:txBody>
      </p:sp>
    </p:spTree>
    <p:extLst>
      <p:ext uri="{BB962C8B-B14F-4D97-AF65-F5344CB8AC3E}">
        <p14:creationId xmlns:p14="http://schemas.microsoft.com/office/powerpoint/2010/main" val="10896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/>
              <a:t>Упражнения на развития  внимания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Объем   внимания</a:t>
            </a:r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u="sng" dirty="0"/>
              <a:t>Упражнение 1</a:t>
            </a:r>
            <a:r>
              <a:rPr lang="ru-RU" dirty="0"/>
              <a:t> « Прочитай слова не отрывая взгляда от линии» (в начале урока в виде разминки и повторения)</a:t>
            </a:r>
          </a:p>
          <a:p>
            <a:r>
              <a:rPr lang="ru-RU" dirty="0"/>
              <a:t>             рыба	- Какие животные относятся к птицам? Почему?</a:t>
            </a:r>
          </a:p>
          <a:p>
            <a:r>
              <a:rPr lang="ru-RU" dirty="0"/>
              <a:t>             заяц </a:t>
            </a:r>
          </a:p>
          <a:p>
            <a:r>
              <a:rPr lang="ru-RU" dirty="0"/>
              <a:t>             чайка...                – Кто относится к зверям? Почему?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u="sng" dirty="0"/>
              <a:t>Упражнение 2</a:t>
            </a:r>
            <a:r>
              <a:rPr lang="ru-RU" dirty="0"/>
              <a:t>  Найди цифры в порядке возрастания (указкой ученик показывает в быстром темпе)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       1   7   4              3   5   2            9   5   8          6   9   3</a:t>
            </a:r>
          </a:p>
          <a:p>
            <a:r>
              <a:rPr lang="ru-RU" dirty="0"/>
              <a:t>       </a:t>
            </a:r>
          </a:p>
          <a:p>
            <a:r>
              <a:rPr lang="ru-RU" dirty="0"/>
              <a:t>       9   5   2              1   8   6            4   1   6           2   5   8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      3    6    8              7   9   4            3   7   2          4   7    1</a:t>
            </a:r>
          </a:p>
        </p:txBody>
      </p:sp>
    </p:spTree>
    <p:extLst>
      <p:ext uri="{BB962C8B-B14F-4D97-AF65-F5344CB8AC3E}">
        <p14:creationId xmlns:p14="http://schemas.microsoft.com/office/powerpoint/2010/main" val="85767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Упражнения на распределения внимания.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u="sng" dirty="0"/>
              <a:t>Упражнение 1</a:t>
            </a:r>
            <a:r>
              <a:rPr lang="ru-RU" dirty="0"/>
              <a:t> «Найди пропущенные числа»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Демонстрируется таблица от одного до 25. Найти в таблице числа, которых нет (отсутствует до 9 чисел).</a:t>
            </a:r>
          </a:p>
          <a:p>
            <a:r>
              <a:rPr lang="ru-RU" dirty="0"/>
              <a:t> </a:t>
            </a:r>
          </a:p>
          <a:p>
            <a:r>
              <a:rPr lang="ru-RU" u="sng" dirty="0"/>
              <a:t>Упражнение 2</a:t>
            </a:r>
            <a:r>
              <a:rPr lang="ru-RU" dirty="0"/>
              <a:t> «Будь внимателен»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Учащимся предлагается, например, нарисовать в тетради 10 кругов и одновременно сосчитать, сколько хлопков сделал учитель. За одну минуту нарисовать треугольники и решить пример на слух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7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462067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Упражнение на устойчивость зрительного внимания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Эти упражнения используются  для отдыха как на уроках так и на переменах.</a:t>
            </a:r>
          </a:p>
          <a:p>
            <a:r>
              <a:rPr lang="ru-RU" dirty="0"/>
              <a:t> </a:t>
            </a:r>
          </a:p>
          <a:p>
            <a:r>
              <a:rPr lang="ru-RU" u="sng" dirty="0"/>
              <a:t>Упражнение 1</a:t>
            </a:r>
            <a:r>
              <a:rPr lang="ru-RU" dirty="0"/>
              <a:t>  «Перепутанные линии»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Проследи каждую линию и расставь цифры с права, где закончилась линия каждого номера.</a:t>
            </a:r>
          </a:p>
          <a:p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dirty="0"/>
              <a:t>         </a:t>
            </a:r>
            <a:r>
              <a:rPr lang="ru-RU" dirty="0" smtClean="0"/>
              <a:t>1                                         </a:t>
            </a:r>
            <a:r>
              <a:rPr lang="ru-RU" dirty="0"/>
              <a:t>5</a:t>
            </a:r>
          </a:p>
          <a:p>
            <a:pPr marL="0" lvl="0" indent="0">
              <a:buNone/>
            </a:pPr>
            <a:r>
              <a:rPr lang="ru-RU" dirty="0"/>
              <a:t>         </a:t>
            </a:r>
            <a:r>
              <a:rPr lang="ru-RU" dirty="0" smtClean="0"/>
              <a:t>2                                         </a:t>
            </a:r>
            <a:r>
              <a:rPr lang="ru-RU" dirty="0"/>
              <a:t>4</a:t>
            </a:r>
          </a:p>
          <a:p>
            <a:pPr marL="0" lvl="0" indent="0">
              <a:buNone/>
            </a:pPr>
            <a:r>
              <a:rPr lang="ru-RU" dirty="0"/>
              <a:t>         </a:t>
            </a:r>
            <a:r>
              <a:rPr lang="ru-RU" dirty="0" smtClean="0"/>
              <a:t>3                                         </a:t>
            </a:r>
            <a:r>
              <a:rPr lang="ru-RU" dirty="0"/>
              <a:t>3</a:t>
            </a:r>
          </a:p>
          <a:p>
            <a:pPr marL="0" lvl="0" indent="0">
              <a:buNone/>
            </a:pPr>
            <a:r>
              <a:rPr lang="ru-RU" dirty="0"/>
              <a:t>         </a:t>
            </a:r>
            <a:r>
              <a:rPr lang="ru-RU" dirty="0" smtClean="0"/>
              <a:t>4                                         </a:t>
            </a:r>
            <a:r>
              <a:rPr lang="ru-RU" dirty="0"/>
              <a:t>2</a:t>
            </a:r>
          </a:p>
          <a:p>
            <a:pPr marL="0" lvl="0" indent="0">
              <a:buNone/>
            </a:pPr>
            <a:r>
              <a:rPr lang="ru-RU" dirty="0"/>
              <a:t>        </a:t>
            </a:r>
            <a:r>
              <a:rPr lang="ru-RU" dirty="0" smtClean="0"/>
              <a:t> 5                                         </a:t>
            </a:r>
            <a:r>
              <a:rPr lang="ru-RU" dirty="0"/>
              <a:t>1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856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Упражнение, направленное на  развитие концентрации внимания </a:t>
            </a:r>
            <a:endParaRPr lang="ru-RU" sz="32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hangingPunct="0"/>
            <a:endParaRPr lang="ru-RU" dirty="0" smtClean="0"/>
          </a:p>
          <a:p>
            <a:pPr hangingPunct="0"/>
            <a:r>
              <a:rPr lang="ru-RU" dirty="0" smtClean="0"/>
              <a:t>Ребенку предлагают находить и вычеркивать определенные буквы в печатном тексте. Это основной тип упражнений, в которых ребенок имеет возможность почувствовать, что значит «быть внимательным» и развивать состояние внутреннего сосредоточения.</a:t>
            </a:r>
          </a:p>
          <a:p>
            <a:pPr hangingPunct="0"/>
            <a:r>
              <a:rPr lang="ru-RU" dirty="0" smtClean="0"/>
              <a:t>Для  проведения данного задания потребуется корректурный бланк с буквами  и ручка.</a:t>
            </a:r>
          </a:p>
          <a:p>
            <a:pPr hangingPunct="0"/>
            <a:r>
              <a:rPr lang="ru-RU" dirty="0" smtClean="0"/>
              <a:t> Корректурные упражнения должны проводиться ежедневно по 5 мин (минимум 5 раз в неделю) в течение 2-4 месяцев.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04864"/>
            <a:ext cx="752381" cy="62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2273300"/>
            <a:ext cx="234315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2761326"/>
            <a:ext cx="21812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2394613"/>
            <a:ext cx="74295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7584" y="54868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/>
              <a:t>Упражнение 2.</a:t>
            </a:r>
            <a:r>
              <a:rPr lang="ru-RU" dirty="0"/>
              <a:t> «Помоги мышонку найти путь к сыру».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5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Упражнения на тренировку переключения внимания.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u="sng" dirty="0" smtClean="0"/>
              <a:t>Упражнение </a:t>
            </a:r>
            <a:r>
              <a:rPr lang="ru-RU" u="sng" dirty="0"/>
              <a:t>1</a:t>
            </a:r>
            <a:r>
              <a:rPr lang="ru-RU" dirty="0"/>
              <a:t>   «Найди нужные буквы»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Дан текст. Учащимся предлагается на время </a:t>
            </a:r>
            <a:r>
              <a:rPr lang="ru-RU" dirty="0" err="1"/>
              <a:t>подчекнуть</a:t>
            </a:r>
            <a:r>
              <a:rPr lang="ru-RU" dirty="0"/>
              <a:t> например букву «с», зачеркнуть «о», обвести букву «л» и т.д. </a:t>
            </a:r>
          </a:p>
          <a:p>
            <a:r>
              <a:rPr lang="ru-RU" dirty="0"/>
              <a:t> </a:t>
            </a:r>
          </a:p>
          <a:p>
            <a:r>
              <a:rPr lang="ru-RU" u="sng" dirty="0"/>
              <a:t>Упражнение 2</a:t>
            </a:r>
            <a:r>
              <a:rPr lang="ru-RU" dirty="0"/>
              <a:t>   « Спрятанные буквы»</a:t>
            </a:r>
          </a:p>
          <a:p>
            <a:r>
              <a:rPr lang="ru-RU" dirty="0"/>
              <a:t>   </a:t>
            </a:r>
          </a:p>
          <a:p>
            <a:r>
              <a:rPr lang="ru-RU" dirty="0"/>
              <a:t>Из буквенного текста выдели спрятанное слово.</a:t>
            </a:r>
          </a:p>
          <a:p>
            <a:r>
              <a:rPr lang="ru-RU" dirty="0"/>
              <a:t>Б е о л н ц е и т р а н ас т о л р ю </a:t>
            </a:r>
            <a:r>
              <a:rPr lang="ru-RU" dirty="0" err="1"/>
              <a:t>дж</a:t>
            </a:r>
            <a:r>
              <a:rPr lang="ru-RU" dirty="0"/>
              <a:t> м е т о к н о ч т п 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3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i="1" dirty="0" smtClean="0">
                <a:latin typeface="Arial Cyr"/>
              </a:rPr>
              <a:t>             </a:t>
            </a:r>
            <a:r>
              <a:rPr lang="ru-RU" sz="2700" i="1" dirty="0" smtClean="0">
                <a:latin typeface="Arial Cyr"/>
              </a:rPr>
              <a:t>Рекомендации.</a:t>
            </a:r>
            <a:br>
              <a:rPr lang="ru-RU" sz="2700" i="1" dirty="0" smtClean="0">
                <a:latin typeface="Arial Cyr"/>
              </a:rPr>
            </a:br>
            <a:r>
              <a:rPr lang="ru-RU" sz="2700" i="1" dirty="0" smtClean="0">
                <a:latin typeface="Arial Cyr"/>
              </a:rPr>
              <a:t> </a:t>
            </a:r>
            <a:r>
              <a:rPr sz="2700" i="1" dirty="0">
                <a:latin typeface="Arial Cyr"/>
              </a:rPr>
              <a:t>Д</a:t>
            </a:r>
            <a:r>
              <a:rPr lang="ru-RU" sz="2700" i="1" dirty="0" smtClean="0">
                <a:latin typeface="Arial Cyr"/>
              </a:rPr>
              <a:t>ля поддержания внимания </a:t>
            </a:r>
            <a:br>
              <a:rPr lang="ru-RU" sz="2700" i="1" dirty="0" smtClean="0">
                <a:latin typeface="Arial Cyr"/>
              </a:rPr>
            </a:br>
            <a:r>
              <a:rPr lang="ru-RU" sz="2700" i="1" dirty="0" smtClean="0">
                <a:latin typeface="Arial Cyr"/>
              </a:rPr>
              <a:t>необходимо:             </a:t>
            </a:r>
            <a:endParaRPr lang="ru-RU" sz="2700" i="1" dirty="0">
              <a:latin typeface="Arial Cyr"/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7200" dirty="0" smtClean="0">
                <a:solidFill>
                  <a:srgbClr val="7030A0"/>
                </a:solidFill>
              </a:rPr>
              <a:t>На этапе орг.момента проводить дидактические игры и упражнения, направленные на развитие и коррекцию внимания у  детей.</a:t>
            </a:r>
          </a:p>
          <a:p>
            <a:r>
              <a:rPr lang="ru-RU" sz="7200" dirty="0" smtClean="0">
                <a:solidFill>
                  <a:srgbClr val="7030A0"/>
                </a:solidFill>
              </a:rPr>
              <a:t>  На каждом уроке выделять наиболее сложные ситуации, в которых учащимся требуется  помощь; не лишая работу посильной трудности, постараться предотвращать возможные неудачи у детей. При этом подчеркивать малейшие достижения детей, что повышает их уверенность в своих силах и несомненно способствует  усилению внимания к предмету. </a:t>
            </a:r>
          </a:p>
          <a:p>
            <a:r>
              <a:rPr lang="ru-RU" sz="7200" dirty="0" smtClean="0">
                <a:solidFill>
                  <a:srgbClr val="7030A0"/>
                </a:solidFill>
              </a:rPr>
              <a:t>При решении различных практических задач  ставить учащихся в такие условия, где они должны что-то вспомнить,  привлечь свой опыт, выполнить различные измерения, сделать для себя небезразличным результат своего поиска, открыть нечто новое для себя.</a:t>
            </a:r>
          </a:p>
          <a:p>
            <a:r>
              <a:rPr lang="ru-RU" sz="7200" dirty="0" smtClean="0">
                <a:solidFill>
                  <a:srgbClr val="7030A0"/>
                </a:solidFill>
              </a:rPr>
              <a:t> Внимание очень заметно повышается при сопоставлении ожидаемых и проверяемых результатов. Такой способ работы важен в том отношении, что он позволяет ученикам выяснять и опровергать неправильные представления, возникшие в результате самостоятельных наблюдений или в самостоятельной деятельности, — все это способствует тому, что знания становятся более осознанными.</a:t>
            </a:r>
          </a:p>
          <a:p>
            <a:endParaRPr lang="ru-RU" sz="4800" dirty="0" smtClean="0"/>
          </a:p>
          <a:p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150016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 «Как развивать память»  М. Матюгин, И. К. Рыбникова, Т. Н. Мазина Т. Б. Солоненко</a:t>
            </a:r>
          </a:p>
          <a:p>
            <a:r>
              <a:rPr lang="ru-RU" dirty="0"/>
              <a:t>      Москва, 1998г</a:t>
            </a:r>
          </a:p>
          <a:p>
            <a:r>
              <a:rPr lang="ru-RU" dirty="0"/>
              <a:t>2 « Игры в школе и дома» . Психотехнические упражнения и коррекционные программы</a:t>
            </a:r>
          </a:p>
          <a:p>
            <a:r>
              <a:rPr lang="ru-RU" dirty="0"/>
              <a:t>      Москва, 1993г</a:t>
            </a:r>
          </a:p>
          <a:p>
            <a:r>
              <a:rPr lang="ru-RU" dirty="0"/>
              <a:t>3 « Тактильная память» А. </a:t>
            </a:r>
            <a:r>
              <a:rPr lang="ru-RU" dirty="0" err="1"/>
              <a:t>Асмолов</a:t>
            </a:r>
            <a:r>
              <a:rPr lang="ru-RU" dirty="0"/>
              <a:t> «Зрительная память» «</a:t>
            </a:r>
            <a:r>
              <a:rPr lang="ru-RU" dirty="0" err="1"/>
              <a:t>Интелектика</a:t>
            </a:r>
            <a:r>
              <a:rPr lang="ru-RU" dirty="0"/>
              <a:t>» 1992г</a:t>
            </a:r>
          </a:p>
          <a:p>
            <a:r>
              <a:rPr lang="ru-RU" dirty="0"/>
              <a:t>4  « Диагностика развития понятийных форм мышления» В. М. Астапов</a:t>
            </a:r>
          </a:p>
          <a:p>
            <a:r>
              <a:rPr lang="ru-RU" dirty="0"/>
              <a:t>      Москва , 2000г.</a:t>
            </a:r>
          </a:p>
          <a:p>
            <a:r>
              <a:rPr lang="ru-RU" dirty="0"/>
              <a:t>5 « Психологический диагноз» А. Ф. Ануфриев. Москва 1993г.</a:t>
            </a:r>
          </a:p>
          <a:p>
            <a:r>
              <a:rPr lang="ru-RU" dirty="0"/>
              <a:t>6 « Учебная деятельность школьников» Л. И. </a:t>
            </a:r>
            <a:r>
              <a:rPr lang="ru-RU" dirty="0" err="1"/>
              <a:t>Земцова</a:t>
            </a:r>
            <a:r>
              <a:rPr lang="ru-RU" dirty="0"/>
              <a:t> , Е.Ю. </a:t>
            </a:r>
            <a:r>
              <a:rPr lang="ru-RU" dirty="0" err="1"/>
              <a:t>Сумкова</a:t>
            </a:r>
            <a:endParaRPr lang="ru-RU" dirty="0"/>
          </a:p>
          <a:p>
            <a:r>
              <a:rPr lang="ru-RU" dirty="0"/>
              <a:t>    Москва, 1988</a:t>
            </a:r>
          </a:p>
          <a:p>
            <a:r>
              <a:rPr lang="ru-RU" dirty="0"/>
              <a:t>7 «Как подготовить ребенка к школе» </a:t>
            </a:r>
            <a:r>
              <a:rPr lang="ru-RU" dirty="0" err="1"/>
              <a:t>А.А.Реан</a:t>
            </a:r>
            <a:r>
              <a:rPr lang="ru-RU" dirty="0"/>
              <a:t>, С.Н. Костромина</a:t>
            </a:r>
          </a:p>
          <a:p>
            <a:r>
              <a:rPr lang="ru-RU" dirty="0"/>
              <a:t>    Санкт – Петербург 1998г</a:t>
            </a:r>
          </a:p>
          <a:p>
            <a:r>
              <a:rPr lang="ru-RU" dirty="0"/>
              <a:t>8 Практический материал для психологической работы е школе О. Н Усанова</a:t>
            </a:r>
          </a:p>
          <a:p>
            <a:r>
              <a:rPr lang="ru-RU" dirty="0"/>
              <a:t>  Москва, 1991г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92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Концентрация и распределение внимания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57290" y="1643050"/>
            <a:ext cx="5472379" cy="504351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rnd">
            <a:solidFill>
              <a:schemeClr val="accent6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Упражнение, направленное  на тренировку концентрации внимания «Выполни по образцу» </a:t>
            </a:r>
            <a:endParaRPr lang="ru-RU" sz="32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>
              <a:buNone/>
            </a:pPr>
            <a:endParaRPr lang="ru-RU" dirty="0" smtClean="0"/>
          </a:p>
          <a:p>
            <a:pPr hangingPunct="0"/>
            <a:r>
              <a:rPr lang="ru-RU" dirty="0" smtClean="0"/>
              <a:t>Упражнение включает в себя задание на прорисовку достаточно сложных, но повторяющихся узоров. Каждый из узоров требует повышенного внимания ребенка, т.к. требует от детей выполнения нескольких последовательных действий:</a:t>
            </a:r>
          </a:p>
          <a:p>
            <a:pPr hangingPunct="0">
              <a:buNone/>
            </a:pPr>
            <a:r>
              <a:rPr lang="ru-RU" dirty="0" smtClean="0"/>
              <a:t>     1) анализ каждого элемента узора;</a:t>
            </a:r>
          </a:p>
          <a:p>
            <a:pPr hangingPunct="0">
              <a:buNone/>
            </a:pPr>
            <a:r>
              <a:rPr lang="ru-RU" dirty="0" smtClean="0"/>
              <a:t>     2) правильное воспроизведение каждого элемента;</a:t>
            </a:r>
          </a:p>
          <a:p>
            <a:pPr hangingPunct="0">
              <a:buNone/>
            </a:pPr>
            <a:r>
              <a:rPr lang="ru-RU" dirty="0" smtClean="0"/>
              <a:t>     3) удержание последовательности в течение продолжительного времени.</a:t>
            </a:r>
          </a:p>
          <a:p>
            <a:pPr hangingPunct="0"/>
            <a:r>
              <a:rPr lang="ru-RU" dirty="0" smtClean="0"/>
              <a:t>При выполнении подобного рода заданий важно не только, насколько точно дети воспроизведут образец (концентрация внимания), но и как долго они могут работать без ошибок. Поэтому каждый раз надо понемногу увеличивать время выполнения одного узора. Для начала достаточно 5 мин.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Концентрация и устойчивость внимания</a:t>
            </a:r>
            <a:endParaRPr lang="ru-RU" dirty="0"/>
          </a:p>
        </p:txBody>
      </p:sp>
      <p:pic>
        <p:nvPicPr>
          <p:cNvPr id="4" name="Содержимое 3" descr="D:\Documents and Settings\АндрРуха\Рабочий стол\razv2_57.gif"/>
          <p:cNvPicPr>
            <a:picLocks noGrp="1"/>
          </p:cNvPicPr>
          <p:nvPr>
            <p:ph idx="1"/>
          </p:nvPr>
        </p:nvPicPr>
        <p:blipFill>
          <a:blip r:embed="rId2" cstate="print"/>
          <a:srcRect t="4615"/>
          <a:stretch>
            <a:fillRect/>
          </a:stretch>
        </p:blipFill>
        <p:spPr bwMode="auto">
          <a:xfrm>
            <a:off x="4429124" y="1571612"/>
            <a:ext cx="4143404" cy="428628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rnd">
            <a:solidFill>
              <a:schemeClr val="accent6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 descr="D:\Documents and Settings\АндрРуха\Рабочий стол\razv2_58.gif"/>
          <p:cNvPicPr/>
          <p:nvPr/>
        </p:nvPicPr>
        <p:blipFill>
          <a:blip r:embed="rId3" cstate="print"/>
          <a:srcRect t="5995"/>
          <a:stretch>
            <a:fillRect/>
          </a:stretch>
        </p:blipFill>
        <p:spPr bwMode="auto">
          <a:xfrm>
            <a:off x="428596" y="1562100"/>
            <a:ext cx="3786214" cy="4295792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rnd">
            <a:solidFill>
              <a:schemeClr val="accent6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Упражнение, направленное на увеличение уровня распределения внимания.</a:t>
            </a:r>
            <a:endParaRPr lang="ru-RU" sz="32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hangingPunct="0"/>
            <a:r>
              <a:rPr lang="ru-RU" dirty="0" smtClean="0"/>
              <a:t>Нужно прочитать вслух небольшое предложение. Чтение сопровождается негромким постукиванием карандашом по столу. Дети должны запомнить текст и сосчитать число ударов.</a:t>
            </a:r>
          </a:p>
          <a:p>
            <a:pPr hangingPunct="0"/>
            <a:r>
              <a:rPr lang="ru-RU" dirty="0" smtClean="0"/>
              <a:t> Можно провести это упражнение в качестве соревнования: кто правильно сосчитал, тот и выиграл. Выигравшие получают, например, красный кружок. Так как лучше играть несколько раз, подсчет выигрышей проводится в конце этапа урока, и победители как-нибудь поощряются.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Упражнение на развитие переключение внимания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Детям предлагается таблица с набором цифр от 1 до 10, которые располагаются в произвольном порядке. </a:t>
            </a:r>
          </a:p>
          <a:p>
            <a:r>
              <a:rPr lang="ru-RU" dirty="0" smtClean="0"/>
              <a:t>Задание: "Постарайся как можно быстрее находить, показывать и называть вслух цифры от 1 до 10.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00956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Работа со студентами</Template>
  <TotalTime>796</TotalTime>
  <Words>1127</Words>
  <Application>Microsoft Office PowerPoint</Application>
  <PresentationFormat>Экран (4:3)</PresentationFormat>
  <Paragraphs>254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30009563</vt:lpstr>
      <vt:lpstr>Коррекционные упражнения на развитие памяти, внимания, мышления для младших школьников</vt:lpstr>
      <vt:lpstr>Игры и упражнения, направленные на развитие внимания</vt:lpstr>
      <vt:lpstr>Упражнение на развитие концентрации и распределения внимания</vt:lpstr>
      <vt:lpstr> Упражнение, направленное на  развитие концентрации внимания </vt:lpstr>
      <vt:lpstr>Концентрация и распределение внимания</vt:lpstr>
      <vt:lpstr>Упражнение, направленное  на тренировку концентрации внимания «Выполни по образцу» </vt:lpstr>
      <vt:lpstr>Концентрация и устойчивость внимания</vt:lpstr>
      <vt:lpstr>Упражнение, направленное на увеличение уровня распределения внимания.</vt:lpstr>
      <vt:lpstr>Упражнение на развитие переключение внимания</vt:lpstr>
      <vt:lpstr>Упражнение на развитие концентрации и устойчивости внимания</vt:lpstr>
      <vt:lpstr>Упражнение  на развитие концентрации внимания «Скопируй портрет».</vt:lpstr>
      <vt:lpstr>Упражнение, направленное на развитие объема  внимания «Внимание»</vt:lpstr>
      <vt:lpstr>Развитие  объема  внимания</vt:lpstr>
      <vt:lpstr>Упражнения на развитие мыслительной операции</vt:lpstr>
      <vt:lpstr>Упражнения на развитие скорости мышления</vt:lpstr>
      <vt:lpstr>Упражнения на развитие мыслительных процессов</vt:lpstr>
      <vt:lpstr>Презентация PowerPoint</vt:lpstr>
      <vt:lpstr>Презентация PowerPoint</vt:lpstr>
      <vt:lpstr>Презентация PowerPoint</vt:lpstr>
      <vt:lpstr>Упражнения на беглость мышления </vt:lpstr>
      <vt:lpstr>Игры развивающие мышление, сообразительность</vt:lpstr>
      <vt:lpstr>Упражнения на развитие памяти </vt:lpstr>
      <vt:lpstr>Презентация PowerPoint</vt:lpstr>
      <vt:lpstr>Презентация PowerPoint</vt:lpstr>
      <vt:lpstr>Упражнения на развитие мышления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Упражнения на развитие речи   </vt:lpstr>
      <vt:lpstr>Презентация PowerPoint</vt:lpstr>
      <vt:lpstr>Презентация PowerPoint</vt:lpstr>
      <vt:lpstr>Презентация PowerPoint</vt:lpstr>
      <vt:lpstr>Развитие словарного запаса</vt:lpstr>
      <vt:lpstr>Презентация PowerPoint</vt:lpstr>
      <vt:lpstr>Презентация PowerPoint</vt:lpstr>
      <vt:lpstr>Упражнения на развития  внимания </vt:lpstr>
      <vt:lpstr>Презентация PowerPoint</vt:lpstr>
      <vt:lpstr>Презентация PowerPoint</vt:lpstr>
      <vt:lpstr>Презентация PowerPoint</vt:lpstr>
      <vt:lpstr>Упражнения на тренировку переключения внимания.   </vt:lpstr>
      <vt:lpstr>             Рекомендации.  Для поддержания внимания  необходимо:             </vt:lpstr>
      <vt:lpstr>Список литературы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коррекционно – развивающего компонента на уроках в специальных коррекционных классах</dc:title>
  <dc:creator>Администратор</dc:creator>
  <cp:lastModifiedBy>Ковалевич</cp:lastModifiedBy>
  <cp:revision>84</cp:revision>
  <dcterms:created xsi:type="dcterms:W3CDTF">2010-11-15T14:59:36Z</dcterms:created>
  <dcterms:modified xsi:type="dcterms:W3CDTF">2014-12-17T13:23:41Z</dcterms:modified>
</cp:coreProperties>
</file>