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5085184"/>
            <a:ext cx="5637010" cy="882119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Презентацию подготовила:</a:t>
            </a:r>
          </a:p>
          <a:p>
            <a:pPr algn="r"/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Лещук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А.Г.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196752"/>
            <a:ext cx="7175351" cy="1793167"/>
          </a:xfrm>
        </p:spPr>
        <p:txBody>
          <a:bodyPr/>
          <a:lstStyle/>
          <a:p>
            <a:pPr algn="ctr"/>
            <a:r>
              <a:rPr lang="ru-RU" sz="7200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Озера и реки Мордовии</a:t>
            </a:r>
            <a:endParaRPr lang="ru-RU" sz="7200" i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624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04" y="692696"/>
            <a:ext cx="8960996" cy="504056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85311147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512511" cy="1143000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Шелубей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озеро 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700" b="0" dirty="0" err="1">
                <a:solidFill>
                  <a:schemeClr val="accent5">
                    <a:lumMod val="50000"/>
                  </a:schemeClr>
                </a:solidFill>
                <a:effectLst/>
              </a:rPr>
              <a:t>Теньгушевский</a:t>
            </a:r>
            <a:r>
              <a:rPr lang="ru-RU" sz="1700" b="0" dirty="0">
                <a:solidFill>
                  <a:schemeClr val="accent5">
                    <a:lumMod val="50000"/>
                  </a:schemeClr>
                </a:solidFill>
                <a:effectLst/>
              </a:rPr>
              <a:t> район Мордовии, можно смело назвать сердцем озер и водоемов. Размеры озера довольно таки внушительные: его длина достигает 2200 метров, а ширина – 100 метров, при этом, средняя глубина доходит до 3 метров. Водоем отличается чистой и прозрачной водою, которая еще и пресная. Озеро окружено растительностью смешанного типа: северная сторона покрыта </a:t>
            </a:r>
            <a:r>
              <a:rPr lang="ru-RU" sz="1700" b="0" dirty="0" err="1">
                <a:solidFill>
                  <a:schemeClr val="accent5">
                    <a:lumMod val="50000"/>
                  </a:schemeClr>
                </a:solidFill>
                <a:effectLst/>
              </a:rPr>
              <a:t>черноольшаником</a:t>
            </a:r>
            <a:r>
              <a:rPr lang="ru-RU" sz="1700" b="0" dirty="0">
                <a:solidFill>
                  <a:schemeClr val="accent5">
                    <a:lumMod val="50000"/>
                  </a:schemeClr>
                </a:solidFill>
                <a:effectLst/>
              </a:rPr>
              <a:t> и другими видами деревьев, а юго-восточная часть укрыта пойменными лугами.</a:t>
            </a:r>
            <a:br>
              <a:rPr lang="ru-RU" sz="1700" b="0" dirty="0">
                <a:solidFill>
                  <a:schemeClr val="accent5">
                    <a:lumMod val="50000"/>
                  </a:schemeClr>
                </a:solidFill>
                <a:effectLst/>
              </a:rPr>
            </a:br>
            <a:r>
              <a:rPr lang="ru-RU" sz="1700" b="0" dirty="0">
                <a:solidFill>
                  <a:schemeClr val="accent5">
                    <a:lumMod val="50000"/>
                  </a:schemeClr>
                </a:solidFill>
                <a:effectLst/>
              </a:rPr>
              <a:t>Озеро </a:t>
            </a:r>
            <a:r>
              <a:rPr lang="ru-RU" sz="1700" b="0" dirty="0" err="1">
                <a:solidFill>
                  <a:schemeClr val="accent5">
                    <a:lumMod val="50000"/>
                  </a:schemeClr>
                </a:solidFill>
                <a:effectLst/>
              </a:rPr>
              <a:t>Шелубей</a:t>
            </a:r>
            <a:r>
              <a:rPr lang="ru-RU" sz="1700" b="0" dirty="0">
                <a:solidFill>
                  <a:schemeClr val="accent5">
                    <a:lumMod val="50000"/>
                  </a:schemeClr>
                </a:solidFill>
                <a:effectLst/>
              </a:rPr>
              <a:t> является местом обитания многих редких видов растений, которые занесены в Красную Книгу: частуха </a:t>
            </a:r>
            <a:r>
              <a:rPr lang="ru-RU" sz="1700" b="0" dirty="0" err="1">
                <a:solidFill>
                  <a:schemeClr val="accent5">
                    <a:lumMod val="50000"/>
                  </a:schemeClr>
                </a:solidFill>
                <a:effectLst/>
              </a:rPr>
              <a:t>злаколистная</a:t>
            </a:r>
            <a:r>
              <a:rPr lang="ru-RU" sz="1700" b="0" dirty="0">
                <a:solidFill>
                  <a:schemeClr val="accent5">
                    <a:lumMod val="50000"/>
                  </a:schemeClr>
                </a:solidFill>
                <a:effectLst/>
              </a:rPr>
              <a:t>, кубышка желтая, рдест злаковый. Кроме того, такие виды насекомых как пауки </a:t>
            </a:r>
            <a:r>
              <a:rPr lang="ru-RU" sz="1700" b="0" dirty="0" err="1">
                <a:solidFill>
                  <a:schemeClr val="accent5">
                    <a:lumMod val="50000"/>
                  </a:schemeClr>
                </a:solidFill>
                <a:effectLst/>
              </a:rPr>
              <a:t>доломедес</a:t>
            </a:r>
            <a:r>
              <a:rPr lang="ru-RU" sz="1700" b="0" dirty="0">
                <a:solidFill>
                  <a:schemeClr val="accent5">
                    <a:lumMod val="50000"/>
                  </a:schemeClr>
                </a:solidFill>
                <a:effectLst/>
              </a:rPr>
              <a:t> и серебрянка, также относятся к охраняемым видам. На водоеме встречаются хохлатая чернеть, бобр, полевой лунь, серая жаба и выхухоль. Учитывая весь перечень редких видов флоры и фауны, одной из главных функций озера - является сохранение этих видов растений, животных и насекомых.</a:t>
            </a:r>
            <a:r>
              <a:rPr lang="ru-RU" b="0" dirty="0">
                <a:solidFill>
                  <a:schemeClr val="accent5">
                    <a:lumMod val="50000"/>
                  </a:schemeClr>
                </a:solidFill>
                <a:effectLst/>
              </a:rPr>
              <a:t/>
            </a:r>
            <a:br>
              <a:rPr lang="ru-RU" b="0" dirty="0">
                <a:solidFill>
                  <a:schemeClr val="accent5">
                    <a:lumMod val="50000"/>
                  </a:schemeClr>
                </a:solidFill>
                <a:effectLst/>
              </a:rPr>
            </a:b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65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9" y="1124744"/>
            <a:ext cx="8832981" cy="49685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92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80928"/>
            <a:ext cx="6512511" cy="1143000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7030A0"/>
                </a:solidFill>
              </a:rPr>
              <a:t>Реки Мордовии</a:t>
            </a:r>
            <a:endParaRPr lang="ru-RU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45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764704"/>
            <a:ext cx="6512511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Мокша </a:t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50000"/>
                  </a:schemeClr>
                </a:solidFill>
                <a:effectLst/>
              </a:rPr>
              <a:t>река в Мордовии, Пензенской, Нижегородской, Рязанской областях. Она является правым притоком реки Ока и впадает в нее у Пятницкого Яра, ниже города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effectLst/>
              </a:rPr>
              <a:t>Касимова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effectLst/>
              </a:rPr>
              <a:t>. Длина реки Мокши— 656 км, площадь бассейна — 51 тыс. км². По реке Мокша осуществлялось судоходство до середины 1990-х гг. Из рыб в Мокше водятся: окунь, лещ, судак, плотва, вьюн, елец, красноперка, карась, налим, щука, окунь и др. Притоки Мокши: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effectLst/>
              </a:rPr>
              <a:t>Сивинь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effectLst/>
              </a:rPr>
              <a:t>, Сатис,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effectLst/>
              </a:rPr>
              <a:t>Ермишь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effectLst/>
              </a:rPr>
              <a:t> (правые), Вад,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effectLst/>
              </a:rPr>
              <a:t>Цна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effectLst/>
              </a:rPr>
              <a:t> (левые).</a:t>
            </a:r>
            <a:r>
              <a:rPr lang="ru-RU" sz="2000" b="0" dirty="0">
                <a:solidFill>
                  <a:schemeClr val="bg2">
                    <a:lumMod val="50000"/>
                  </a:schemeClr>
                </a:solidFill>
                <a:effectLst/>
              </a:rPr>
              <a:t/>
            </a:r>
            <a:br>
              <a:rPr lang="ru-RU" sz="2000" b="0" dirty="0">
                <a:solidFill>
                  <a:schemeClr val="bg2">
                    <a:lumMod val="50000"/>
                  </a:schemeClr>
                </a:solidFill>
                <a:effectLst/>
              </a:rPr>
            </a:br>
            <a:r>
              <a:rPr lang="ru-RU" sz="2000" dirty="0">
                <a:solidFill>
                  <a:schemeClr val="bg2">
                    <a:lumMod val="50000"/>
                  </a:schemeClr>
                </a:solidFill>
                <a:effectLst/>
              </a:rPr>
              <a:t>На реке Мокша располагается всем известный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  <a:effectLst/>
              </a:rPr>
              <a:t>лечебно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effectLst/>
              </a:rPr>
              <a:t> - оздоровительный комплекс - санаторий "Мокша".</a:t>
            </a:r>
            <a:r>
              <a:rPr lang="ru-RU" b="0" dirty="0">
                <a:solidFill>
                  <a:schemeClr val="bg2">
                    <a:lumMod val="50000"/>
                  </a:schemeClr>
                </a:solidFill>
                <a:effectLst/>
              </a:rPr>
              <a:t/>
            </a:r>
            <a:br>
              <a:rPr lang="ru-RU" b="0" dirty="0">
                <a:solidFill>
                  <a:schemeClr val="bg2">
                    <a:lumMod val="50000"/>
                  </a:schemeClr>
                </a:solidFill>
                <a:effectLst/>
              </a:rPr>
            </a:b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96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692696"/>
            <a:ext cx="8686467" cy="424847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5016246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908720"/>
            <a:ext cx="6512511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Сура 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sz="2400" b="0" dirty="0">
                <a:solidFill>
                  <a:srgbClr val="00B050"/>
                </a:solidFill>
                <a:effectLst/>
              </a:rPr>
              <a:t>правый приток Волги. Длина реки 841 км. Берёт начало у с. </a:t>
            </a:r>
            <a:r>
              <a:rPr lang="ru-RU" sz="2400" b="0" dirty="0" err="1">
                <a:solidFill>
                  <a:srgbClr val="00B050"/>
                </a:solidFill>
                <a:effectLst/>
              </a:rPr>
              <a:t>Сурские</a:t>
            </a:r>
            <a:r>
              <a:rPr lang="ru-RU" sz="2400" b="0" dirty="0">
                <a:solidFill>
                  <a:srgbClr val="00B050"/>
                </a:solidFill>
                <a:effectLst/>
              </a:rPr>
              <a:t> Вершины </a:t>
            </a:r>
            <a:r>
              <a:rPr lang="ru-RU" sz="2400" b="0" dirty="0" err="1">
                <a:solidFill>
                  <a:srgbClr val="00B050"/>
                </a:solidFill>
                <a:effectLst/>
              </a:rPr>
              <a:t>Барышского</a:t>
            </a:r>
            <a:r>
              <a:rPr lang="ru-RU" sz="2400" b="0" dirty="0">
                <a:solidFill>
                  <a:srgbClr val="00B050"/>
                </a:solidFill>
                <a:effectLst/>
              </a:rPr>
              <a:t> района Ульяновской области, протекает в Нижегородской, Пензенской областях, Мордовии и Чувашии. Наиболее крупные реки бассейна Сура: Алатырь, Инсар, Пьяна, </a:t>
            </a:r>
            <a:r>
              <a:rPr lang="ru-RU" sz="2400" b="0" dirty="0" err="1">
                <a:solidFill>
                  <a:srgbClr val="00B050"/>
                </a:solidFill>
                <a:effectLst/>
              </a:rPr>
              <a:t>Меня.На</a:t>
            </a:r>
            <a:r>
              <a:rPr lang="ru-RU" sz="2400" b="0" dirty="0">
                <a:solidFill>
                  <a:srgbClr val="00B050"/>
                </a:solidFill>
                <a:effectLst/>
              </a:rPr>
              <a:t> Суре расположены с. Большие Березники, Николаевка </a:t>
            </a:r>
            <a:r>
              <a:rPr lang="ru-RU" sz="2400" b="0" dirty="0" err="1">
                <a:solidFill>
                  <a:srgbClr val="00B050"/>
                </a:solidFill>
                <a:effectLst/>
              </a:rPr>
              <a:t>Большеберезниковского</a:t>
            </a:r>
            <a:r>
              <a:rPr lang="ru-RU" sz="2400" b="0" dirty="0">
                <a:solidFill>
                  <a:srgbClr val="00B050"/>
                </a:solidFill>
                <a:effectLst/>
              </a:rPr>
              <a:t> </a:t>
            </a:r>
            <a:r>
              <a:rPr lang="ru-RU" sz="2400" b="0" dirty="0" err="1">
                <a:solidFill>
                  <a:srgbClr val="00B050"/>
                </a:solidFill>
                <a:effectLst/>
              </a:rPr>
              <a:t>района.В</a:t>
            </a:r>
            <a:r>
              <a:rPr lang="ru-RU" sz="2400" b="0" dirty="0">
                <a:solidFill>
                  <a:srgbClr val="00B050"/>
                </a:solidFill>
                <a:effectLst/>
              </a:rPr>
              <a:t> реке обитает рыба: сом, стерлядь, лещ, судак, чехонь, </a:t>
            </a:r>
            <a:r>
              <a:rPr lang="ru-RU" sz="2400" b="0" dirty="0" err="1">
                <a:solidFill>
                  <a:srgbClr val="00B050"/>
                </a:solidFill>
                <a:effectLst/>
              </a:rPr>
              <a:t>густера</a:t>
            </a:r>
            <a:r>
              <a:rPr lang="ru-RU" sz="2400" b="0" dirty="0">
                <a:solidFill>
                  <a:srgbClr val="00B050"/>
                </a:solidFill>
                <a:effectLst/>
              </a:rPr>
              <a:t>, окунь, елец, плотва, карась, ерш.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09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4509120"/>
            <a:ext cx="4248472" cy="576064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24744"/>
            <a:ext cx="8975954" cy="33843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2460480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476672"/>
            <a:ext cx="6512511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Рудня </a:t>
            </a:r>
            <a:br>
              <a:rPr lang="ru-RU" dirty="0" smtClean="0">
                <a:solidFill>
                  <a:srgbClr val="FFC000"/>
                </a:solidFill>
              </a:rPr>
            </a:br>
            <a:r>
              <a:rPr lang="ru-RU" sz="2400" b="0" dirty="0">
                <a:solidFill>
                  <a:srgbClr val="FFC000"/>
                </a:solidFill>
                <a:effectLst/>
              </a:rPr>
              <a:t>правый приток реки Алатыря. Длина реки 90 км. Берёт начало вблизи с. </a:t>
            </a:r>
            <a:r>
              <a:rPr lang="ru-RU" sz="2400" b="0" dirty="0" err="1">
                <a:solidFill>
                  <a:srgbClr val="FFC000"/>
                </a:solidFill>
                <a:effectLst/>
              </a:rPr>
              <a:t>Болотникова</a:t>
            </a:r>
            <a:r>
              <a:rPr lang="ru-RU" sz="2400" b="0" dirty="0">
                <a:solidFill>
                  <a:srgbClr val="FFC000"/>
                </a:solidFill>
                <a:effectLst/>
              </a:rPr>
              <a:t>, протекает в центральной части Мордовии и в Нижегородской области. Основные притоки: </a:t>
            </a:r>
            <a:r>
              <a:rPr lang="ru-RU" sz="2400" b="0" dirty="0" err="1">
                <a:solidFill>
                  <a:srgbClr val="FFC000"/>
                </a:solidFill>
                <a:effectLst/>
              </a:rPr>
              <a:t>Ирсеть</a:t>
            </a:r>
            <a:r>
              <a:rPr lang="ru-RU" sz="2400" b="0" dirty="0">
                <a:solidFill>
                  <a:srgbClr val="FFC000"/>
                </a:solidFill>
                <a:effectLst/>
              </a:rPr>
              <a:t>, </a:t>
            </a:r>
            <a:r>
              <a:rPr lang="ru-RU" sz="2400" b="0" dirty="0" err="1">
                <a:solidFill>
                  <a:srgbClr val="FFC000"/>
                </a:solidFill>
                <a:effectLst/>
              </a:rPr>
              <a:t>Руднячка</a:t>
            </a:r>
            <a:r>
              <a:rPr lang="ru-RU" sz="2400" b="0" dirty="0">
                <a:solidFill>
                  <a:srgbClr val="FFC000"/>
                </a:solidFill>
                <a:effectLst/>
              </a:rPr>
              <a:t>, </a:t>
            </a:r>
            <a:r>
              <a:rPr lang="ru-RU" sz="2400" b="0" dirty="0" err="1">
                <a:solidFill>
                  <a:srgbClr val="FFC000"/>
                </a:solidFill>
                <a:effectLst/>
              </a:rPr>
              <a:t>Юстьюр</a:t>
            </a:r>
            <a:r>
              <a:rPr lang="ru-RU" sz="2400" b="0" dirty="0">
                <a:solidFill>
                  <a:srgbClr val="FFC000"/>
                </a:solidFill>
                <a:effectLst/>
              </a:rPr>
              <a:t>, </a:t>
            </a:r>
            <a:r>
              <a:rPr lang="ru-RU" sz="2400" b="0" dirty="0" err="1">
                <a:solidFill>
                  <a:srgbClr val="FFC000"/>
                </a:solidFill>
                <a:effectLst/>
              </a:rPr>
              <a:t>Маиска</a:t>
            </a:r>
            <a:r>
              <a:rPr lang="ru-RU" sz="2400" b="0" dirty="0">
                <a:solidFill>
                  <a:srgbClr val="FFC000"/>
                </a:solidFill>
                <a:effectLst/>
              </a:rPr>
              <a:t>, Конопатка, </a:t>
            </a:r>
            <a:r>
              <a:rPr lang="ru-RU" sz="2400" b="0" dirty="0" err="1">
                <a:solidFill>
                  <a:srgbClr val="FFC000"/>
                </a:solidFill>
                <a:effectLst/>
              </a:rPr>
              <a:t>Ингиряйка</a:t>
            </a:r>
            <a:r>
              <a:rPr lang="ru-RU" sz="2400" b="0" dirty="0">
                <a:solidFill>
                  <a:srgbClr val="FFC000"/>
                </a:solidFill>
                <a:effectLst/>
              </a:rPr>
              <a:t>. Ширина русла в нижнем течении — до 10 м, глубина — до 1 м, берега в основном пологие, поросшие ивняком. На Рудне расположены с. </a:t>
            </a:r>
            <a:r>
              <a:rPr lang="ru-RU" sz="2400" b="0" dirty="0" err="1">
                <a:solidFill>
                  <a:srgbClr val="FFC000"/>
                </a:solidFill>
                <a:effectLst/>
              </a:rPr>
              <a:t>Говорово</a:t>
            </a:r>
            <a:r>
              <a:rPr lang="ru-RU" sz="2400" b="0" dirty="0">
                <a:solidFill>
                  <a:srgbClr val="FFC000"/>
                </a:solidFill>
                <a:effectLst/>
              </a:rPr>
              <a:t>, </a:t>
            </a:r>
            <a:r>
              <a:rPr lang="ru-RU" sz="2400" b="0" dirty="0" err="1">
                <a:solidFill>
                  <a:srgbClr val="FFC000"/>
                </a:solidFill>
                <a:effectLst/>
              </a:rPr>
              <a:t>Ингенер</a:t>
            </a:r>
            <a:r>
              <a:rPr lang="ru-RU" sz="2400" b="0" dirty="0">
                <a:solidFill>
                  <a:srgbClr val="FFC000"/>
                </a:solidFill>
                <a:effectLst/>
              </a:rPr>
              <a:t>-Пятина, пос. Красная Рудня </a:t>
            </a:r>
            <a:r>
              <a:rPr lang="ru-RU" sz="2400" b="0" dirty="0" err="1">
                <a:solidFill>
                  <a:srgbClr val="FFC000"/>
                </a:solidFill>
                <a:effectLst/>
              </a:rPr>
              <a:t>Старошайговского</a:t>
            </a:r>
            <a:r>
              <a:rPr lang="ru-RU" sz="2400" b="0" dirty="0">
                <a:solidFill>
                  <a:srgbClr val="FFC000"/>
                </a:solidFill>
                <a:effectLst/>
              </a:rPr>
              <a:t> </a:t>
            </a:r>
            <a:r>
              <a:rPr lang="ru-RU" sz="2400" b="0" dirty="0" err="1">
                <a:solidFill>
                  <a:srgbClr val="FFC000"/>
                </a:solidFill>
                <a:effectLst/>
              </a:rPr>
              <a:t>района.В</a:t>
            </a:r>
            <a:r>
              <a:rPr lang="ru-RU" sz="2400" b="0" dirty="0">
                <a:solidFill>
                  <a:srgbClr val="FFC000"/>
                </a:solidFill>
                <a:effectLst/>
              </a:rPr>
              <a:t> реке обитает рыба: щука, окунь, елец, пескарь, плотва.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97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6672"/>
            <a:ext cx="8963339" cy="504056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5827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6" y="332656"/>
            <a:ext cx="9073008" cy="5544616"/>
          </a:xfrm>
        </p:spPr>
      </p:pic>
    </p:spTree>
    <p:extLst>
      <p:ext uri="{BB962C8B-B14F-4D97-AF65-F5344CB8AC3E}">
        <p14:creationId xmlns:p14="http://schemas.microsoft.com/office/powerpoint/2010/main" val="23955263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6512511" cy="1143000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Исса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b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b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 </a:t>
            </a:r>
            <a:r>
              <a:rPr lang="ru-RU" sz="2400" b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река, правый приток Мокши. Длина 149 км. Берёт начало в 5 км южнее с. Анучина </a:t>
            </a:r>
            <a:r>
              <a:rPr lang="ru-RU" sz="2400" b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Лунинского</a:t>
            </a:r>
            <a:r>
              <a:rPr lang="ru-RU" sz="2400" b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 района Пензенской области, течёт на юге Мордовии. Основные притоки в Мордовии — </a:t>
            </a:r>
            <a:r>
              <a:rPr lang="ru-RU" sz="2400" b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Инсарка</a:t>
            </a:r>
            <a:r>
              <a:rPr lang="ru-RU" sz="2400" b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 и </a:t>
            </a:r>
            <a:r>
              <a:rPr lang="ru-RU" sz="2400" b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Сеитьма</a:t>
            </a:r>
            <a:r>
              <a:rPr lang="ru-RU" sz="2400" b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. Ширина русла в низовьях — до 50 м, средняя глубина — 1,0—1,5 м. На </a:t>
            </a:r>
            <a:r>
              <a:rPr lang="ru-RU" sz="2400" b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Иссе</a:t>
            </a:r>
            <a:r>
              <a:rPr lang="ru-RU" sz="2400" b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 расположены г. Инсар, с. </a:t>
            </a:r>
            <a:r>
              <a:rPr lang="ru-RU" sz="2400" b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Адашево</a:t>
            </a:r>
            <a:r>
              <a:rPr lang="ru-RU" sz="2400" b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, Большая </a:t>
            </a:r>
            <a:r>
              <a:rPr lang="ru-RU" sz="2400" b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Поляна.В</a:t>
            </a:r>
            <a:r>
              <a:rPr lang="ru-RU" sz="2400" b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 реке обитает рыба: щука, сазан, лещ, судак, язь, налим, окунь, елец, пескарь, плотва, карась.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05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496944" cy="63645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30439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" tmFilter="0, 0; 0.125,0.2665; 0.25,0.4; 0.375,0.465; 0.5,0.5;  0.625,0.535; 0.75,0.6; 0.875,0.7335; 1,1">
                                          <p:stCondLst>
                                            <p:cond delay="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548680"/>
            <a:ext cx="6512511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Алатырь </a:t>
            </a:r>
            <a:b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400" b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река, левый приток реки Сура. Длина реки 296 км. Река берёт начало в 9 км к северо-западу от с. Алатырь Первомайского района Нижегородской области, протекает в северо-восточной Мордовии и Чувашии. Основные притоки в Мордовии: </a:t>
            </a:r>
            <a:r>
              <a:rPr lang="ru-RU" sz="2400" b="0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Ирсеть</a:t>
            </a:r>
            <a:r>
              <a:rPr lang="ru-RU" sz="2400" b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, Рудня, </a:t>
            </a:r>
            <a:r>
              <a:rPr lang="ru-RU" sz="2400" b="0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Кемлятка</a:t>
            </a:r>
            <a:r>
              <a:rPr lang="ru-RU" sz="2400" b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, Инсар, </a:t>
            </a:r>
            <a:r>
              <a:rPr lang="ru-RU" sz="2400" b="0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Нуя</a:t>
            </a:r>
            <a:r>
              <a:rPr lang="ru-RU" sz="2400" b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, </a:t>
            </a:r>
            <a:r>
              <a:rPr lang="ru-RU" sz="2400" b="0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Инелейка</a:t>
            </a:r>
            <a:r>
              <a:rPr lang="ru-RU" sz="2400" b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, </a:t>
            </a:r>
            <a:r>
              <a:rPr lang="ru-RU" sz="2400" b="0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Барахманка</a:t>
            </a:r>
            <a:r>
              <a:rPr lang="ru-RU" sz="2400" b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. Питание в основном снеговое, отчасти грунтовое и дождевое. Ширина русла 20—50 м, средняя глубина на плёсах 2—3 м, на перекатах 0,2—0,4 </a:t>
            </a:r>
            <a:r>
              <a:rPr lang="ru-RU" sz="2400" b="0" dirty="0" err="1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м.В</a:t>
            </a:r>
            <a:r>
              <a:rPr lang="ru-RU" sz="2400" b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 реке обитает рыба: плотва, щука, окунь, уклейка, налим, подуст.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36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76672"/>
            <a:ext cx="8768665" cy="56886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99785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6512511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Выша </a:t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(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Нокса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) — река в Пензенской области, Мордовии и Рязанской области России, правый приток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Цны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(бассейн Волги).Длина — 179 км, площадь бассейна — 4570 км². Питание снеговое и дождевое. Ледостав обычно с ноября по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апрель.Истоки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реки на территории Пензенской области.  На протяжении 15 км по реке проходит административная граница Пензенской области с Мордовией, на территории которой расположен посёлок Выша (в 3 км от реки). Впадает в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Цну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на территории Рязанской области. В месте впадения располагается село Выша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Шацкого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района Рязанской области, известное Свято-Успенским Вышинским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монастырём.Притоки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(от устья):правые — Известь (3,5 км),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Пурля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(24 км),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Шуварка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(53 км),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Ушинка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(147 км);левые —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Кермись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(23 км),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Почкарь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(72 км), Торча (84 км), Сыч (87 км),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Раевка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(94 км),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Машня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(107 км),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Нокса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(147 км); далее р.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Нокса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Буртас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(148 км), Ольшанка (155 км).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92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8352928" cy="6264697"/>
          </a:xfrm>
        </p:spPr>
      </p:pic>
    </p:spTree>
    <p:extLst>
      <p:ext uri="{BB962C8B-B14F-4D97-AF65-F5344CB8AC3E}">
        <p14:creationId xmlns:p14="http://schemas.microsoft.com/office/powerpoint/2010/main" val="187516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620688"/>
            <a:ext cx="6512511" cy="1143000"/>
          </a:xfrm>
        </p:spPr>
        <p:txBody>
          <a:bodyPr/>
          <a:lstStyle/>
          <a:p>
            <a:pPr algn="ctr" fontAlgn="base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Вад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1">
                    <a:lumMod val="50000"/>
                  </a:schemeClr>
                </a:solidFill>
                <a:effectLst/>
              </a:rPr>
              <a:t>(Большой Вад)</a:t>
            </a:r>
            <a:r>
              <a:rPr lang="ru-RU" sz="1800" b="0" dirty="0">
                <a:solidFill>
                  <a:schemeClr val="accent1">
                    <a:lumMod val="50000"/>
                  </a:schemeClr>
                </a:solidFill>
                <a:effectLst/>
              </a:rPr>
              <a:t> — река в России, левый приток реки Мокша (бассейн Оки). Длина реки Вад— 222 км, площадь бассейна — 6500 км². Извилистая, в основном лесная (хотя есть и луговые участки) река. Берёт начало в лесах Пензенской области в 17 км юго-восточнее Вадинска, близ села </a:t>
            </a:r>
            <a:r>
              <a:rPr lang="ru-RU" sz="1800" b="0" dirty="0" err="1">
                <a:solidFill>
                  <a:schemeClr val="accent1">
                    <a:lumMod val="50000"/>
                  </a:schemeClr>
                </a:solidFill>
                <a:effectLst/>
              </a:rPr>
              <a:t>Коповка</a:t>
            </a:r>
            <a:r>
              <a:rPr lang="ru-RU" sz="1800" b="0" dirty="0">
                <a:solidFill>
                  <a:schemeClr val="accent1">
                    <a:lumMod val="50000"/>
                  </a:schemeClr>
                </a:solidFill>
                <a:effectLst/>
              </a:rPr>
              <a:t> и Красная поляна </a:t>
            </a:r>
            <a:r>
              <a:rPr lang="ru-RU" sz="1800" b="0" dirty="0" err="1">
                <a:solidFill>
                  <a:schemeClr val="accent1">
                    <a:lumMod val="50000"/>
                  </a:schemeClr>
                </a:solidFill>
                <a:effectLst/>
              </a:rPr>
              <a:t>Вадинского</a:t>
            </a:r>
            <a:r>
              <a:rPr lang="ru-RU" sz="1800" b="0" dirty="0">
                <a:solidFill>
                  <a:schemeClr val="accent1">
                    <a:lumMod val="50000"/>
                  </a:schemeClr>
                </a:solidFill>
                <a:effectLst/>
              </a:rPr>
              <a:t> района. В районе юго-восточной части Вадинска установлена 700 метровая плотина. Объём водохранилища, образованного данной плотиной, 21 млн м³ воды. </a:t>
            </a:r>
            <a:br>
              <a:rPr lang="ru-RU" sz="1800" b="0" dirty="0"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1800" dirty="0">
                <a:solidFill>
                  <a:schemeClr val="accent1">
                    <a:lumMod val="50000"/>
                  </a:schemeClr>
                </a:solidFill>
                <a:effectLst/>
              </a:rPr>
              <a:t>Протекает в Пензенской области</a:t>
            </a:r>
            <a:r>
              <a:rPr lang="ru-RU" sz="1800" b="0" dirty="0">
                <a:solidFill>
                  <a:schemeClr val="accent1">
                    <a:lumMod val="50000"/>
                  </a:schemeClr>
                </a:solidFill>
                <a:effectLst/>
              </a:rPr>
              <a:t> по населенным пунктам </a:t>
            </a:r>
            <a:r>
              <a:rPr lang="ru-RU" sz="1800" b="0" dirty="0" err="1">
                <a:solidFill>
                  <a:schemeClr val="accent1">
                    <a:lumMod val="50000"/>
                  </a:schemeClr>
                </a:solidFill>
                <a:effectLst/>
              </a:rPr>
              <a:t>Коповка</a:t>
            </a:r>
            <a:r>
              <a:rPr lang="ru-RU" sz="1800" b="0" dirty="0">
                <a:solidFill>
                  <a:schemeClr val="accent1">
                    <a:lumMod val="50000"/>
                  </a:schemeClr>
                </a:solidFill>
                <a:effectLst/>
              </a:rPr>
              <a:t>, Вадинск, Большая Лука, Серго-</a:t>
            </a:r>
            <a:r>
              <a:rPr lang="ru-RU" sz="1800" b="0" dirty="0" err="1">
                <a:solidFill>
                  <a:schemeClr val="accent1">
                    <a:lumMod val="50000"/>
                  </a:schemeClr>
                </a:solidFill>
                <a:effectLst/>
              </a:rPr>
              <a:t>Поливаново</a:t>
            </a:r>
            <a:r>
              <a:rPr lang="ru-RU" sz="1800" b="0" dirty="0">
                <a:solidFill>
                  <a:schemeClr val="accent1">
                    <a:lumMod val="50000"/>
                  </a:schemeClr>
                </a:solidFill>
                <a:effectLst/>
              </a:rPr>
              <a:t>, Луговое. По Мордовии течёт в </a:t>
            </a:r>
            <a:r>
              <a:rPr lang="ru-RU" sz="1800" b="0" dirty="0" err="1">
                <a:solidFill>
                  <a:schemeClr val="accent1">
                    <a:lumMod val="50000"/>
                  </a:schemeClr>
                </a:solidFill>
                <a:effectLst/>
              </a:rPr>
              <a:t>заболоченой</a:t>
            </a:r>
            <a:r>
              <a:rPr lang="ru-RU" sz="1800" b="0" dirty="0">
                <a:solidFill>
                  <a:schemeClr val="accent1">
                    <a:lumMod val="50000"/>
                  </a:schemeClr>
                </a:solidFill>
                <a:effectLst/>
              </a:rPr>
              <a:t> равнине, окружённая лесами. На реке посёлок Ширингуши, ниже принимает левые притоки </a:t>
            </a:r>
            <a:r>
              <a:rPr lang="ru-RU" sz="1800" b="0" dirty="0" err="1">
                <a:solidFill>
                  <a:schemeClr val="accent1">
                    <a:lumMod val="50000"/>
                  </a:schemeClr>
                </a:solidFill>
                <a:effectLst/>
              </a:rPr>
              <a:t>Удев</a:t>
            </a:r>
            <a:r>
              <a:rPr lang="ru-RU" sz="1800" b="0" dirty="0">
                <a:solidFill>
                  <a:schemeClr val="accent1">
                    <a:lumMod val="50000"/>
                  </a:schemeClr>
                </a:solidFill>
                <a:effectLst/>
              </a:rPr>
              <a:t>, </a:t>
            </a:r>
            <a:r>
              <a:rPr lang="ru-RU" sz="1800" b="0" dirty="0" err="1">
                <a:solidFill>
                  <a:schemeClr val="accent1">
                    <a:lumMod val="50000"/>
                  </a:schemeClr>
                </a:solidFill>
                <a:effectLst/>
              </a:rPr>
              <a:t>Марчас</a:t>
            </a:r>
            <a:r>
              <a:rPr lang="ru-RU" sz="1800" b="0" dirty="0">
                <a:solidFill>
                  <a:schemeClr val="accent1">
                    <a:lumMod val="50000"/>
                  </a:schemeClr>
                </a:solidFill>
                <a:effectLst/>
              </a:rPr>
              <a:t>, </a:t>
            </a:r>
            <a:r>
              <a:rPr lang="ru-RU" sz="1800" b="0" dirty="0" err="1">
                <a:solidFill>
                  <a:schemeClr val="accent1">
                    <a:lumMod val="50000"/>
                  </a:schemeClr>
                </a:solidFill>
                <a:effectLst/>
              </a:rPr>
              <a:t>Пичкиряс</a:t>
            </a:r>
            <a:r>
              <a:rPr lang="ru-RU" sz="1800" b="0" dirty="0">
                <a:solidFill>
                  <a:schemeClr val="accent1">
                    <a:lumMod val="50000"/>
                  </a:schemeClr>
                </a:solidFill>
                <a:effectLst/>
              </a:rPr>
              <a:t> и правые притоки </a:t>
            </a:r>
            <a:r>
              <a:rPr lang="ru-RU" sz="1800" b="0" dirty="0" err="1">
                <a:solidFill>
                  <a:schemeClr val="accent1">
                    <a:lumMod val="50000"/>
                  </a:schemeClr>
                </a:solidFill>
                <a:effectLst/>
              </a:rPr>
              <a:t>Парца</a:t>
            </a:r>
            <a:r>
              <a:rPr lang="ru-RU" sz="1800" b="0" dirty="0">
                <a:solidFill>
                  <a:schemeClr val="accent1">
                    <a:lumMod val="50000"/>
                  </a:schemeClr>
                </a:solidFill>
                <a:effectLst/>
              </a:rPr>
              <a:t>, </a:t>
            </a:r>
            <a:r>
              <a:rPr lang="ru-RU" sz="1800" b="0" dirty="0" err="1">
                <a:solidFill>
                  <a:schemeClr val="accent1">
                    <a:lumMod val="50000"/>
                  </a:schemeClr>
                </a:solidFill>
                <a:effectLst/>
              </a:rPr>
              <a:t>Явас</a:t>
            </a:r>
            <a:r>
              <a:rPr lang="ru-RU" sz="1800" b="0" dirty="0">
                <a:solidFill>
                  <a:schemeClr val="accent1">
                    <a:lumMod val="50000"/>
                  </a:schemeClr>
                </a:solidFill>
                <a:effectLst/>
              </a:rPr>
              <a:t>. Последние 15 км течёт по территории Рязанской области, впадая в Мокшу у посёлка городского типа </a:t>
            </a:r>
            <a:r>
              <a:rPr lang="ru-RU" sz="1800" b="0" dirty="0" err="1">
                <a:solidFill>
                  <a:schemeClr val="accent1">
                    <a:lumMod val="50000"/>
                  </a:schemeClr>
                </a:solidFill>
                <a:effectLst/>
              </a:rPr>
              <a:t>Кадом</a:t>
            </a:r>
            <a:r>
              <a:rPr lang="ru-RU" sz="1800" b="0" dirty="0">
                <a:solidFill>
                  <a:schemeClr val="accent1">
                    <a:lumMod val="50000"/>
                  </a:schemeClr>
                </a:solidFill>
                <a:effectLst/>
              </a:rPr>
              <a:t>.</a:t>
            </a:r>
            <a:r>
              <a:rPr lang="ru-RU" b="0" dirty="0">
                <a:solidFill>
                  <a:schemeClr val="accent1">
                    <a:lumMod val="50000"/>
                  </a:schemeClr>
                </a:solidFill>
                <a:effectLst/>
              </a:rPr>
              <a:t/>
            </a:r>
            <a:br>
              <a:rPr lang="ru-RU" b="0" dirty="0">
                <a:solidFill>
                  <a:schemeClr val="accent1">
                    <a:lumMod val="50000"/>
                  </a:schemeClr>
                </a:solidFill>
                <a:effectLst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5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3260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6672"/>
            <a:ext cx="8352928" cy="626469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81214317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6512511" cy="1143000"/>
          </a:xfrm>
        </p:spPr>
        <p:txBody>
          <a:bodyPr/>
          <a:lstStyle/>
          <a:p>
            <a:pPr algn="l"/>
            <a:r>
              <a:rPr lang="ru-RU" sz="2400" u="sng" dirty="0" smtClean="0">
                <a:solidFill>
                  <a:schemeClr val="accent6">
                    <a:lumMod val="50000"/>
                  </a:schemeClr>
                </a:solidFill>
              </a:rPr>
              <a:t>Содержание: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1. Озера Мордовии</a:t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1.1. Мордовское </a:t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1.2.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</a:rPr>
              <a:t>Пиявское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1.3.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</a:rPr>
              <a:t>Инерка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1.4.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</a:rPr>
              <a:t>Шелубей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2. Реки Мордовии</a:t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2.1. Мокша</a:t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2.2. Сура</a:t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2.3. Рудня</a:t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2.4.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</a:rPr>
              <a:t>Исса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2.5. Алатырь</a:t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2.6. Выша</a:t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2.7. Вад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26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204864"/>
            <a:ext cx="6512511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Озера Мордовии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3094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Мордовское озеро</a:t>
            </a:r>
            <a:b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800" b="0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либо</a:t>
            </a:r>
            <a:r>
              <a:rPr lang="ru-RU" sz="1800" b="0" dirty="0">
                <a:solidFill>
                  <a:schemeClr val="bg2">
                    <a:lumMod val="25000"/>
                  </a:schemeClr>
                </a:solidFill>
                <a:effectLst/>
              </a:rPr>
              <a:t>, его еще называют - Озеро Вад. Озеро образовалось вследствие слияния некоторых карстовых провалов в русле реки </a:t>
            </a:r>
            <a:r>
              <a:rPr lang="ru-RU" sz="1800" b="0" dirty="0" err="1">
                <a:solidFill>
                  <a:schemeClr val="bg2">
                    <a:lumMod val="25000"/>
                  </a:schemeClr>
                </a:solidFill>
                <a:effectLst/>
              </a:rPr>
              <a:t>Вадок</a:t>
            </a:r>
            <a:r>
              <a:rPr lang="ru-RU" sz="1800" b="0" dirty="0" smtClean="0">
                <a:solidFill>
                  <a:schemeClr val="bg2">
                    <a:lumMod val="25000"/>
                  </a:schemeClr>
                </a:solidFill>
                <a:effectLst/>
              </a:rPr>
              <a:t>.</a:t>
            </a:r>
            <a:r>
              <a:rPr lang="ru-RU" sz="1800" b="0" dirty="0">
                <a:solidFill>
                  <a:schemeClr val="bg2">
                    <a:lumMod val="25000"/>
                  </a:schemeClr>
                </a:solidFill>
                <a:effectLst/>
              </a:rPr>
              <a:t> Озеро достаточно большое, его площадь охватывает около 13 гектаров. Особенность водоема состоит в его уникальном гидрологическом режиме. Со дна, из карстовых воронок, бьют мощные струи холодной воды, тем самым образовывая на поверхности озера – расходящиеся концентрические круги. Местные жители рассказывают, что бывают годы, когда зимой, вода над </a:t>
            </a:r>
            <a:r>
              <a:rPr lang="ru-RU" sz="1800" b="0" dirty="0" err="1">
                <a:solidFill>
                  <a:schemeClr val="bg2">
                    <a:lumMod val="25000"/>
                  </a:schemeClr>
                </a:solidFill>
                <a:effectLst/>
              </a:rPr>
              <a:t>воклинами</a:t>
            </a:r>
            <a:r>
              <a:rPr lang="ru-RU" sz="1800" b="0" dirty="0">
                <a:solidFill>
                  <a:schemeClr val="bg2">
                    <a:lumMod val="25000"/>
                  </a:schemeClr>
                </a:solidFill>
                <a:effectLst/>
              </a:rPr>
              <a:t> не замерзает совсем, в связи с интенсивным напором подземных вод.</a:t>
            </a:r>
            <a:br>
              <a:rPr lang="ru-RU" sz="1800" b="0" dirty="0">
                <a:solidFill>
                  <a:schemeClr val="bg2">
                    <a:lumMod val="25000"/>
                  </a:schemeClr>
                </a:solidFill>
                <a:effectLst/>
              </a:rPr>
            </a:br>
            <a:r>
              <a:rPr lang="ru-RU" sz="1800" b="0" dirty="0">
                <a:solidFill>
                  <a:schemeClr val="bg2">
                    <a:lumMod val="25000"/>
                  </a:schemeClr>
                </a:solidFill>
                <a:effectLst/>
              </a:rPr>
              <a:t>Месторасположение озера и чистота его вод, является прекрасным местом для обитания некоторых видов редких животных и произрастания отдельных представителей флоры (частуха </a:t>
            </a:r>
            <a:r>
              <a:rPr lang="ru-RU" sz="1800" b="0" dirty="0" err="1">
                <a:solidFill>
                  <a:schemeClr val="bg2">
                    <a:lumMod val="25000"/>
                  </a:schemeClr>
                </a:solidFill>
                <a:effectLst/>
              </a:rPr>
              <a:t>Лезеля</a:t>
            </a:r>
            <a:r>
              <a:rPr lang="ru-RU" sz="1800" b="0" dirty="0">
                <a:solidFill>
                  <a:schemeClr val="bg2">
                    <a:lumMod val="25000"/>
                  </a:schemeClr>
                </a:solidFill>
                <a:effectLst/>
              </a:rPr>
              <a:t>, лютик </a:t>
            </a:r>
            <a:r>
              <a:rPr lang="ru-RU" sz="1800" b="0" dirty="0" err="1">
                <a:solidFill>
                  <a:schemeClr val="bg2">
                    <a:lumMod val="25000"/>
                  </a:schemeClr>
                </a:solidFill>
                <a:effectLst/>
              </a:rPr>
              <a:t>волосолистый</a:t>
            </a:r>
            <a:r>
              <a:rPr lang="ru-RU" sz="1800" b="0" dirty="0">
                <a:solidFill>
                  <a:schemeClr val="bg2">
                    <a:lumMod val="25000"/>
                  </a:schemeClr>
                </a:solidFill>
                <a:effectLst/>
              </a:rPr>
              <a:t> и прочие).</a:t>
            </a:r>
            <a:br>
              <a:rPr lang="ru-RU" sz="1800" b="0" dirty="0">
                <a:solidFill>
                  <a:schemeClr val="bg2">
                    <a:lumMod val="25000"/>
                  </a:schemeClr>
                </a:solidFill>
                <a:effectLst/>
              </a:rPr>
            </a:br>
            <a:endParaRPr lang="ru-RU" sz="1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62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3" y="692696"/>
            <a:ext cx="9089010" cy="51125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9432171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6512511" cy="1143000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Пиявское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озеро 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Крупнейшим карстовым водоемом на территории Мордовии является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Пиявское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озеро. Оно образовалось в долине реки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Юзга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- это, приблизительно, 15 километров от поселка Ивановка. Площадь водного зеркала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Пиявского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озера достигает 9 гектаров.</a:t>
            </a:r>
            <a:b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</a:b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Водоем имеет отличное месторасположение, почти со всех сторон он окружен сосновым лесом, и лишь с одной – лиственным. В отличие от прочих озер, вода в Пиявке отличается особенным, коричневатым цветом. Такой оттенок достигается благодаря присутствию торфа.</a:t>
            </a:r>
            <a:b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</a:b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Озеро преображается в момент цветения кувшинки желтой и белоснежной, а также восхитительно выглядят розетки </a:t>
            </a:r>
            <a:r>
              <a:rPr lang="ru-RU" sz="1800" b="0" dirty="0" err="1">
                <a:solidFill>
                  <a:schemeClr val="accent3">
                    <a:lumMod val="50000"/>
                  </a:schemeClr>
                </a:solidFill>
                <a:effectLst/>
              </a:rPr>
              <a:t>водокраса</a:t>
            </a:r>
            <a:r>
              <a:rPr lang="ru-RU" sz="1800" b="0" dirty="0">
                <a:solidFill>
                  <a:schemeClr val="accent3">
                    <a:lumMod val="50000"/>
                  </a:schemeClr>
                </a:solidFill>
                <a:effectLst/>
              </a:rPr>
              <a:t> лягушачьего. Проводимые биологами исследования выявили, на озере и прилегающей к нему территории, имеется 51 вид сосудистых растений, некоторые виды лишайников и мхов, а также, множество птиц и насекомых.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045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1479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08720"/>
            <a:ext cx="8576953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0958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75656" y="692696"/>
            <a:ext cx="6512511" cy="1143000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Инерка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b="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Если речь заходит о живописных местах Мордовии, то просто невозможно не вспомнить о красивейшем озере – </a:t>
            </a:r>
            <a:r>
              <a:rPr lang="ru-RU" sz="1600" b="0" dirty="0" err="1" smtClean="0">
                <a:solidFill>
                  <a:schemeClr val="tx2">
                    <a:lumMod val="75000"/>
                  </a:schemeClr>
                </a:solidFill>
                <a:effectLst/>
              </a:rPr>
              <a:t>Инерке</a:t>
            </a:r>
            <a:r>
              <a:rPr lang="ru-RU" sz="1600" b="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. Оно находится в долине реки Сура, примерно в семидесяти километрах от Саранска. На мордовском языке, название озера «</a:t>
            </a:r>
            <a:r>
              <a:rPr lang="ru-RU" sz="1600" b="0" dirty="0" err="1" smtClean="0">
                <a:solidFill>
                  <a:schemeClr val="tx2">
                    <a:lumMod val="75000"/>
                  </a:schemeClr>
                </a:solidFill>
                <a:effectLst/>
              </a:rPr>
              <a:t>Инерка</a:t>
            </a:r>
            <a:r>
              <a:rPr lang="ru-RU" sz="1600" b="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», означает – «Великое озеро».</a:t>
            </a:r>
            <a:br>
              <a:rPr lang="ru-RU" sz="1600" b="0" dirty="0" smtClean="0">
                <a:solidFill>
                  <a:schemeClr val="tx2">
                    <a:lumMod val="75000"/>
                  </a:schemeClr>
                </a:solidFill>
                <a:effectLst/>
              </a:rPr>
            </a:br>
            <a:r>
              <a:rPr lang="ru-RU" sz="1600" b="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Это название вполне соответствует характеристикам озера, так как его общая площадь достигает 44 гектара, а длина в три километра и ширина в двести метров, дают ему полное право так называться. </a:t>
            </a:r>
            <a:r>
              <a:rPr lang="ru-RU" sz="1600" b="0" dirty="0" err="1" smtClean="0">
                <a:solidFill>
                  <a:schemeClr val="tx2">
                    <a:lumMod val="75000"/>
                  </a:schemeClr>
                </a:solidFill>
                <a:effectLst/>
              </a:rPr>
              <a:t>Инерка</a:t>
            </a:r>
            <a:r>
              <a:rPr lang="ru-RU" sz="1600" b="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 имеет продолговатую форму, а прозрачность воды, которая сохраняется на глубине до двух метров, позволяет обитать и гнездится многим водоплавающим птицам, например, крачкам и куликам.</a:t>
            </a:r>
            <a:br>
              <a:rPr lang="ru-RU" sz="1600" b="0" dirty="0" smtClean="0">
                <a:solidFill>
                  <a:schemeClr val="tx2">
                    <a:lumMod val="75000"/>
                  </a:schemeClr>
                </a:solidFill>
                <a:effectLst/>
              </a:rPr>
            </a:br>
            <a:r>
              <a:rPr lang="ru-RU" sz="1600" b="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Озеро всегда притягивает множество туристов и местных жителей, особенно ярко и красочно </a:t>
            </a:r>
            <a:r>
              <a:rPr lang="ru-RU" sz="1600" b="0" dirty="0" err="1" smtClean="0">
                <a:solidFill>
                  <a:schemeClr val="tx2">
                    <a:lumMod val="75000"/>
                  </a:schemeClr>
                </a:solidFill>
                <a:effectLst/>
              </a:rPr>
              <a:t>Инерка</a:t>
            </a:r>
            <a:r>
              <a:rPr lang="ru-RU" sz="1600" b="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 выглядит в период цветения кувшинок. Не менее завораживающая панорама образуется и вокруг озера: хвойные и лиственные леса придают удивительный аромат и чистоту воздуху, а еще они являются местом жительства косулей, филинов, беркута, выхухоли и прочих обитателей фауны.</a:t>
            </a:r>
            <a:r>
              <a:rPr lang="ru-RU" b="0" dirty="0">
                <a:solidFill>
                  <a:schemeClr val="tx2">
                    <a:lumMod val="75000"/>
                  </a:schemeClr>
                </a:solidFill>
                <a:effectLst/>
              </a:rPr>
              <a:t/>
            </a:r>
            <a:br>
              <a:rPr lang="ru-RU" b="0" dirty="0">
                <a:solidFill>
                  <a:schemeClr val="tx2">
                    <a:lumMod val="75000"/>
                  </a:schemeClr>
                </a:solidFill>
                <a:effectLst/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87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167</TotalTime>
  <Words>66</Words>
  <Application>Microsoft Office PowerPoint</Application>
  <PresentationFormat>Экран (4:3)</PresentationFormat>
  <Paragraphs>17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Воздушный поток</vt:lpstr>
      <vt:lpstr>Озера и реки Мордовии</vt:lpstr>
      <vt:lpstr>Презентация PowerPoint</vt:lpstr>
      <vt:lpstr>Содержание: 1. Озера Мордовии 1.1. Мордовское  1.2. Пиявское 1.3. Инерка 1.4. Шелубей 2. Реки Мордовии 2.1. Мокша 2.2. Сура 2.3. Рудня 2.4. Исса 2.5. Алатырь 2.6. Выша 2.7. Вад</vt:lpstr>
      <vt:lpstr>Озера Мордовии</vt:lpstr>
      <vt:lpstr>Мордовское озеро  либо, его еще называют - Озеро Вад. Озеро образовалось вследствие слияния некоторых карстовых провалов в русле реки Вадок. Озеро достаточно большое, его площадь охватывает около 13 гектаров. Особенность водоема состоит в его уникальном гидрологическом режиме. Со дна, из карстовых воронок, бьют мощные струи холодной воды, тем самым образовывая на поверхности озера – расходящиеся концентрические круги. Местные жители рассказывают, что бывают годы, когда зимой, вода над воклинами не замерзает совсем, в связи с интенсивным напором подземных вод. Месторасположение озера и чистота его вод, является прекрасным местом для обитания некоторых видов редких животных и произрастания отдельных представителей флоры (частуха Лезеля, лютик волосолистый и прочие). </vt:lpstr>
      <vt:lpstr>Презентация PowerPoint</vt:lpstr>
      <vt:lpstr>Пиявское озеро Крупнейшим карстовым водоемом на территории Мордовии является Пиявское озеро. Оно образовалось в долине реки Юзга - это, приблизительно, 15 километров от поселка Ивановка. Площадь водного зеркала Пиявского озера достигает 9 гектаров. Водоем имеет отличное месторасположение, почти со всех сторон он окружен сосновым лесом, и лишь с одной – лиственным. В отличие от прочих озер, вода в Пиявке отличается особенным, коричневатым цветом. Такой оттенок достигается благодаря присутствию торфа. Озеро преображается в момент цветения кувшинки желтой и белоснежной, а также восхитительно выглядят розетки водокраса лягушачьего. Проводимые биологами исследования выявили, на озере и прилегающей к нему территории, имеется 51 вид сосудистых растений, некоторые виды лишайников и мхов, а также, множество птиц и насекомых. </vt:lpstr>
      <vt:lpstr>Презентация PowerPoint</vt:lpstr>
      <vt:lpstr>Инерка  Если речь заходит о живописных местах Мордовии, то просто невозможно не вспомнить о красивейшем озере – Инерке. Оно находится в долине реки Сура, примерно в семидесяти километрах от Саранска. На мордовском языке, название озера «Инерка», означает – «Великое озеро». Это название вполне соответствует характеристикам озера, так как его общая площадь достигает 44 гектара, а длина в три километра и ширина в двести метров, дают ему полное право так называться. Инерка имеет продолговатую форму, а прозрачность воды, которая сохраняется на глубине до двух метров, позволяет обитать и гнездится многим водоплавающим птицам, например, крачкам и куликам. Озеро всегда притягивает множество туристов и местных жителей, особенно ярко и красочно Инерка выглядит в период цветения кувшинок. Не менее завораживающая панорама образуется и вокруг озера: хвойные и лиственные леса придают удивительный аромат и чистоту воздуху, а еще они являются местом жительства косулей, филинов, беркута, выхухоли и прочих обитателей фауны. </vt:lpstr>
      <vt:lpstr>Презентация PowerPoint</vt:lpstr>
      <vt:lpstr>Шелубей озеро  Теньгушевский район Мордовии, можно смело назвать сердцем озер и водоемов. Размеры озера довольно таки внушительные: его длина достигает 2200 метров, а ширина – 100 метров, при этом, средняя глубина доходит до 3 метров. Водоем отличается чистой и прозрачной водою, которая еще и пресная. Озеро окружено растительностью смешанного типа: северная сторона покрыта черноольшаником и другими видами деревьев, а юго-восточная часть укрыта пойменными лугами. Озеро Шелубей является местом обитания многих редких видов растений, которые занесены в Красную Книгу: частуха злаколистная, кубышка желтая, рдест злаковый. Кроме того, такие виды насекомых как пауки доломедес и серебрянка, также относятся к охраняемым видам. На водоеме встречаются хохлатая чернеть, бобр, полевой лунь, серая жаба и выхухоль. Учитывая весь перечень редких видов флоры и фауны, одной из главных функций озера - является сохранение этих видов растений, животных и насекомых. </vt:lpstr>
      <vt:lpstr>Презентация PowerPoint</vt:lpstr>
      <vt:lpstr>Реки Мордовии</vt:lpstr>
      <vt:lpstr>Мокша  река в Мордовии, Пензенской, Нижегородской, Рязанской областях. Она является правым притоком реки Ока и впадает в нее у Пятницкого Яра, ниже города Касимова. Длина реки Мокши— 656 км, площадь бассейна — 51 тыс. км². По реке Мокша осуществлялось судоходство до середины 1990-х гг. Из рыб в Мокше водятся: окунь, лещ, судак, плотва, вьюн, елец, красноперка, карась, налим, щука, окунь и др. Притоки Мокши: Сивинь, Сатис, Ермишь (правые), Вад, Цна (левые). На реке Мокша располагается всем известный лечебно - оздоровительный комплекс - санаторий "Мокша". </vt:lpstr>
      <vt:lpstr>Презентация PowerPoint</vt:lpstr>
      <vt:lpstr>Сура  правый приток Волги. Длина реки 841 км. Берёт начало у с. Сурские Вершины Барышского района Ульяновской области, протекает в Нижегородской, Пензенской областях, Мордовии и Чувашии. Наиболее крупные реки бассейна Сура: Алатырь, Инсар, Пьяна, Меня.На Суре расположены с. Большие Березники, Николаевка Большеберезниковского района.В реке обитает рыба: сом, стерлядь, лещ, судак, чехонь, густера, окунь, елец, плотва, карась, ерш.</vt:lpstr>
      <vt:lpstr>Презентация PowerPoint</vt:lpstr>
      <vt:lpstr>Рудня  правый приток реки Алатыря. Длина реки 90 км. Берёт начало вблизи с. Болотникова, протекает в центральной части Мордовии и в Нижегородской области. Основные притоки: Ирсеть, Руднячка, Юстьюр, Маиска, Конопатка, Ингиряйка. Ширина русла в нижнем течении — до 10 м, глубина — до 1 м, берега в основном пологие, поросшие ивняком. На Рудне расположены с. Говорово, Ингенер-Пятина, пос. Красная Рудня Старошайговского района.В реке обитает рыба: щука, окунь, елец, пескарь, плотва.</vt:lpstr>
      <vt:lpstr>Презентация PowerPoint</vt:lpstr>
      <vt:lpstr>Исса   река, правый приток Мокши. Длина 149 км. Берёт начало в 5 км южнее с. Анучина Лунинского района Пензенской области, течёт на юге Мордовии. Основные притоки в Мордовии — Инсарка и Сеитьма. Ширина русла в низовьях — до 50 м, средняя глубина — 1,0—1,5 м. На Иссе расположены г. Инсар, с. Адашево, Большая Поляна.В реке обитает рыба: щука, сазан, лещ, судак, язь, налим, окунь, елец, пескарь, плотва, карась.</vt:lpstr>
      <vt:lpstr>Презентация PowerPoint</vt:lpstr>
      <vt:lpstr>Алатырь  река, левый приток реки Сура. Длина реки 296 км. Река берёт начало в 9 км к северо-западу от с. Алатырь Первомайского района Нижегородской области, протекает в северо-восточной Мордовии и Чувашии. Основные притоки в Мордовии: Ирсеть, Рудня, Кемлятка, Инсар, Нуя, Инелейка, Барахманка. Питание в основном снеговое, отчасти грунтовое и дождевое. Ширина русла 20—50 м, средняя глубина на плёсах 2—3 м, на перекатах 0,2—0,4 м.В реке обитает рыба: плотва, щука, окунь, уклейка, налим, подуст.</vt:lpstr>
      <vt:lpstr>Презентация PowerPoint</vt:lpstr>
      <vt:lpstr>Выша  (Нокса) — река в Пензенской области, Мордовии и Рязанской области России, правый приток Цны (бассейн Волги).Длина — 179 км, площадь бассейна — 4570 км². Питание снеговое и дождевое. Ледостав обычно с ноября по апрель.Истоки реки на территории Пензенской области.  На протяжении 15 км по реке проходит административная граница Пензенской области с Мордовией, на территории которой расположен посёлок Выша (в 3 км от реки). Впадает в Цну на территории Рязанской области. В месте впадения располагается село Выша Шацкого района Рязанской области, известное Свято-Успенским Вышинским монастырём.Притоки (от устья):правые — Известь (3,5 км), Пурля (24 км), Шуварка (53 км), Ушинка (147 км);левые — Кермись (23 км), Почкарь (72 км), Торча (84 км), Сыч (87 км), Раевка (94 км), Машня (107 км), Нокса (147 км); далее р. Нокса Буртас (148 км), Ольшанка (155 км).</vt:lpstr>
      <vt:lpstr>Презентация PowerPoint</vt:lpstr>
      <vt:lpstr>Вад  (Большой Вад) — река в России, левый приток реки Мокша (бассейн Оки). Длина реки Вад— 222 км, площадь бассейна — 6500 км². Извилистая, в основном лесная (хотя есть и луговые участки) река. Берёт начало в лесах Пензенской области в 17 км юго-восточнее Вадинска, близ села Коповка и Красная поляна Вадинского района. В районе юго-восточной части Вадинска установлена 700 метровая плотина. Объём водохранилища, образованного данной плотиной, 21 млн м³ воды.  Протекает в Пензенской области по населенным пунктам Коповка, Вадинск, Большая Лука, Серго-Поливаново, Луговое. По Мордовии течёт в заболоченой равнине, окружённая лесами. На реке посёлок Ширингуши, ниже принимает левые притоки Удев, Марчас, Пичкиряс и правые притоки Парца, Явас. Последние 15 км течёт по территории Рязанской области, впадая в Мокшу у посёлка городского типа Кадом.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13</dc:creator>
  <cp:lastModifiedBy>Антонина</cp:lastModifiedBy>
  <cp:revision>17</cp:revision>
  <dcterms:created xsi:type="dcterms:W3CDTF">2015-11-06T06:11:56Z</dcterms:created>
  <dcterms:modified xsi:type="dcterms:W3CDTF">2015-11-22T17:29:22Z</dcterms:modified>
</cp:coreProperties>
</file>