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4" r:id="rId5"/>
    <p:sldId id="265" r:id="rId6"/>
    <p:sldId id="272" r:id="rId7"/>
    <p:sldId id="271" r:id="rId8"/>
    <p:sldId id="270" r:id="rId9"/>
    <p:sldId id="269" r:id="rId10"/>
    <p:sldId id="268" r:id="rId11"/>
    <p:sldId id="267" r:id="rId12"/>
    <p:sldId id="277" r:id="rId13"/>
    <p:sldId id="266" r:id="rId14"/>
    <p:sldId id="262" r:id="rId15"/>
    <p:sldId id="26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0" d="100"/>
          <a:sy n="80" d="100"/>
        </p:scale>
        <p:origin x="-1002"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C1A214A-B301-4D49-A213-14892B0DFAB5}"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FAE985-BDFE-4EE7-9458-0887063FE19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1A214A-B301-4D49-A213-14892B0DFAB5}"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FAE985-BDFE-4EE7-9458-0887063FE19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1A214A-B301-4D49-A213-14892B0DFAB5}"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FAE985-BDFE-4EE7-9458-0887063FE19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1A214A-B301-4D49-A213-14892B0DFAB5}"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FAE985-BDFE-4EE7-9458-0887063FE19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C1A214A-B301-4D49-A213-14892B0DFAB5}"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FAE985-BDFE-4EE7-9458-0887063FE19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C1A214A-B301-4D49-A213-14892B0DFAB5}" type="datetimeFigureOut">
              <a:rPr lang="ru-RU" smtClean="0"/>
              <a:pPr/>
              <a:t>22.11.2015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FAE985-BDFE-4EE7-9458-0887063FE19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C1A214A-B301-4D49-A213-14892B0DFAB5}" type="datetimeFigureOut">
              <a:rPr lang="ru-RU" smtClean="0"/>
              <a:pPr/>
              <a:t>22.11.2015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7FAE985-BDFE-4EE7-9458-0887063FE19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C1A214A-B301-4D49-A213-14892B0DFAB5}" type="datetimeFigureOut">
              <a:rPr lang="ru-RU" smtClean="0"/>
              <a:pPr/>
              <a:t>22.11.2015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7FAE985-BDFE-4EE7-9458-0887063FE19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C1A214A-B301-4D49-A213-14892B0DFAB5}" type="datetimeFigureOut">
              <a:rPr lang="ru-RU" smtClean="0"/>
              <a:pPr/>
              <a:t>22.11.2015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7FAE985-BDFE-4EE7-9458-0887063FE19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C1A214A-B301-4D49-A213-14892B0DFAB5}" type="datetimeFigureOut">
              <a:rPr lang="ru-RU" smtClean="0"/>
              <a:pPr/>
              <a:t>22.11.2015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FAE985-BDFE-4EE7-9458-0887063FE19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C1A214A-B301-4D49-A213-14892B0DFAB5}" type="datetimeFigureOut">
              <a:rPr lang="ru-RU" smtClean="0"/>
              <a:pPr/>
              <a:t>22.11.2015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FAE985-BDFE-4EE7-9458-0887063FE19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A214A-B301-4D49-A213-14892B0DFAB5}" type="datetimeFigureOut">
              <a:rPr lang="ru-RU" smtClean="0"/>
              <a:pPr/>
              <a:t>22.11.2015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AE985-BDFE-4EE7-9458-0887063FE19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www.art-portrets.ru/artists/polenov-biografiya.html" TargetMode="External"/><Relationship Id="rId7" Type="http://schemas.openxmlformats.org/officeDocument/2006/relationships/hyperlink" Target="http://www.art-portrets.ru/artists/moskovskiy-dvorik-polenov.html"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hyperlink" Target="http://www.art-portrets.ru/artists/polenov-zolotaya-osen.html" TargetMode="Externa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www.art-portrets.ru/vasnetsov.html" TargetMode="External"/><Relationship Id="rId7" Type="http://schemas.openxmlformats.org/officeDocument/2006/relationships/hyperlink" Target="http://www.art-portrets.ru/vasnetsov-ivan-tsarevich.html"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hyperlink" Target="http://www.art-portrets.ru/bogatyri_vasnetsova.html" TargetMode="External"/><Relationship Id="rId4" Type="http://schemas.openxmlformats.org/officeDocument/2006/relationships/image" Target="../media/image31.jpeg"/><Relationship Id="rId9" Type="http://schemas.openxmlformats.org/officeDocument/2006/relationships/image" Target="../media/image34.jpeg"/></Relationships>
</file>

<file path=ppt/slides/_rels/slide1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www.art-portrets.ru/vasily-surikov.html" TargetMode="External"/><Relationship Id="rId7" Type="http://schemas.openxmlformats.org/officeDocument/2006/relationships/hyperlink" Target="http://www.art-portrets.ru/menshikov_v_berezove.html"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hyperlink" Target="http://www.art-portrets.ru/boyarinya_morozova.html" TargetMode="External"/><Relationship Id="rId4" Type="http://schemas.openxmlformats.org/officeDocument/2006/relationships/image" Target="../media/image35.jpeg"/><Relationship Id="rId9" Type="http://schemas.openxmlformats.org/officeDocument/2006/relationships/image" Target="../media/image38.jpeg"/></Relationships>
</file>

<file path=ppt/slides/_rels/slide1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www.art-portrets.ru/portret_serov.html" TargetMode="External"/><Relationship Id="rId7" Type="http://schemas.openxmlformats.org/officeDocument/2006/relationships/hyperlink" Target="http://www.art-portrets.ru/devochka_s_persikami.html"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hyperlink" Target="http://www.art-portrets.ru/serov_devushka.html" TargetMode="External"/><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art-portrets.ru/vasiliy-perov.html" TargetMode="External"/><Relationship Id="rId7" Type="http://schemas.openxmlformats.org/officeDocument/2006/relationships/hyperlink" Target="http://www.art-portrets.ru/ohotniki-na-privale.html"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hyperlink" Target="http://www.art-portrets.ru/kartina_troyka.html" TargetMode="External"/><Relationship Id="rId4" Type="http://schemas.openxmlformats.org/officeDocument/2006/relationships/image" Target="../media/image8.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art-portrets.ru/savrasov.html" TargetMode="External"/><Relationship Id="rId7" Type="http://schemas.openxmlformats.org/officeDocument/2006/relationships/hyperlink" Target="http://www.art-portrets.ru/grachi_prileteli.html"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www.art-portrets.ru/vesenniy_den.html" TargetMode="External"/><Relationship Id="rId4" Type="http://schemas.openxmlformats.org/officeDocument/2006/relationships/image" Target="../media/image12.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www.art-portrets.ru/hudozhnik_shishkin.html" TargetMode="External"/><Relationship Id="rId7" Type="http://schemas.openxmlformats.org/officeDocument/2006/relationships/hyperlink" Target="http://www.art-portrets.ru/korabelnaya_roshcha.html"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www.art-portrets.ru/artists/utro-v-sosnovom-boru.html" TargetMode="External"/><Relationship Id="rId4" Type="http://schemas.openxmlformats.org/officeDocument/2006/relationships/image" Target="../media/image19.gif"/><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ww.art-portrets.ru/portret_repina.html" TargetMode="External"/><Relationship Id="rId7" Type="http://schemas.openxmlformats.org/officeDocument/2006/relationships/hyperlink" Target="http://www.art-portrets.ru/portret_tretyakova.html"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hyperlink" Target="http://www.art-portrets.ru/burlaki-na-volge.html" TargetMode="External"/><Relationship Id="rId10" Type="http://schemas.openxmlformats.org/officeDocument/2006/relationships/image" Target="../media/image27.jpeg"/><Relationship Id="rId4" Type="http://schemas.openxmlformats.org/officeDocument/2006/relationships/image" Target="../media/image23.gif"/><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mebel-land.od.ua/wp-content/uploads/2014/02/6.1.26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1000100" y="2285992"/>
            <a:ext cx="7772400" cy="1470025"/>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solidFill>
                    <a:sysClr val="windowText" lastClr="000000"/>
                  </a:solidFill>
                </a:ln>
                <a:solidFill>
                  <a:srgbClr val="C00000"/>
                </a:solidFill>
                <a:effectLst>
                  <a:outerShdw blurRad="76200" dist="50800" dir="5400000" algn="tl" rotWithShape="0">
                    <a:srgbClr val="000000">
                      <a:alpha val="65000"/>
                    </a:srgbClr>
                  </a:outerShdw>
                </a:effectLst>
                <a:latin typeface="Bookman Old Style" pitchFamily="18" charset="0"/>
              </a:rPr>
              <a:t>«</a:t>
            </a:r>
            <a:r>
              <a:rPr lang="ru-RU" b="1" spc="50" dirty="0" smtClean="0">
                <a:ln w="11430">
                  <a:solidFill>
                    <a:sysClr val="windowText" lastClr="000000"/>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outerShdw blurRad="76200" dist="50800" dir="5400000" algn="tl" rotWithShape="0">
                    <a:srgbClr val="000000">
                      <a:alpha val="65000"/>
                    </a:srgbClr>
                  </a:outerShdw>
                </a:effectLst>
                <a:latin typeface="Bookman Old Style" pitchFamily="18" charset="0"/>
              </a:rPr>
              <a:t>ХУДОЖНИКИ-ПЕРЕДВИЖНИКИ</a:t>
            </a:r>
            <a:r>
              <a:rPr lang="ru-RU" b="1" spc="50" dirty="0" smtClean="0">
                <a:ln w="11430">
                  <a:solidFill>
                    <a:sysClr val="windowText" lastClr="000000"/>
                  </a:solidFill>
                </a:ln>
                <a:solidFill>
                  <a:srgbClr val="C00000"/>
                </a:solidFill>
                <a:effectLst>
                  <a:outerShdw blurRad="76200" dist="50800" dir="5400000" algn="tl" rotWithShape="0">
                    <a:srgbClr val="000000">
                      <a:alpha val="65000"/>
                    </a:srgbClr>
                  </a:outerShdw>
                </a:effectLst>
                <a:latin typeface="Bookman Old Style" pitchFamily="18" charset="0"/>
              </a:rPr>
              <a:t>»</a:t>
            </a:r>
            <a:endParaRPr lang="ru-RU" b="1" spc="50" dirty="0">
              <a:ln w="11430">
                <a:solidFill>
                  <a:sysClr val="windowText" lastClr="000000"/>
                </a:solidFill>
              </a:ln>
              <a:solidFill>
                <a:srgbClr val="C00000"/>
              </a:solidFill>
              <a:effectLst>
                <a:outerShdw blurRad="76200" dist="50800" dir="5400000" algn="tl" rotWithShape="0">
                  <a:srgbClr val="000000">
                    <a:alpha val="65000"/>
                  </a:srgbClr>
                </a:outerShdw>
              </a:effectLst>
              <a:latin typeface="Bookman Old Style" pitchFamily="18" charset="0"/>
            </a:endParaRPr>
          </a:p>
        </p:txBody>
      </p:sp>
      <p:pic>
        <p:nvPicPr>
          <p:cNvPr id="12290" name="Picture 2" descr="http://www.hudojnik-peredvijnik.ru/wp-content/uploads/2012/07/Peredvizhnik.jpg"/>
          <p:cNvPicPr>
            <a:picLocks noChangeAspect="1" noChangeArrowheads="1"/>
          </p:cNvPicPr>
          <p:nvPr/>
        </p:nvPicPr>
        <p:blipFill>
          <a:blip r:embed="rId3"/>
          <a:srcRect/>
          <a:stretch>
            <a:fillRect/>
          </a:stretch>
        </p:blipFill>
        <p:spPr bwMode="auto">
          <a:xfrm>
            <a:off x="2786050" y="3857628"/>
            <a:ext cx="3810000" cy="2428875"/>
          </a:xfrm>
          <a:prstGeom prst="roundRect">
            <a:avLst/>
          </a:prstGeom>
          <a:ln w="57150" cap="sq" cmpd="thickThin">
            <a:solidFill>
              <a:schemeClr val="accent2">
                <a:lumMod val="75000"/>
              </a:schemeClr>
            </a:solidFill>
            <a:prstDash val="solid"/>
            <a:miter lim="800000"/>
          </a:ln>
          <a:effectLst>
            <a:innerShdw blurRad="76200">
              <a:srgbClr val="000000"/>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ewimages.ru/wallpapers/16_3039_1680x105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Рисунок 2" descr="Поленов Биография">
            <a:hlinkClick r:id="rId3"/>
          </p:cNvPr>
          <p:cNvPicPr/>
          <p:nvPr/>
        </p:nvPicPr>
        <p:blipFill>
          <a:blip r:embed="rId4"/>
          <a:srcRect/>
          <a:stretch>
            <a:fillRect/>
          </a:stretch>
        </p:blipFill>
        <p:spPr bwMode="auto">
          <a:xfrm>
            <a:off x="285720" y="214290"/>
            <a:ext cx="2143140" cy="2500330"/>
          </a:xfrm>
          <a:prstGeom prst="rect">
            <a:avLst/>
          </a:prstGeom>
          <a:ln w="38100" cap="sq" cmpd="thickThin">
            <a:solidFill>
              <a:schemeClr val="bg1"/>
            </a:solidFill>
            <a:prstDash val="solid"/>
            <a:miter lim="800000"/>
          </a:ln>
          <a:effectLst>
            <a:innerShdw blurRad="76200">
              <a:srgbClr val="000000"/>
            </a:innerShdw>
          </a:effectLst>
        </p:spPr>
      </p:pic>
      <p:pic>
        <p:nvPicPr>
          <p:cNvPr id="4" name="Рисунок 3" descr="Поленов Золотая осень">
            <a:hlinkClick r:id="rId5"/>
          </p:cNvPr>
          <p:cNvPicPr/>
          <p:nvPr/>
        </p:nvPicPr>
        <p:blipFill>
          <a:blip r:embed="rId6"/>
          <a:srcRect/>
          <a:stretch>
            <a:fillRect/>
          </a:stretch>
        </p:blipFill>
        <p:spPr bwMode="auto">
          <a:xfrm>
            <a:off x="214282" y="2928934"/>
            <a:ext cx="2286016" cy="1785950"/>
          </a:xfrm>
          <a:prstGeom prst="rect">
            <a:avLst/>
          </a:prstGeom>
          <a:ln w="38100" cap="sq" cmpd="thickThin">
            <a:solidFill>
              <a:schemeClr val="bg1"/>
            </a:solidFill>
            <a:prstDash val="solid"/>
            <a:miter lim="800000"/>
          </a:ln>
          <a:effectLst>
            <a:innerShdw blurRad="76200">
              <a:srgbClr val="000000"/>
            </a:innerShdw>
          </a:effectLst>
        </p:spPr>
      </p:pic>
      <p:pic>
        <p:nvPicPr>
          <p:cNvPr id="6" name="Рисунок 5" descr="Картина Московский дворик Поленов ">
            <a:hlinkClick r:id="rId7"/>
          </p:cNvPr>
          <p:cNvPicPr/>
          <p:nvPr/>
        </p:nvPicPr>
        <p:blipFill>
          <a:blip r:embed="rId8"/>
          <a:srcRect/>
          <a:stretch>
            <a:fillRect/>
          </a:stretch>
        </p:blipFill>
        <p:spPr bwMode="auto">
          <a:xfrm>
            <a:off x="214282" y="4857760"/>
            <a:ext cx="2286016" cy="1695772"/>
          </a:xfrm>
          <a:prstGeom prst="rect">
            <a:avLst/>
          </a:prstGeom>
          <a:ln w="38100" cap="sq" cmpd="thickThin">
            <a:solidFill>
              <a:schemeClr val="bg1"/>
            </a:solidFill>
            <a:prstDash val="solid"/>
            <a:miter lim="800000"/>
          </a:ln>
          <a:effectLst>
            <a:innerShdw blurRad="76200">
              <a:srgbClr val="000000"/>
            </a:innerShdw>
          </a:effectLst>
        </p:spPr>
      </p:pic>
      <p:sp>
        <p:nvSpPr>
          <p:cNvPr id="7" name="Прямоугольник 6"/>
          <p:cNvSpPr/>
          <p:nvPr/>
        </p:nvSpPr>
        <p:spPr>
          <a:xfrm>
            <a:off x="2857488" y="214290"/>
            <a:ext cx="6072230" cy="6109365"/>
          </a:xfrm>
          <a:prstGeom prst="rect">
            <a:avLst/>
          </a:prstGeom>
        </p:spPr>
        <p:txBody>
          <a:bodyPr wrap="square">
            <a:spAutoFit/>
          </a:bodyPr>
          <a:lstStyle/>
          <a:p>
            <a:pPr algn="just"/>
            <a:r>
              <a:rPr lang="ru-RU" sz="1700" b="1" dirty="0" smtClean="0">
                <a:solidFill>
                  <a:schemeClr val="bg1"/>
                </a:solidFill>
                <a:latin typeface="Arial" pitchFamily="34" charset="0"/>
                <a:cs typeface="Arial" pitchFamily="34" charset="0"/>
              </a:rPr>
              <a:t> Поленов Василий Дмитриевич </a:t>
            </a:r>
            <a:r>
              <a:rPr lang="ru-RU" sz="1700" dirty="0" smtClean="0">
                <a:solidFill>
                  <a:schemeClr val="bg1"/>
                </a:solidFill>
                <a:latin typeface="Arial" pitchFamily="34" charset="0"/>
                <a:cs typeface="Arial" pitchFamily="34" charset="0"/>
              </a:rPr>
              <a:t>(1844-1927 Прекрасный художник оставивший значительное наследие в русской пейзажной живописи 19 и 20 века, отличающейся трогательным эмоциональным восприятием и яркой насыщенностью колорита красок . Творческий потенциал Поленова был склонен к эпическому видению пейзажа, он очень любил русскую природу и соответственно тяготел к пейзажной тематике. По жизни творчество художника это постоянный поиск прекрасного, пробуждающее к хорошему настроению и умиротворению. Самыми заметными работами Поленов засветился в таких замечательных картинах как, 'Московский дворик', 'Заросший пруд', Золотая осень и картину Бабушкин сад, которая была, как раз выставлена на передвижной выставке передвижников в 1879 году, с этого момента он стал полноправным членом союза передвижников. Творчество Василия Поленова отличается разносторонностью, он много работал, как театральный художник расписывавший различные театральные декорации, кроме своих живописных дарований участвовал в архитектурных разработках, увлекался музыкой, способствовал продвижению различных новаторских решений. </a:t>
            </a:r>
            <a:endParaRPr lang="ru-RU" sz="1700" dirty="0">
              <a:solidFill>
                <a:schemeClr val="bg1"/>
              </a:solidFill>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ewimages.ru/wallpapers/16_3039_1680x105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Рисунок 2" descr="Художник Васнецов Виктор Михайлович">
            <a:hlinkClick r:id="rId3"/>
          </p:cNvPr>
          <p:cNvPicPr/>
          <p:nvPr/>
        </p:nvPicPr>
        <p:blipFill>
          <a:blip r:embed="rId4"/>
          <a:srcRect/>
          <a:stretch>
            <a:fillRect/>
          </a:stretch>
        </p:blipFill>
        <p:spPr bwMode="auto">
          <a:xfrm>
            <a:off x="142844" y="214290"/>
            <a:ext cx="2143140" cy="2857520"/>
          </a:xfrm>
          <a:prstGeom prst="rect">
            <a:avLst/>
          </a:prstGeom>
          <a:ln w="38100" cap="sq" cmpd="thickThin">
            <a:solidFill>
              <a:schemeClr val="bg1"/>
            </a:solidFill>
            <a:prstDash val="solid"/>
            <a:miter lim="800000"/>
          </a:ln>
          <a:effectLst>
            <a:innerShdw blurRad="76200">
              <a:srgbClr val="000000"/>
            </a:innerShdw>
          </a:effectLst>
        </p:spPr>
      </p:pic>
      <p:pic>
        <p:nvPicPr>
          <p:cNvPr id="4" name="Рисунок 3" descr="Картина Три богатыря">
            <a:hlinkClick r:id="rId5"/>
          </p:cNvPr>
          <p:cNvPicPr/>
          <p:nvPr/>
        </p:nvPicPr>
        <p:blipFill>
          <a:blip r:embed="rId6"/>
          <a:srcRect/>
          <a:stretch>
            <a:fillRect/>
          </a:stretch>
        </p:blipFill>
        <p:spPr bwMode="auto">
          <a:xfrm>
            <a:off x="2571736" y="4786322"/>
            <a:ext cx="2571768" cy="1785950"/>
          </a:xfrm>
          <a:prstGeom prst="rect">
            <a:avLst/>
          </a:prstGeom>
          <a:ln w="38100" cap="sq" cmpd="thickThin">
            <a:solidFill>
              <a:schemeClr val="bg1"/>
            </a:solidFill>
            <a:prstDash val="solid"/>
            <a:miter lim="800000"/>
          </a:ln>
          <a:effectLst>
            <a:innerShdw blurRad="76200">
              <a:srgbClr val="000000"/>
            </a:innerShdw>
          </a:effectLst>
        </p:spPr>
      </p:pic>
      <p:pic>
        <p:nvPicPr>
          <p:cNvPr id="6" name="Рисунок 5" descr="Иван-царевич на сером волке">
            <a:hlinkClick r:id="rId7"/>
          </p:cNvPr>
          <p:cNvPicPr/>
          <p:nvPr/>
        </p:nvPicPr>
        <p:blipFill>
          <a:blip r:embed="rId8"/>
          <a:srcRect/>
          <a:stretch>
            <a:fillRect/>
          </a:stretch>
        </p:blipFill>
        <p:spPr bwMode="auto">
          <a:xfrm>
            <a:off x="6286512" y="4786322"/>
            <a:ext cx="1594173" cy="1857388"/>
          </a:xfrm>
          <a:prstGeom prst="rect">
            <a:avLst/>
          </a:prstGeom>
          <a:ln w="38100" cap="sq" cmpd="thickThin">
            <a:solidFill>
              <a:schemeClr val="bg1"/>
            </a:solidFill>
            <a:prstDash val="solid"/>
            <a:miter lim="800000"/>
          </a:ln>
          <a:effectLst>
            <a:innerShdw blurRad="76200">
              <a:srgbClr val="000000"/>
            </a:innerShdw>
          </a:effectLst>
        </p:spPr>
      </p:pic>
      <p:pic>
        <p:nvPicPr>
          <p:cNvPr id="26626" name="Picture 2" descr="&amp;Acy;&amp;lcy;&amp;iecy;&amp;ncy;&amp;ucy;&amp;shcy;&amp;kcy;&amp;acy; &amp;Vcy;&amp;acy;&amp;scy;&amp;ncy;&amp;iecy;&amp;tscy;&amp;ocy;&amp;vcy;. Alyonushka"/>
          <p:cNvPicPr>
            <a:picLocks noChangeAspect="1" noChangeArrowheads="1"/>
          </p:cNvPicPr>
          <p:nvPr/>
        </p:nvPicPr>
        <p:blipFill>
          <a:blip r:embed="rId9"/>
          <a:srcRect/>
          <a:stretch>
            <a:fillRect/>
          </a:stretch>
        </p:blipFill>
        <p:spPr bwMode="auto">
          <a:xfrm>
            <a:off x="285720" y="3429000"/>
            <a:ext cx="2071670" cy="3016995"/>
          </a:xfrm>
          <a:prstGeom prst="rect">
            <a:avLst/>
          </a:prstGeom>
          <a:ln w="38100" cap="sq" cmpd="thickThin">
            <a:solidFill>
              <a:schemeClr val="bg1"/>
            </a:solidFill>
            <a:prstDash val="solid"/>
            <a:miter lim="800000"/>
          </a:ln>
          <a:effectLst>
            <a:innerShdw blurRad="76200">
              <a:srgbClr val="000000"/>
            </a:innerShdw>
          </a:effectLst>
        </p:spPr>
      </p:pic>
      <p:sp>
        <p:nvSpPr>
          <p:cNvPr id="7" name="Прямоугольник 6"/>
          <p:cNvSpPr/>
          <p:nvPr/>
        </p:nvSpPr>
        <p:spPr>
          <a:xfrm>
            <a:off x="2500298" y="214290"/>
            <a:ext cx="6429388" cy="5078313"/>
          </a:xfrm>
          <a:prstGeom prst="rect">
            <a:avLst/>
          </a:prstGeom>
        </p:spPr>
        <p:txBody>
          <a:bodyPr wrap="square">
            <a:spAutoFit/>
          </a:bodyPr>
          <a:lstStyle/>
          <a:p>
            <a:pPr algn="just"/>
            <a:r>
              <a:rPr lang="ru-RU" b="1" dirty="0" smtClean="0">
                <a:solidFill>
                  <a:schemeClr val="bg1"/>
                </a:solidFill>
              </a:rPr>
              <a:t>Васнецов Виктор Михайлович </a:t>
            </a:r>
            <a:r>
              <a:rPr lang="ru-RU" sz="1600" dirty="0" smtClean="0">
                <a:solidFill>
                  <a:schemeClr val="bg1"/>
                </a:solidFill>
              </a:rPr>
              <a:t> (1848-1926) Знаменитый мастер - живописец, портретист и пейзажист, театральный художник. В составе передвижников с 1878 года. Один из первых замечательных русских художников, творчество художника Васнецова было обращено к русскому фольклору, он создал много полотен на тему русской истории, народных сказаний и </a:t>
            </a:r>
            <a:r>
              <a:rPr lang="ru-RU" sz="1600" dirty="0" err="1" smtClean="0">
                <a:solidFill>
                  <a:schemeClr val="bg1"/>
                </a:solidFill>
              </a:rPr>
              <a:t>былин.Некоторое</a:t>
            </a:r>
            <a:r>
              <a:rPr lang="ru-RU" sz="1600" dirty="0" smtClean="0">
                <a:solidFill>
                  <a:schemeClr val="bg1"/>
                </a:solidFill>
              </a:rPr>
              <a:t> время Васнецов работал и для театра создавая различные декорации и костюмы к пьесам и сказкам, которые оказали огромное влияние на развитие театрально-декорационного искусства России. В своих знаменитых произведениях он стремился передать эпический характер Руси, навеянные искренней поэтичностью, проникнутые глубоко национальным восприятием родной старины. Его известные работы в этом жанре: Ковер самолет, одна из самых популярных в народе Картина Три богатыря, Витязь на </a:t>
            </a:r>
            <a:r>
              <a:rPr lang="ru-RU" sz="1600" dirty="0" err="1" smtClean="0">
                <a:solidFill>
                  <a:schemeClr val="bg1"/>
                </a:solidFill>
              </a:rPr>
              <a:t>рапутье</a:t>
            </a:r>
            <a:r>
              <a:rPr lang="ru-RU" sz="1600" dirty="0" smtClean="0">
                <a:solidFill>
                  <a:schemeClr val="bg1"/>
                </a:solidFill>
              </a:rPr>
              <a:t>, После побоища Игоря </a:t>
            </a:r>
            <a:r>
              <a:rPr lang="ru-RU" sz="1600" dirty="0" err="1" smtClean="0">
                <a:solidFill>
                  <a:schemeClr val="bg1"/>
                </a:solidFill>
              </a:rPr>
              <a:t>Святославича</a:t>
            </a:r>
            <a:r>
              <a:rPr lang="ru-RU" sz="1600" dirty="0" smtClean="0">
                <a:solidFill>
                  <a:schemeClr val="bg1"/>
                </a:solidFill>
              </a:rPr>
              <a:t> с половцами, картина </a:t>
            </a:r>
            <a:r>
              <a:rPr lang="ru-RU" sz="1600" dirty="0" err="1" smtClean="0">
                <a:solidFill>
                  <a:schemeClr val="bg1"/>
                </a:solidFill>
              </a:rPr>
              <a:t>Аленушка</a:t>
            </a:r>
            <a:r>
              <a:rPr lang="ru-RU" sz="1600" dirty="0" smtClean="0">
                <a:solidFill>
                  <a:schemeClr val="bg1"/>
                </a:solidFill>
              </a:rPr>
              <a:t>, очень прекрасная работа по сказке Иван-царевич на сером волке, Царь Иван Грозный, картина Баян , Снегурочка и многие другие работы. Многие эти полотна сыграли огромную роль в развитии русской национальной живописи.</a:t>
            </a:r>
            <a:r>
              <a:rPr lang="ru-RU" dirty="0" smtClean="0"/>
              <a:t/>
            </a:r>
            <a:br>
              <a:rPr lang="ru-RU" dirty="0" smtClean="0"/>
            </a:b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ewimages.ru/wallpapers/16_3039_1680x105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Рисунок 2" descr="Василий Иванович Суриков">
            <a:hlinkClick r:id="rId3"/>
          </p:cNvPr>
          <p:cNvPicPr/>
          <p:nvPr/>
        </p:nvPicPr>
        <p:blipFill>
          <a:blip r:embed="rId4"/>
          <a:srcRect/>
          <a:stretch>
            <a:fillRect/>
          </a:stretch>
        </p:blipFill>
        <p:spPr bwMode="auto">
          <a:xfrm>
            <a:off x="214282" y="214290"/>
            <a:ext cx="2500330" cy="3214710"/>
          </a:xfrm>
          <a:prstGeom prst="rect">
            <a:avLst/>
          </a:prstGeom>
          <a:ln w="38100" cap="sq" cmpd="thickThin">
            <a:solidFill>
              <a:schemeClr val="bg1"/>
            </a:solidFill>
            <a:prstDash val="solid"/>
            <a:miter lim="800000"/>
          </a:ln>
          <a:effectLst>
            <a:innerShdw blurRad="76200">
              <a:srgbClr val="000000"/>
            </a:innerShdw>
          </a:effectLst>
        </p:spPr>
      </p:pic>
      <p:pic>
        <p:nvPicPr>
          <p:cNvPr id="4" name="Рисунок 3" descr="Боярыня Морозова">
            <a:hlinkClick r:id="rId5"/>
          </p:cNvPr>
          <p:cNvPicPr/>
          <p:nvPr/>
        </p:nvPicPr>
        <p:blipFill>
          <a:blip r:embed="rId6"/>
          <a:srcRect/>
          <a:stretch>
            <a:fillRect/>
          </a:stretch>
        </p:blipFill>
        <p:spPr bwMode="auto">
          <a:xfrm>
            <a:off x="2857488" y="4714884"/>
            <a:ext cx="2857520" cy="1857364"/>
          </a:xfrm>
          <a:prstGeom prst="rect">
            <a:avLst/>
          </a:prstGeom>
          <a:noFill/>
          <a:ln w="9525">
            <a:noFill/>
            <a:miter lim="800000"/>
            <a:headEnd/>
            <a:tailEnd/>
          </a:ln>
        </p:spPr>
      </p:pic>
      <p:pic>
        <p:nvPicPr>
          <p:cNvPr id="6" name="Рисунок 5" descr="Меньшиков в Березове">
            <a:hlinkClick r:id="rId7"/>
          </p:cNvPr>
          <p:cNvPicPr/>
          <p:nvPr/>
        </p:nvPicPr>
        <p:blipFill>
          <a:blip r:embed="rId8"/>
          <a:srcRect/>
          <a:stretch>
            <a:fillRect/>
          </a:stretch>
        </p:blipFill>
        <p:spPr bwMode="auto">
          <a:xfrm>
            <a:off x="428596" y="3643314"/>
            <a:ext cx="2214578" cy="2857520"/>
          </a:xfrm>
          <a:prstGeom prst="rect">
            <a:avLst/>
          </a:prstGeom>
          <a:noFill/>
          <a:ln w="9525">
            <a:noFill/>
            <a:miter lim="800000"/>
            <a:headEnd/>
            <a:tailEnd/>
          </a:ln>
        </p:spPr>
      </p:pic>
      <p:sp>
        <p:nvSpPr>
          <p:cNvPr id="7" name="Прямоугольник 6"/>
          <p:cNvSpPr/>
          <p:nvPr/>
        </p:nvSpPr>
        <p:spPr>
          <a:xfrm>
            <a:off x="2857488" y="197346"/>
            <a:ext cx="6072230" cy="4832092"/>
          </a:xfrm>
          <a:prstGeom prst="rect">
            <a:avLst/>
          </a:prstGeom>
        </p:spPr>
        <p:txBody>
          <a:bodyPr wrap="square">
            <a:spAutoFit/>
          </a:bodyPr>
          <a:lstStyle/>
          <a:p>
            <a:pPr algn="just"/>
            <a:r>
              <a:rPr lang="ru-RU" b="1" u="sng" dirty="0" smtClean="0"/>
              <a:t> </a:t>
            </a:r>
            <a:r>
              <a:rPr lang="ru-RU" sz="1700" b="1" dirty="0" smtClean="0">
                <a:solidFill>
                  <a:schemeClr val="bg1"/>
                </a:solidFill>
                <a:latin typeface="Arial" pitchFamily="34" charset="0"/>
                <a:cs typeface="Arial" pitchFamily="34" charset="0"/>
              </a:rPr>
              <a:t>Суриков Василий Иванович </a:t>
            </a:r>
            <a:r>
              <a:rPr lang="ru-RU" sz="1700" dirty="0" smtClean="0">
                <a:solidFill>
                  <a:schemeClr val="bg1"/>
                </a:solidFill>
                <a:latin typeface="Arial" pitchFamily="34" charset="0"/>
                <a:cs typeface="Arial" pitchFamily="34" charset="0"/>
              </a:rPr>
              <a:t>  (1848—1916) Замечательный русский художник, прекрасный мастер цвета и колорита красок и живописных приемов, очень хорошо знавший русский быт и нравы прошедших эпох. Во многих своих произведениях Суриков избрал трагические фрагменты русской истории. На фоне картин В. Сурикова заметно выделяются замечательные исторические работы в которых он отразил яркие психологические образы своих героев в крупномасштабных полотнах, таких как: знаменитая картина «Боярыня Морозова», «Петровская казнь стрельцов» в картине «Утро стрелецкой казни», «Меньшиков в Березове». Картины Сурикова уникальны в значительной мере преобладающим, живописным – колоритом и жизненной правдивостью. В более свободное время художник уделял написанию портретов, например один из них «Портрет Сурикова».             </a:t>
            </a:r>
            <a:r>
              <a:rPr lang="ru-RU" dirty="0" smtClean="0"/>
              <a:t/>
            </a:r>
            <a:br>
              <a:rPr lang="ru-RU" dirty="0" smtClean="0"/>
            </a:br>
            <a:endParaRPr lang="ru-RU" dirty="0"/>
          </a:p>
        </p:txBody>
      </p:sp>
      <p:pic>
        <p:nvPicPr>
          <p:cNvPr id="30722" name="Picture 2" descr="&amp;Ucy;&amp;tcy;&amp;rcy;&amp;ocy; &amp;scy;&amp;tcy;&amp;rcy;&amp;iecy;&amp;lcy;&amp;iecy;&amp;tscy;&amp;kcy;&amp;ocy;&amp;jcy; &amp;kcy;&amp;acy;&amp;zcy;&amp;ncy;&amp;icy; &amp;Vcy;. &amp;Icy;. &amp;Scy;&amp;ucy;&amp;rcy;&amp;icy;&amp;kcy;&amp;ocy;&amp;vcy;. 1881 &amp;gcy;"/>
          <p:cNvPicPr>
            <a:picLocks noChangeAspect="1" noChangeArrowheads="1"/>
          </p:cNvPicPr>
          <p:nvPr/>
        </p:nvPicPr>
        <p:blipFill>
          <a:blip r:embed="rId9"/>
          <a:srcRect/>
          <a:stretch>
            <a:fillRect/>
          </a:stretch>
        </p:blipFill>
        <p:spPr bwMode="auto">
          <a:xfrm>
            <a:off x="5857884" y="4786322"/>
            <a:ext cx="3071802" cy="1781646"/>
          </a:xfrm>
          <a:prstGeom prst="rect">
            <a:avLst/>
          </a:prstGeom>
          <a:ln w="38100" cap="sq" cmpd="thickThin">
            <a:solidFill>
              <a:schemeClr val="bg1"/>
            </a:solidFill>
            <a:prstDash val="solid"/>
            <a:miter lim="800000"/>
          </a:ln>
          <a:effectLst>
            <a:innerShdw blurRad="76200">
              <a:srgbClr val="000000"/>
            </a:inn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ewimages.ru/wallpapers/16_3039_1680x105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Рисунок 2" descr="Серов Валентин Александрович">
            <a:hlinkClick r:id="rId3"/>
          </p:cNvPr>
          <p:cNvPicPr/>
          <p:nvPr/>
        </p:nvPicPr>
        <p:blipFill>
          <a:blip r:embed="rId4"/>
          <a:srcRect/>
          <a:stretch>
            <a:fillRect/>
          </a:stretch>
        </p:blipFill>
        <p:spPr bwMode="auto">
          <a:xfrm>
            <a:off x="214282" y="214290"/>
            <a:ext cx="2214578" cy="2786082"/>
          </a:xfrm>
          <a:prstGeom prst="rect">
            <a:avLst/>
          </a:prstGeom>
          <a:noFill/>
          <a:ln w="9525">
            <a:noFill/>
            <a:miter lim="800000"/>
            <a:headEnd/>
            <a:tailEnd/>
          </a:ln>
        </p:spPr>
      </p:pic>
      <p:pic>
        <p:nvPicPr>
          <p:cNvPr id="4" name="Рисунок 3" descr="Девушка освещенная солнцем">
            <a:hlinkClick r:id="rId5"/>
          </p:cNvPr>
          <p:cNvPicPr/>
          <p:nvPr/>
        </p:nvPicPr>
        <p:blipFill>
          <a:blip r:embed="rId6"/>
          <a:srcRect/>
          <a:stretch>
            <a:fillRect/>
          </a:stretch>
        </p:blipFill>
        <p:spPr bwMode="auto">
          <a:xfrm>
            <a:off x="571472" y="5072074"/>
            <a:ext cx="1285884" cy="1643074"/>
          </a:xfrm>
          <a:prstGeom prst="rect">
            <a:avLst/>
          </a:prstGeom>
          <a:noFill/>
          <a:ln w="9525">
            <a:noFill/>
            <a:miter lim="800000"/>
            <a:headEnd/>
            <a:tailEnd/>
          </a:ln>
        </p:spPr>
      </p:pic>
      <p:pic>
        <p:nvPicPr>
          <p:cNvPr id="6" name="Рисунок 5" descr="Девочка с персиками">
            <a:hlinkClick r:id="rId7"/>
          </p:cNvPr>
          <p:cNvPicPr/>
          <p:nvPr/>
        </p:nvPicPr>
        <p:blipFill>
          <a:blip r:embed="rId8"/>
          <a:srcRect/>
          <a:stretch>
            <a:fillRect/>
          </a:stretch>
        </p:blipFill>
        <p:spPr bwMode="auto">
          <a:xfrm>
            <a:off x="571472" y="3143248"/>
            <a:ext cx="1285884" cy="1785950"/>
          </a:xfrm>
          <a:prstGeom prst="rect">
            <a:avLst/>
          </a:prstGeom>
          <a:noFill/>
          <a:ln w="9525">
            <a:noFill/>
            <a:miter lim="800000"/>
            <a:headEnd/>
            <a:tailEnd/>
          </a:ln>
        </p:spPr>
      </p:pic>
      <p:sp>
        <p:nvSpPr>
          <p:cNvPr id="7" name="Прямоугольник 6"/>
          <p:cNvSpPr/>
          <p:nvPr/>
        </p:nvSpPr>
        <p:spPr>
          <a:xfrm>
            <a:off x="2643174" y="214290"/>
            <a:ext cx="6286512" cy="6186309"/>
          </a:xfrm>
          <a:prstGeom prst="rect">
            <a:avLst/>
          </a:prstGeom>
        </p:spPr>
        <p:txBody>
          <a:bodyPr wrap="square">
            <a:spAutoFit/>
          </a:bodyPr>
          <a:lstStyle/>
          <a:p>
            <a:pPr algn="just"/>
            <a:r>
              <a:rPr lang="ru-RU" b="1" dirty="0" smtClean="0">
                <a:solidFill>
                  <a:schemeClr val="bg1"/>
                </a:solidFill>
                <a:latin typeface="Arial" pitchFamily="34" charset="0"/>
                <a:cs typeface="Arial" pitchFamily="34" charset="0"/>
              </a:rPr>
              <a:t>Серов Валентин Александрович</a:t>
            </a:r>
            <a:r>
              <a:rPr lang="ru-RU" dirty="0" smtClean="0">
                <a:solidFill>
                  <a:schemeClr val="bg1"/>
                </a:solidFill>
                <a:latin typeface="Arial" pitchFamily="34" charset="0"/>
                <a:cs typeface="Arial" pitchFamily="34" charset="0"/>
              </a:rPr>
              <a:t>  (1865—1911) Очень модный художник своего времени, в основном славу ему принесли его портреты, хотя он также писал пейзажи и картины по историческим сюжетам, иногда работал как театральный художник,, как никто другой Серов мастерски рисовал карандашом с натуры, точно передавая пропорции лица человека . Серов как ни кто другой знал что такое портрет и как рисовать портрет ему очень много позировали известные меценаты, артисты и писатели, достаточно хорошо передавал сходство, все это сказывалось с тем, что много уроков художник получил от Ильи Репина. Больше всего были заметны его портреты: «Девочка с персиками», картина овеяна детским восприятием одухотворенности и нежности, зачаровавшая современников </a:t>
            </a:r>
            <a:r>
              <a:rPr lang="ru-RU" dirty="0" err="1" smtClean="0">
                <a:solidFill>
                  <a:schemeClr val="bg1"/>
                </a:solidFill>
                <a:latin typeface="Arial" pitchFamily="34" charset="0"/>
                <a:cs typeface="Arial" pitchFamily="34" charset="0"/>
              </a:rPr>
              <a:t>розово</a:t>
            </a:r>
            <a:r>
              <a:rPr lang="ru-RU" dirty="0" smtClean="0">
                <a:solidFill>
                  <a:schemeClr val="bg1"/>
                </a:solidFill>
                <a:latin typeface="Arial" pitchFamily="34" charset="0"/>
                <a:cs typeface="Arial" pitchFamily="34" charset="0"/>
              </a:rPr>
              <a:t> золотистыми тонами и воздушностью. «Девушка освещенная солнцем», в картине играет утреннее солнце осветившее поляну, молодая девушка сидящая в тени излучающая молодость и красоту, портрет М. Н. Акимовой и многие другие. Творчество художника развивалось в нескольких направлениях, но более всего он был близок к жанру портретного искусства.</a:t>
            </a:r>
            <a:endParaRPr lang="ru-RU" dirty="0">
              <a:solidFill>
                <a:schemeClr val="bg1"/>
              </a:solidFill>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ewimages.ru/wallpapers/16_3039_1680x105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026" name="AutoShape 2" descr="Myasoyedov by Repin.jpg"/>
          <p:cNvSpPr>
            <a:spLocks noChangeAspect="1" noChangeArrowheads="1"/>
          </p:cNvSpPr>
          <p:nvPr/>
        </p:nvSpPr>
        <p:spPr bwMode="auto">
          <a:xfrm>
            <a:off x="155575" y="-1554163"/>
            <a:ext cx="2381250" cy="324802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Myasoyedov by Repin.jpg"/>
          <p:cNvSpPr>
            <a:spLocks noChangeAspect="1" noChangeArrowheads="1"/>
          </p:cNvSpPr>
          <p:nvPr/>
        </p:nvSpPr>
        <p:spPr bwMode="auto">
          <a:xfrm>
            <a:off x="155575" y="-1554163"/>
            <a:ext cx="2381250" cy="3248026"/>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upyourpic.org/images/201310/qzwcjclfmq.jpg"/>
          <p:cNvPicPr>
            <a:picLocks noChangeAspect="1" noChangeArrowheads="1"/>
          </p:cNvPicPr>
          <p:nvPr/>
        </p:nvPicPr>
        <p:blipFill>
          <a:blip r:embed="rId3" cstate="print"/>
          <a:srcRect/>
          <a:stretch>
            <a:fillRect/>
          </a:stretch>
        </p:blipFill>
        <p:spPr bwMode="auto">
          <a:xfrm>
            <a:off x="214282" y="357166"/>
            <a:ext cx="2214579" cy="3017364"/>
          </a:xfrm>
          <a:prstGeom prst="rect">
            <a:avLst/>
          </a:prstGeom>
          <a:ln w="38100" cap="sq" cmpd="thickThin">
            <a:solidFill>
              <a:schemeClr val="bg1"/>
            </a:solidFill>
            <a:prstDash val="solid"/>
            <a:miter lim="800000"/>
          </a:ln>
          <a:effectLst>
            <a:innerShdw blurRad="76200">
              <a:srgbClr val="000000"/>
            </a:innerShdw>
          </a:effectLst>
        </p:spPr>
      </p:pic>
      <p:sp>
        <p:nvSpPr>
          <p:cNvPr id="9" name="Прямоугольник 8"/>
          <p:cNvSpPr/>
          <p:nvPr/>
        </p:nvSpPr>
        <p:spPr>
          <a:xfrm>
            <a:off x="2643174" y="142852"/>
            <a:ext cx="6357982" cy="6555641"/>
          </a:xfrm>
          <a:prstGeom prst="rect">
            <a:avLst/>
          </a:prstGeom>
        </p:spPr>
        <p:txBody>
          <a:bodyPr wrap="square">
            <a:spAutoFit/>
          </a:bodyPr>
          <a:lstStyle/>
          <a:p>
            <a:pPr algn="just"/>
            <a:r>
              <a:rPr lang="ru-RU" sz="1500" b="1" dirty="0" smtClean="0">
                <a:solidFill>
                  <a:schemeClr val="bg1"/>
                </a:solidFill>
                <a:latin typeface="Arial" pitchFamily="34" charset="0"/>
                <a:cs typeface="Arial" pitchFamily="34" charset="0"/>
              </a:rPr>
              <a:t>Мясоедов Григорий Григорьевич (1835-1911)</a:t>
            </a:r>
            <a:r>
              <a:rPr lang="ru-RU" sz="1500" dirty="0" smtClean="0">
                <a:solidFill>
                  <a:schemeClr val="bg1"/>
                </a:solidFill>
                <a:latin typeface="Arial" pitchFamily="34" charset="0"/>
                <a:cs typeface="Arial" pitchFamily="34" charset="0"/>
              </a:rPr>
              <a:t> В 1861 году, еще будучи слушателем Академии, Мясоедов написал картину «Поздравление молодых в доме помещика», за которую получил малую золотую медаль, «Бегство Григория Отрепьева из корчмы» Мясоедов получил большую золотую медаль. В.В. Стасов назвал эти работы одними из первых заявок на пути создания реалистических исторических картин. Далее историческая тематика будет присутствовать в творчестве </a:t>
            </a:r>
            <a:r>
              <a:rPr lang="ru-RU" sz="1500" dirty="0" err="1" smtClean="0">
                <a:solidFill>
                  <a:schemeClr val="bg1"/>
                </a:solidFill>
                <a:latin typeface="Arial" pitchFamily="34" charset="0"/>
                <a:cs typeface="Arial" pitchFamily="34" charset="0"/>
              </a:rPr>
              <a:t>Мясоедова</a:t>
            </a:r>
            <a:r>
              <a:rPr lang="ru-RU" sz="1500" dirty="0" smtClean="0">
                <a:solidFill>
                  <a:schemeClr val="bg1"/>
                </a:solidFill>
                <a:latin typeface="Arial" pitchFamily="34" charset="0"/>
                <a:cs typeface="Arial" pitchFamily="34" charset="0"/>
              </a:rPr>
              <a:t> постоянно, наряду с произведениями бытового жанра. Эти линии на протяжении всего творчества художника очень тесно сближались, переходя друг в </a:t>
            </a:r>
            <a:r>
              <a:rPr lang="ru-RU" sz="1500" dirty="0" err="1" smtClean="0">
                <a:solidFill>
                  <a:schemeClr val="bg1"/>
                </a:solidFill>
                <a:latin typeface="Arial" pitchFamily="34" charset="0"/>
                <a:cs typeface="Arial" pitchFamily="34" charset="0"/>
              </a:rPr>
              <a:t>другаТворчество</a:t>
            </a:r>
            <a:r>
              <a:rPr lang="ru-RU" sz="1500" dirty="0" smtClean="0">
                <a:solidFill>
                  <a:schemeClr val="bg1"/>
                </a:solidFill>
                <a:latin typeface="Arial" pitchFamily="34" charset="0"/>
                <a:cs typeface="Arial" pitchFamily="34" charset="0"/>
              </a:rPr>
              <a:t> у </a:t>
            </a:r>
            <a:r>
              <a:rPr lang="ru-RU" sz="1500" dirty="0" err="1" smtClean="0">
                <a:solidFill>
                  <a:schemeClr val="bg1"/>
                </a:solidFill>
                <a:latin typeface="Arial" pitchFamily="34" charset="0"/>
                <a:cs typeface="Arial" pitchFamily="34" charset="0"/>
              </a:rPr>
              <a:t>Мясоедова</a:t>
            </a:r>
            <a:r>
              <a:rPr lang="ru-RU" sz="1500" dirty="0" smtClean="0">
                <a:solidFill>
                  <a:schemeClr val="bg1"/>
                </a:solidFill>
                <a:latin typeface="Arial" pitchFamily="34" charset="0"/>
                <a:cs typeface="Arial" pitchFamily="34" charset="0"/>
              </a:rPr>
              <a:t> все время сочеталось с активной общественной деятельностью. Именно Г.Г. Мясоедов является одним из инициаторов создания организации художников нового типа - Товарищества передвижных художественных выставок. Самое известное произведение художника – «Земство обедает». На этом полотне изображен провинциальный городок. В солнечный полдень у подъезда земской управы собралась группа крестьян. Один, расположившись на каменных плитах и положив голову на котомку, дремлет, другие неспешно едят: хлеб с солью да лук - вот их обед. А в доме, только что обедали чиновники: через открытое окно виден лакей, тщательно моющий посуду. В данном произведении прослеживается критический сюжет: противопоставление земцев чиновников и крестьян, контраст богатства и бедности. Но не это стало для художника главным в картине. Но самым главным для художника в картине стало воспроизведение самих крестьян. В них Мясоедов разглядел и изобразил разнообразие характеров, своеобразную внутреннюю собранность и красоту.</a:t>
            </a:r>
            <a:endParaRPr lang="ru-RU" sz="1500" b="1" dirty="0">
              <a:solidFill>
                <a:schemeClr val="bg1"/>
              </a:solidFill>
              <a:latin typeface="Arial" pitchFamily="34" charset="0"/>
              <a:cs typeface="Arial" pitchFamily="34" charset="0"/>
            </a:endParaRPr>
          </a:p>
        </p:txBody>
      </p:sp>
      <p:pic>
        <p:nvPicPr>
          <p:cNvPr id="1032" name="Picture 8" descr="http://rof.su/wp-content/uploads/2013/01/zemstvo.jpg"/>
          <p:cNvPicPr>
            <a:picLocks noChangeAspect="1" noChangeArrowheads="1"/>
          </p:cNvPicPr>
          <p:nvPr/>
        </p:nvPicPr>
        <p:blipFill>
          <a:blip r:embed="rId4" cstate="print"/>
          <a:srcRect/>
          <a:stretch>
            <a:fillRect/>
          </a:stretch>
        </p:blipFill>
        <p:spPr bwMode="auto">
          <a:xfrm>
            <a:off x="214283" y="5357826"/>
            <a:ext cx="2286016" cy="1380264"/>
          </a:xfrm>
          <a:prstGeom prst="rect">
            <a:avLst/>
          </a:prstGeom>
          <a:ln w="38100" cap="sq" cmpd="thickThin">
            <a:solidFill>
              <a:schemeClr val="bg1"/>
            </a:solidFill>
            <a:prstDash val="solid"/>
            <a:miter lim="800000"/>
          </a:ln>
          <a:effectLst>
            <a:innerShdw blurRad="76200">
              <a:srgbClr val="000000"/>
            </a:innerShdw>
          </a:effectLst>
        </p:spPr>
      </p:pic>
      <p:pic>
        <p:nvPicPr>
          <p:cNvPr id="1034" name="Picture 10" descr="http://permgallery.narod.ru/_si/0/98074478.jpg"/>
          <p:cNvPicPr>
            <a:picLocks noChangeAspect="1" noChangeArrowheads="1"/>
          </p:cNvPicPr>
          <p:nvPr/>
        </p:nvPicPr>
        <p:blipFill>
          <a:blip r:embed="rId5" cstate="print"/>
          <a:srcRect/>
          <a:stretch>
            <a:fillRect/>
          </a:stretch>
        </p:blipFill>
        <p:spPr bwMode="auto">
          <a:xfrm>
            <a:off x="214282" y="3571876"/>
            <a:ext cx="2286016" cy="1653538"/>
          </a:xfrm>
          <a:prstGeom prst="rect">
            <a:avLst/>
          </a:prstGeom>
          <a:ln w="38100" cap="sq" cmpd="thickThin">
            <a:solidFill>
              <a:schemeClr val="bg1"/>
            </a:solidFill>
            <a:prstDash val="solid"/>
            <a:miter lim="800000"/>
          </a:ln>
          <a:effectLst>
            <a:innerShdw blurRad="76200">
              <a:srgbClr val="000000"/>
            </a:inn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ewimages.ru/wallpapers/16_3039_1680x105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051" name="Picture 3" descr="&amp;Kcy;&amp;lcy;&amp;ocy;&amp;dcy;&amp;tcy; &amp;Mcy;&amp;icy;&amp;khcy;&amp;acy;&amp;icy;&amp;lcy; &amp;Kcy;&amp;ocy;&amp;ncy;&amp;scy;&amp;tcy;&amp;acy;&amp;ncy;&amp;tcy;&amp;icy;&amp;ncy;&amp;ocy;&amp;vcy;&amp;icy;&amp;chcy;"/>
          <p:cNvPicPr>
            <a:picLocks noChangeAspect="1" noChangeArrowheads="1"/>
          </p:cNvPicPr>
          <p:nvPr/>
        </p:nvPicPr>
        <p:blipFill>
          <a:blip r:embed="rId3"/>
          <a:srcRect/>
          <a:stretch>
            <a:fillRect/>
          </a:stretch>
        </p:blipFill>
        <p:spPr bwMode="auto">
          <a:xfrm>
            <a:off x="428596" y="142852"/>
            <a:ext cx="1928826" cy="2554849"/>
          </a:xfrm>
          <a:prstGeom prst="rect">
            <a:avLst/>
          </a:prstGeom>
          <a:ln w="38100" cap="sq" cmpd="thickThin">
            <a:solidFill>
              <a:schemeClr val="bg1"/>
            </a:solidFill>
            <a:prstDash val="solid"/>
            <a:miter lim="800000"/>
          </a:ln>
          <a:effectLst>
            <a:innerShdw blurRad="76200">
              <a:srgbClr val="000000"/>
            </a:innerShdw>
          </a:effectLst>
        </p:spPr>
      </p:pic>
      <p:sp>
        <p:nvSpPr>
          <p:cNvPr id="7" name="Прямоугольник 6"/>
          <p:cNvSpPr/>
          <p:nvPr/>
        </p:nvSpPr>
        <p:spPr>
          <a:xfrm>
            <a:off x="2643174" y="214290"/>
            <a:ext cx="6357982" cy="5062924"/>
          </a:xfrm>
          <a:prstGeom prst="rect">
            <a:avLst/>
          </a:prstGeom>
        </p:spPr>
        <p:txBody>
          <a:bodyPr wrap="square">
            <a:spAutoFit/>
          </a:bodyPr>
          <a:lstStyle/>
          <a:p>
            <a:pPr algn="just"/>
            <a:r>
              <a:rPr lang="ru-RU" sz="1700" b="1" dirty="0" smtClean="0">
                <a:solidFill>
                  <a:schemeClr val="bg1"/>
                </a:solidFill>
                <a:latin typeface="Arial" pitchFamily="34" charset="0"/>
                <a:cs typeface="Arial" pitchFamily="34" charset="0"/>
              </a:rPr>
              <a:t>    </a:t>
            </a:r>
            <a:r>
              <a:rPr lang="ru-RU" sz="1700" b="1" dirty="0" err="1" smtClean="0">
                <a:solidFill>
                  <a:schemeClr val="bg1"/>
                </a:solidFill>
                <a:latin typeface="Arial" pitchFamily="34" charset="0"/>
                <a:cs typeface="Arial" pitchFamily="34" charset="0"/>
              </a:rPr>
              <a:t>Клодт</a:t>
            </a:r>
            <a:r>
              <a:rPr lang="ru-RU" sz="1700" b="1" dirty="0" smtClean="0">
                <a:solidFill>
                  <a:schemeClr val="bg1"/>
                </a:solidFill>
                <a:latin typeface="Arial" pitchFamily="34" charset="0"/>
                <a:cs typeface="Arial" pitchFamily="34" charset="0"/>
              </a:rPr>
              <a:t> Михаил Константинович (1832-1902)</a:t>
            </a:r>
            <a:r>
              <a:rPr lang="ru-RU" sz="1700" dirty="0" smtClean="0">
                <a:solidFill>
                  <a:schemeClr val="bg1"/>
                </a:solidFill>
                <a:latin typeface="Arial" pitchFamily="34" charset="0"/>
                <a:cs typeface="Arial" pitchFamily="34" charset="0"/>
              </a:rPr>
              <a:t> Михаил Константинович создает ряд «российских» пейзажей. Особенно ему удались картины «Дубовая роща» (1863), «Большая дорога осенью»,«Вид в Орловской губернии», за которую в 1864 году художник получил звание профессора.</a:t>
            </a:r>
          </a:p>
          <a:p>
            <a:pPr algn="just"/>
            <a:r>
              <a:rPr lang="ru-RU" sz="1700" dirty="0" smtClean="0">
                <a:solidFill>
                  <a:schemeClr val="bg1"/>
                </a:solidFill>
                <a:latin typeface="Arial" pitchFamily="34" charset="0"/>
                <a:cs typeface="Arial" pitchFamily="34" charset="0"/>
              </a:rPr>
              <a:t>    При создании своих картин М.К. </a:t>
            </a:r>
            <a:r>
              <a:rPr lang="ru-RU" sz="1700" dirty="0" err="1" smtClean="0">
                <a:solidFill>
                  <a:schemeClr val="bg1"/>
                </a:solidFill>
                <a:latin typeface="Arial" pitchFamily="34" charset="0"/>
                <a:cs typeface="Arial" pitchFamily="34" charset="0"/>
              </a:rPr>
              <a:t>Клодт</a:t>
            </a:r>
            <a:r>
              <a:rPr lang="ru-RU" sz="1700" dirty="0" smtClean="0">
                <a:solidFill>
                  <a:schemeClr val="bg1"/>
                </a:solidFill>
                <a:latin typeface="Arial" pitchFamily="34" charset="0"/>
                <a:cs typeface="Arial" pitchFamily="34" charset="0"/>
              </a:rPr>
              <a:t> обращал внимание на каждую мелкую деталь, добивался скрупулезной точности, порой по несколько раз переписывая картину. Поэтому неудивительно, что на создание картины у него уходило очень много времени. Художника это сильно раздражало, однако ничего поделать с собой он не мог, продолжая много и упорно работать художник создает ряд замечательных полотен, которые вошли в «золотой фонд» русского пейзажа: «Вечерний вид в деревне», «Орловская губерния», «Рожь», «Лесная даль в полдень». Художник вместе с А. Боголюбовым и С. Воробьевым создал класс пейзажной живописи.</a:t>
            </a:r>
            <a:r>
              <a:rPr lang="ru-RU" sz="1700" dirty="0" smtClean="0">
                <a:latin typeface="Arial" pitchFamily="34" charset="0"/>
                <a:cs typeface="Arial" pitchFamily="34" charset="0"/>
              </a:rPr>
              <a:t> </a:t>
            </a:r>
            <a:r>
              <a:rPr lang="ru-RU" sz="1700" dirty="0" smtClean="0">
                <a:solidFill>
                  <a:schemeClr val="bg1"/>
                </a:solidFill>
                <a:latin typeface="Arial" pitchFamily="34" charset="0"/>
                <a:cs typeface="Arial" pitchFamily="34" charset="0"/>
              </a:rPr>
              <a:t>Из последних его произведений следует отметить картины «Волга под Симбирском» и «Прибрежье».</a:t>
            </a:r>
            <a:endParaRPr lang="ru-RU" sz="1700" b="1" dirty="0">
              <a:solidFill>
                <a:schemeClr val="bg1"/>
              </a:solidFill>
              <a:latin typeface="Arial" pitchFamily="34" charset="0"/>
              <a:cs typeface="Arial" pitchFamily="34" charset="0"/>
            </a:endParaRPr>
          </a:p>
        </p:txBody>
      </p:sp>
      <p:pic>
        <p:nvPicPr>
          <p:cNvPr id="2053" name="Picture 5" descr="http://content.foto.mail.ru/mail/levitasigor/_blogs/i-11004.jpg"/>
          <p:cNvPicPr>
            <a:picLocks noChangeAspect="1" noChangeArrowheads="1"/>
          </p:cNvPicPr>
          <p:nvPr/>
        </p:nvPicPr>
        <p:blipFill>
          <a:blip r:embed="rId4"/>
          <a:srcRect/>
          <a:stretch>
            <a:fillRect/>
          </a:stretch>
        </p:blipFill>
        <p:spPr bwMode="auto">
          <a:xfrm>
            <a:off x="142844" y="3143248"/>
            <a:ext cx="2521341" cy="1785950"/>
          </a:xfrm>
          <a:prstGeom prst="rect">
            <a:avLst/>
          </a:prstGeom>
          <a:ln w="38100" cap="sq" cmpd="thickThin">
            <a:solidFill>
              <a:schemeClr val="bg1"/>
            </a:solidFill>
            <a:prstDash val="solid"/>
            <a:miter lim="800000"/>
          </a:ln>
          <a:effectLst>
            <a:innerShdw blurRad="76200">
              <a:srgbClr val="000000"/>
            </a:innerShdw>
          </a:effectLst>
        </p:spPr>
      </p:pic>
      <p:pic>
        <p:nvPicPr>
          <p:cNvPr id="2055" name="Picture 7" descr="http://vsdn.ru/images/data/mus/70223_big_1357907407.jpg"/>
          <p:cNvPicPr>
            <a:picLocks noChangeAspect="1" noChangeArrowheads="1"/>
          </p:cNvPicPr>
          <p:nvPr/>
        </p:nvPicPr>
        <p:blipFill>
          <a:blip r:embed="rId5" cstate="print"/>
          <a:srcRect/>
          <a:stretch>
            <a:fillRect/>
          </a:stretch>
        </p:blipFill>
        <p:spPr bwMode="auto">
          <a:xfrm>
            <a:off x="142844" y="5072074"/>
            <a:ext cx="2500330" cy="1571636"/>
          </a:xfrm>
          <a:prstGeom prst="rect">
            <a:avLst/>
          </a:prstGeom>
          <a:ln w="38100" cap="sq" cmpd="thickThin">
            <a:solidFill>
              <a:schemeClr val="bg1"/>
            </a:solidFill>
            <a:prstDash val="solid"/>
            <a:miter lim="800000"/>
          </a:ln>
          <a:effectLst>
            <a:innerShdw blurRad="76200">
              <a:srgbClr val="000000"/>
            </a:innerShdw>
          </a:effectLst>
        </p:spPr>
      </p:pic>
      <p:pic>
        <p:nvPicPr>
          <p:cNvPr id="2057" name="Picture 9" descr="http://cs322229.vk.me/v322229276/8c75/IlNTXRsAmFw.jpg"/>
          <p:cNvPicPr>
            <a:picLocks noChangeAspect="1" noChangeArrowheads="1"/>
          </p:cNvPicPr>
          <p:nvPr/>
        </p:nvPicPr>
        <p:blipFill>
          <a:blip r:embed="rId6" cstate="print"/>
          <a:srcRect/>
          <a:stretch>
            <a:fillRect/>
          </a:stretch>
        </p:blipFill>
        <p:spPr bwMode="auto">
          <a:xfrm>
            <a:off x="3228167" y="5286388"/>
            <a:ext cx="2561437" cy="1414238"/>
          </a:xfrm>
          <a:prstGeom prst="rect">
            <a:avLst/>
          </a:prstGeom>
          <a:ln w="38100" cap="sq" cmpd="thickThin">
            <a:solidFill>
              <a:schemeClr val="bg1"/>
            </a:solidFill>
            <a:prstDash val="solid"/>
            <a:miter lim="800000"/>
          </a:ln>
          <a:effectLst>
            <a:innerShdw blurRad="76200">
              <a:srgbClr val="000000"/>
            </a:innerShdw>
          </a:effectLst>
        </p:spPr>
      </p:pic>
      <p:pic>
        <p:nvPicPr>
          <p:cNvPr id="2059" name="Picture 11" descr="http://vsdn.ru/images/data/mus/70223_big_1357800762.jpg"/>
          <p:cNvPicPr>
            <a:picLocks noChangeAspect="1" noChangeArrowheads="1"/>
          </p:cNvPicPr>
          <p:nvPr/>
        </p:nvPicPr>
        <p:blipFill>
          <a:blip r:embed="rId7" cstate="print"/>
          <a:srcRect/>
          <a:stretch>
            <a:fillRect/>
          </a:stretch>
        </p:blipFill>
        <p:spPr bwMode="auto">
          <a:xfrm>
            <a:off x="6357950" y="5286388"/>
            <a:ext cx="1913614" cy="1379397"/>
          </a:xfrm>
          <a:prstGeom prst="rect">
            <a:avLst/>
          </a:prstGeom>
          <a:ln w="38100" cap="sq" cmpd="thickThin">
            <a:solidFill>
              <a:schemeClr val="bg1"/>
            </a:solidFill>
            <a:prstDash val="solid"/>
            <a:miter lim="800000"/>
          </a:ln>
          <a:effectLst>
            <a:innerShdw blurRad="76200">
              <a:srgbClr val="000000"/>
            </a:inn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newimages.ru/wallpapers/16_3039_1680x105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Прямоугольник 1"/>
          <p:cNvSpPr/>
          <p:nvPr/>
        </p:nvSpPr>
        <p:spPr>
          <a:xfrm>
            <a:off x="357158" y="428604"/>
            <a:ext cx="8143932" cy="6278642"/>
          </a:xfrm>
          <a:prstGeom prst="rect">
            <a:avLst/>
          </a:prstGeom>
        </p:spPr>
        <p:txBody>
          <a:bodyPr wrap="square">
            <a:spAutoFit/>
          </a:bodyPr>
          <a:lstStyle/>
          <a:p>
            <a:pPr algn="just"/>
            <a:r>
              <a:rPr lang="ru-RU" sz="1600" b="1" dirty="0" smtClean="0">
                <a:solidFill>
                  <a:schemeClr val="bg1"/>
                </a:solidFill>
                <a:latin typeface="Arial" pitchFamily="34" charset="0"/>
                <a:cs typeface="Arial" pitchFamily="34" charset="0"/>
              </a:rPr>
              <a:t>     Товарищество передвижных художественных выставок</a:t>
            </a:r>
            <a:r>
              <a:rPr lang="ru-RU" sz="1600" dirty="0" smtClean="0">
                <a:solidFill>
                  <a:schemeClr val="bg1"/>
                </a:solidFill>
                <a:latin typeface="Arial" pitchFamily="34" charset="0"/>
                <a:cs typeface="Arial" pitchFamily="34" charset="0"/>
              </a:rPr>
              <a:t> – объединение художников России конца 19 века. В ноябре 1863 года четырнадцать выпускников императорской Академии художеств отправили в Совет Академию просьбу, в которой просили заменить традиционное конкурсное задание, предоставив молодым художникам свободу в выборе темы.</a:t>
            </a:r>
          </a:p>
          <a:p>
            <a:pPr algn="just"/>
            <a:r>
              <a:rPr lang="ru-RU" sz="1600" dirty="0" smtClean="0">
                <a:solidFill>
                  <a:schemeClr val="bg1"/>
                </a:solidFill>
                <a:latin typeface="Arial" pitchFamily="34" charset="0"/>
                <a:cs typeface="Arial" pitchFamily="34" charset="0"/>
              </a:rPr>
              <a:t>Полученный от Совета отказ обернулся так называемым «бунтом четырнадцати». Выпускники, оставив Академию, создали «Санкт-Петербургскую артель художников».</a:t>
            </a:r>
          </a:p>
          <a:p>
            <a:pPr algn="just"/>
            <a:r>
              <a:rPr lang="ru-RU" sz="1600" dirty="0" smtClean="0">
                <a:solidFill>
                  <a:schemeClr val="bg1"/>
                </a:solidFill>
                <a:latin typeface="Arial" pitchFamily="34" charset="0"/>
                <a:cs typeface="Arial" pitchFamily="34" charset="0"/>
              </a:rPr>
              <a:t>      В 1870 году это объединение было переименовано в «Товарищество художественных выставок».</a:t>
            </a:r>
            <a:r>
              <a:rPr lang="ru-RU" sz="1600" dirty="0" smtClean="0">
                <a:latin typeface="Arial" pitchFamily="34" charset="0"/>
                <a:cs typeface="Arial" pitchFamily="34" charset="0"/>
              </a:rPr>
              <a:t> </a:t>
            </a:r>
            <a:r>
              <a:rPr lang="ru-RU" sz="1600" dirty="0" smtClean="0">
                <a:solidFill>
                  <a:schemeClr val="bg1"/>
                </a:solidFill>
                <a:latin typeface="Arial" pitchFamily="34" charset="0"/>
                <a:cs typeface="Arial" pitchFamily="34" charset="0"/>
              </a:rPr>
              <a:t>Членами ТПХВ в разные периоды были Н.Н. Ге, И.Н. Крамской, Г.Г. Мясоедов, В.Г. Перов, В.А. Серов, В.Д, Поленов, И.Е. Репин, А.К. Саврасов, В.И. Суриков, И.И. Шишкин и многие другие. Этим художникам удалось создать новое, «живое» искусство, противостоящее безжизненной живописи Академии Художеств. ТПХВ стало символом искусства живописи девятнадцатого </a:t>
            </a:r>
            <a:r>
              <a:rPr lang="ru-RU"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века.</a:t>
            </a:r>
            <a:r>
              <a:rPr lang="ru-RU" sz="1600" dirty="0" smtClean="0">
                <a:ln w="18415" cmpd="sng">
                  <a:solidFill>
                    <a:srgbClr val="FFFFFF"/>
                  </a:solidFill>
                  <a:prstDash val="solid"/>
                </a:ln>
                <a:solidFill>
                  <a:srgbClr val="FFFFFF"/>
                </a:solidFill>
                <a:effectLst>
                  <a:outerShdw blurRad="38100" dist="38100" dir="2700000" algn="tl" rotWithShape="0">
                    <a:srgbClr val="000000">
                      <a:alpha val="43137"/>
                    </a:srgbClr>
                  </a:outerShdw>
                </a:effectLst>
                <a:latin typeface="Arial" pitchFamily="34" charset="0"/>
                <a:cs typeface="Arial" pitchFamily="34" charset="0"/>
              </a:rPr>
              <a:t> </a:t>
            </a:r>
          </a:p>
          <a:p>
            <a:pPr algn="just"/>
            <a:r>
              <a:rPr lang="ru-RU" sz="1600" dirty="0" smtClean="0">
                <a:ln w="18415" cmpd="sng">
                  <a:solidFill>
                    <a:srgbClr val="FFFFFF"/>
                  </a:solidFill>
                  <a:prstDash val="solid"/>
                </a:ln>
                <a:solidFill>
                  <a:srgbClr val="FFFFFF"/>
                </a:solidFill>
                <a:effectLst>
                  <a:outerShdw blurRad="38100" dist="38100" dir="2700000" algn="tl" rotWithShape="0">
                    <a:srgbClr val="000000">
                      <a:alpha val="43137"/>
                    </a:srgbClr>
                  </a:outerShdw>
                </a:effectLst>
                <a:latin typeface="Arial" pitchFamily="34" charset="0"/>
                <a:cs typeface="Arial" pitchFamily="34" charset="0"/>
              </a:rPr>
              <a:t>     Русские художники передвижники </a:t>
            </a:r>
            <a:r>
              <a:rPr lang="ru-RU" sz="1600" dirty="0" smtClean="0">
                <a:solidFill>
                  <a:schemeClr val="bg1"/>
                </a:solidFill>
                <a:latin typeface="Arial" pitchFamily="34" charset="0"/>
                <a:cs typeface="Arial" pitchFamily="34" charset="0"/>
              </a:rPr>
              <a:t>стремились показать в своих работах идейную сторону изобразительного искусства которая ценилась на много выше, чем, эстетическая, поставив перед собой задачу широкой пропаганды изобразительного искусства, целью которой было общественно-эстетическое просвещение народных масс, сближающего с жизнью демократического искусства. Раскрыть в своих картинах истинную живую жизнь угнетенного крестьянства, страдающих от власти помещиков и богачей, это было основной задачей. Многие произведения художников передвижников писались с натуры в стиле жанровой живописи, другие работы писались под воображением от реальной жизни.</a:t>
            </a:r>
          </a:p>
          <a:p>
            <a:pPr algn="just"/>
            <a:endParaRPr lang="ru-RU" dirty="0">
              <a:latin typeface="Bookman Old Style"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newimages.ru/wallpapers/16_3039_1680x105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Прямоугольник 1"/>
          <p:cNvSpPr/>
          <p:nvPr/>
        </p:nvSpPr>
        <p:spPr>
          <a:xfrm>
            <a:off x="214282" y="214290"/>
            <a:ext cx="8715436" cy="6801862"/>
          </a:xfrm>
          <a:prstGeom prst="rect">
            <a:avLst/>
          </a:prstGeom>
        </p:spPr>
        <p:txBody>
          <a:bodyPr wrap="square">
            <a:spAutoFit/>
          </a:bodyPr>
          <a:lstStyle/>
          <a:p>
            <a:pPr algn="just" fontAlgn="base">
              <a:spcBef>
                <a:spcPct val="0"/>
              </a:spcBef>
              <a:spcAft>
                <a:spcPct val="0"/>
              </a:spcAft>
            </a:pPr>
            <a:r>
              <a:rPr lang="ru-RU" b="1" dirty="0" smtClean="0">
                <a:solidFill>
                  <a:schemeClr val="bg1"/>
                </a:solidFill>
                <a:latin typeface="Arial"/>
              </a:rPr>
              <a:t>       </a:t>
            </a:r>
            <a:r>
              <a:rPr lang="ru-RU" sz="1600" b="1" dirty="0" smtClean="0">
                <a:solidFill>
                  <a:schemeClr val="bg1"/>
                </a:solidFill>
                <a:latin typeface="Arial" pitchFamily="34" charset="0"/>
                <a:cs typeface="Arial" pitchFamily="34" charset="0"/>
              </a:rPr>
              <a:t>Принципы движения передвижников</a:t>
            </a:r>
            <a:r>
              <a:rPr lang="ru-RU" sz="1600" dirty="0" smtClean="0">
                <a:solidFill>
                  <a:schemeClr val="bg1"/>
                </a:solidFill>
                <a:latin typeface="Arial" pitchFamily="34" charset="0"/>
                <a:cs typeface="Arial" pitchFamily="34" charset="0"/>
              </a:rPr>
              <a:t> основывались не только на достижениях российского искусства, но и на опыте мировой живописи. Известно, что члены этого товарищества регулярно изучали произведения других художников, выезжая за границу. Они работали в различных жанрах: исторический, пейзажный, портретный. Но каждое произведение, независимо от выбранного жанра, обращалось к современности, отличалось социологической и психологической остротой. Первая выставка состоялась в  1871 году, а расцвет движения пришелся на 80-е годы 19 века. </a:t>
            </a:r>
          </a:p>
          <a:p>
            <a:pPr algn="just" fontAlgn="base">
              <a:spcBef>
                <a:spcPct val="0"/>
              </a:spcBef>
              <a:spcAft>
                <a:spcPct val="0"/>
              </a:spcAft>
            </a:pPr>
            <a:r>
              <a:rPr lang="ru-RU" sz="1600" dirty="0" smtClean="0">
                <a:solidFill>
                  <a:schemeClr val="bg1"/>
                </a:solidFill>
                <a:latin typeface="Arial" pitchFamily="34" charset="0"/>
                <a:cs typeface="Arial" pitchFamily="34" charset="0"/>
              </a:rPr>
              <a:t>       </a:t>
            </a:r>
            <a:r>
              <a:rPr lang="ru-RU" sz="1600" b="1" dirty="0" smtClean="0">
                <a:solidFill>
                  <a:schemeClr val="bg1"/>
                </a:solidFill>
                <a:latin typeface="Arial" pitchFamily="34" charset="0"/>
                <a:cs typeface="Arial" pitchFamily="34" charset="0"/>
              </a:rPr>
              <a:t>Устав новой организации </a:t>
            </a:r>
            <a:r>
              <a:rPr lang="ru-RU" sz="1600" dirty="0" smtClean="0">
                <a:solidFill>
                  <a:schemeClr val="bg1"/>
                </a:solidFill>
                <a:latin typeface="Arial" pitchFamily="34" charset="0"/>
                <a:cs typeface="Arial" pitchFamily="34" charset="0"/>
              </a:rPr>
              <a:t>был утвержден в 1870 году. </a:t>
            </a:r>
          </a:p>
          <a:p>
            <a:pPr algn="just" fontAlgn="base">
              <a:spcBef>
                <a:spcPct val="0"/>
              </a:spcBef>
              <a:spcAft>
                <a:spcPct val="0"/>
              </a:spcAft>
            </a:pPr>
            <a:r>
              <a:rPr lang="ru-RU" sz="1600" dirty="0" smtClean="0">
                <a:solidFill>
                  <a:schemeClr val="bg1"/>
                </a:solidFill>
                <a:latin typeface="Arial" pitchFamily="34" charset="0"/>
                <a:cs typeface="Arial" pitchFamily="34" charset="0"/>
              </a:rPr>
              <a:t> В основе </a:t>
            </a:r>
            <a:r>
              <a:rPr lang="ru-RU" sz="1600" b="1" dirty="0" smtClean="0">
                <a:solidFill>
                  <a:schemeClr val="bg1"/>
                </a:solidFill>
                <a:latin typeface="Arial" pitchFamily="34" charset="0"/>
                <a:cs typeface="Arial" pitchFamily="34" charset="0"/>
              </a:rPr>
              <a:t>главных идей художников-передвижников</a:t>
            </a:r>
            <a:r>
              <a:rPr lang="ru-RU" sz="1600" dirty="0" smtClean="0">
                <a:solidFill>
                  <a:schemeClr val="bg1"/>
                </a:solidFill>
                <a:latin typeface="Arial" pitchFamily="34" charset="0"/>
                <a:cs typeface="Arial" pitchFamily="34" charset="0"/>
              </a:rPr>
              <a:t> были постулаты философского романтизма. </a:t>
            </a:r>
            <a:r>
              <a:rPr lang="ru-RU" sz="1600" b="1" dirty="0" smtClean="0">
                <a:solidFill>
                  <a:schemeClr val="bg1"/>
                </a:solidFill>
                <a:latin typeface="Arial" pitchFamily="34" charset="0"/>
                <a:cs typeface="Arial" pitchFamily="34" charset="0"/>
              </a:rPr>
              <a:t>Их цель</a:t>
            </a:r>
            <a:r>
              <a:rPr lang="ru-RU" sz="1600" dirty="0" smtClean="0">
                <a:solidFill>
                  <a:schemeClr val="bg1"/>
                </a:solidFill>
                <a:latin typeface="Arial" pitchFamily="34" charset="0"/>
                <a:cs typeface="Arial" pitchFamily="34" charset="0"/>
              </a:rPr>
              <a:t> – создание нового искусства, освобожденного от сухих безжизненных рамок. Мир должен был увидеть сам себя через призму истории. В целом передвижники ориентировались на современность, создавая большое количество жанрово-бытовых сюжетов. Искусство должно быть связано с реальностью напрямую, согласно принципам передвижников, поэтому основными стилями их работ оставались реализм и импрессионизм. </a:t>
            </a:r>
            <a:r>
              <a:rPr lang="ru-RU" sz="1600" b="1" dirty="0" smtClean="0">
                <a:solidFill>
                  <a:schemeClr val="bg1"/>
                </a:solidFill>
                <a:latin typeface="Arial" pitchFamily="34" charset="0"/>
                <a:cs typeface="Arial" pitchFamily="34" charset="0"/>
              </a:rPr>
              <a:t>Творчество художников</a:t>
            </a:r>
            <a:r>
              <a:rPr lang="ru-RU" sz="1600" dirty="0" smtClean="0">
                <a:solidFill>
                  <a:schemeClr val="bg1"/>
                </a:solidFill>
                <a:latin typeface="Arial" pitchFamily="34" charset="0"/>
                <a:cs typeface="Arial" pitchFamily="34" charset="0"/>
              </a:rPr>
              <a:t>, состоявших в ТПХВ, отличалось обостренным психологизмом и выраженной социальной составляющей.</a:t>
            </a:r>
          </a:p>
          <a:p>
            <a:pPr algn="just" fontAlgn="base">
              <a:spcBef>
                <a:spcPct val="0"/>
              </a:spcBef>
              <a:spcAft>
                <a:spcPct val="0"/>
              </a:spcAft>
            </a:pPr>
            <a:r>
              <a:rPr lang="ru-RU" sz="1600" dirty="0" smtClean="0">
                <a:solidFill>
                  <a:schemeClr val="bg1"/>
                </a:solidFill>
                <a:latin typeface="Arial" pitchFamily="34" charset="0"/>
                <a:cs typeface="Arial" pitchFamily="34" charset="0"/>
              </a:rPr>
              <a:t>        Первая выставка Товарищества открыта в Петербурге </a:t>
            </a:r>
            <a:r>
              <a:rPr lang="ru-RU"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29 ноября 1871 </a:t>
            </a:r>
            <a:r>
              <a:rPr lang="ru-RU" sz="1600" dirty="0" smtClean="0">
                <a:solidFill>
                  <a:schemeClr val="bg1"/>
                </a:solidFill>
                <a:latin typeface="Arial" pitchFamily="34" charset="0"/>
                <a:cs typeface="Arial" pitchFamily="34" charset="0"/>
              </a:rPr>
              <a:t>г. в здании Академии художеств. На выставке были показаны работы 16-ти художников. Произведения В. Ф. </a:t>
            </a:r>
            <a:r>
              <a:rPr lang="ru-RU" sz="1600" dirty="0" err="1" smtClean="0">
                <a:solidFill>
                  <a:schemeClr val="bg1"/>
                </a:solidFill>
                <a:latin typeface="Arial" pitchFamily="34" charset="0"/>
                <a:cs typeface="Arial" pitchFamily="34" charset="0"/>
              </a:rPr>
              <a:t>Аммона</a:t>
            </a:r>
            <a:r>
              <a:rPr lang="ru-RU" sz="1600" dirty="0" smtClean="0">
                <a:solidFill>
                  <a:schemeClr val="bg1"/>
                </a:solidFill>
                <a:latin typeface="Arial" pitchFamily="34" charset="0"/>
                <a:cs typeface="Arial" pitchFamily="34" charset="0"/>
              </a:rPr>
              <a:t>, С. </a:t>
            </a:r>
            <a:r>
              <a:rPr lang="ru-RU" sz="1600" dirty="0" err="1" smtClean="0">
                <a:solidFill>
                  <a:schemeClr val="bg1"/>
                </a:solidFill>
                <a:latin typeface="Arial" pitchFamily="34" charset="0"/>
                <a:cs typeface="Arial" pitchFamily="34" charset="0"/>
              </a:rPr>
              <a:t>Аммосова</a:t>
            </a:r>
            <a:r>
              <a:rPr lang="ru-RU" sz="1600" dirty="0" smtClean="0">
                <a:solidFill>
                  <a:schemeClr val="bg1"/>
                </a:solidFill>
                <a:latin typeface="Arial" pitchFamily="34" charset="0"/>
                <a:cs typeface="Arial" pitchFamily="34" charset="0"/>
              </a:rPr>
              <a:t>, А. П. Боголюбова, Н. Н. Ге, К. Ф. </a:t>
            </a:r>
            <a:r>
              <a:rPr lang="ru-RU" sz="1600" dirty="0" err="1" smtClean="0">
                <a:solidFill>
                  <a:schemeClr val="bg1"/>
                </a:solidFill>
                <a:latin typeface="Arial" pitchFamily="34" charset="0"/>
                <a:cs typeface="Arial" pitchFamily="34" charset="0"/>
              </a:rPr>
              <a:t>Гуна</a:t>
            </a:r>
            <a:r>
              <a:rPr lang="ru-RU" sz="1600" dirty="0" smtClean="0">
                <a:solidFill>
                  <a:schemeClr val="bg1"/>
                </a:solidFill>
                <a:latin typeface="Arial" pitchFamily="34" charset="0"/>
                <a:cs typeface="Arial" pitchFamily="34" charset="0"/>
              </a:rPr>
              <a:t>, Л. Л. Каменева, Ф. Ф. Каменского, М. К. </a:t>
            </a:r>
            <a:r>
              <a:rPr lang="ru-RU" sz="1600" dirty="0" err="1" smtClean="0">
                <a:solidFill>
                  <a:schemeClr val="bg1"/>
                </a:solidFill>
                <a:latin typeface="Arial" pitchFamily="34" charset="0"/>
                <a:cs typeface="Arial" pitchFamily="34" charset="0"/>
              </a:rPr>
              <a:t>Клодта</a:t>
            </a:r>
            <a:r>
              <a:rPr lang="ru-RU" sz="1600" dirty="0" smtClean="0">
                <a:solidFill>
                  <a:schemeClr val="bg1"/>
                </a:solidFill>
                <a:latin typeface="Arial" pitchFamily="34" charset="0"/>
                <a:cs typeface="Arial" pitchFamily="34" charset="0"/>
              </a:rPr>
              <a:t>, И. Н. Крамского, В. М. Максимова, Г. Г. </a:t>
            </a:r>
            <a:r>
              <a:rPr lang="ru-RU" sz="1600" dirty="0" err="1" smtClean="0">
                <a:solidFill>
                  <a:schemeClr val="bg1"/>
                </a:solidFill>
                <a:latin typeface="Arial" pitchFamily="34" charset="0"/>
                <a:cs typeface="Arial" pitchFamily="34" charset="0"/>
              </a:rPr>
              <a:t>Мясоедова</a:t>
            </a:r>
            <a:r>
              <a:rPr lang="ru-RU" sz="1600" dirty="0" smtClean="0">
                <a:solidFill>
                  <a:schemeClr val="bg1"/>
                </a:solidFill>
                <a:latin typeface="Arial" pitchFamily="34" charset="0"/>
                <a:cs typeface="Arial" pitchFamily="34" charset="0"/>
              </a:rPr>
              <a:t>, В. Г. Перова, И. М. Прянишникова, А. К. </a:t>
            </a:r>
            <a:r>
              <a:rPr lang="ru-RU" sz="1600" dirty="0" err="1" smtClean="0">
                <a:solidFill>
                  <a:schemeClr val="bg1"/>
                </a:solidFill>
                <a:latin typeface="Arial" pitchFamily="34" charset="0"/>
                <a:cs typeface="Arial" pitchFamily="34" charset="0"/>
              </a:rPr>
              <a:t>Саврасова</a:t>
            </a:r>
            <a:r>
              <a:rPr lang="ru-RU" sz="1600" dirty="0" smtClean="0">
                <a:solidFill>
                  <a:schemeClr val="bg1"/>
                </a:solidFill>
                <a:latin typeface="Arial" pitchFamily="34" charset="0"/>
                <a:cs typeface="Arial" pitchFamily="34" charset="0"/>
              </a:rPr>
              <a:t>, И. И. Шишкина, М. П. </a:t>
            </a:r>
            <a:r>
              <a:rPr lang="ru-RU" sz="1600" dirty="0" err="1" smtClean="0">
                <a:solidFill>
                  <a:schemeClr val="bg1"/>
                </a:solidFill>
                <a:latin typeface="Arial" pitchFamily="34" charset="0"/>
                <a:cs typeface="Arial" pitchFamily="34" charset="0"/>
              </a:rPr>
              <a:t>Клодта</a:t>
            </a:r>
            <a:r>
              <a:rPr lang="ru-RU" sz="1600" dirty="0" smtClean="0">
                <a:solidFill>
                  <a:schemeClr val="bg1"/>
                </a:solidFill>
                <a:latin typeface="Arial" pitchFamily="34" charset="0"/>
                <a:cs typeface="Arial" pitchFamily="34" charset="0"/>
              </a:rPr>
              <a:t>. </a:t>
            </a:r>
          </a:p>
          <a:p>
            <a:pPr algn="just" fontAlgn="base">
              <a:spcBef>
                <a:spcPct val="0"/>
              </a:spcBef>
              <a:spcAft>
                <a:spcPct val="0"/>
              </a:spcAft>
            </a:pPr>
            <a:r>
              <a:rPr lang="ru-RU" sz="1600" dirty="0" smtClean="0">
                <a:solidFill>
                  <a:schemeClr val="bg1"/>
                </a:solidFill>
                <a:latin typeface="Arial" pitchFamily="34" charset="0"/>
                <a:cs typeface="Arial" pitchFamily="34" charset="0"/>
              </a:rPr>
              <a:t>      1917 год стал годом перемен и для художников-передвижников. Постепенно ТХПВ потеряло свою самостоятельность и к 1923 году окончательно слилось с Ассоциацией художников революционной России.</a:t>
            </a:r>
          </a:p>
          <a:p>
            <a:pPr lvl="0" algn="just" fontAlgn="base">
              <a:spcBef>
                <a:spcPct val="0"/>
              </a:spcBef>
              <a:spcAft>
                <a:spcPct val="0"/>
              </a:spcAft>
              <a:buFontTx/>
              <a:buChar char="•"/>
            </a:pPr>
            <a:endParaRPr lang="ru-RU" sz="1600" dirty="0" smtClean="0">
              <a:solidFill>
                <a:schemeClr val="bg1"/>
              </a:solidFill>
              <a:latin typeface="Arial" pitchFamily="34" charset="0"/>
              <a:cs typeface="Arial" pitchFamily="34" charset="0"/>
            </a:endParaRPr>
          </a:p>
          <a:p>
            <a:pPr algn="just"/>
            <a:endParaRPr lang="ru-RU"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ewimages.ru/wallpapers/16_3039_1680x105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6" name="Picture 2" descr="&amp;Kcy;&amp;rcy;&amp;acy;&amp;mcy;&amp;scy;&amp;kcy;&amp;ocy;&amp;jcy; &amp;Icy;&amp;vcy;&amp;acy;&amp;ncy; &amp;Ncy;&amp;icy;&amp;kcy;&amp;ocy;&amp;lcy;&amp;acy;&amp;iecy;&amp;vcy;&amp;icy;&amp;chcy; &amp;khcy;&amp;ucy;&amp;dcy;&amp;ocy;&amp;zhcy;&amp;ncy;&amp;icy;&amp;kcy;"/>
          <p:cNvPicPr>
            <a:picLocks noChangeAspect="1" noChangeArrowheads="1" noCrop="1"/>
          </p:cNvPicPr>
          <p:nvPr/>
        </p:nvPicPr>
        <p:blipFill>
          <a:blip r:embed="rId3"/>
          <a:srcRect/>
          <a:stretch>
            <a:fillRect/>
          </a:stretch>
        </p:blipFill>
        <p:spPr bwMode="auto">
          <a:xfrm>
            <a:off x="357158" y="571480"/>
            <a:ext cx="2515578" cy="2781310"/>
          </a:xfrm>
          <a:prstGeom prst="rect">
            <a:avLst/>
          </a:prstGeom>
          <a:ln w="38100" cap="sq" cmpd="thickThin">
            <a:solidFill>
              <a:schemeClr val="bg1"/>
            </a:solidFill>
            <a:prstDash val="solid"/>
            <a:miter lim="800000"/>
          </a:ln>
          <a:effectLst>
            <a:innerShdw blurRad="76200">
              <a:srgbClr val="000000"/>
            </a:innerShdw>
          </a:effectLst>
        </p:spPr>
      </p:pic>
      <p:pic>
        <p:nvPicPr>
          <p:cNvPr id="29698" name="Picture 2" descr="&amp;Pcy;&amp;ocy;&amp;rcy;&amp;tcy;&amp;rcy;&amp;iecy;&amp;tcy; &amp;ncy;&amp;iecy;&amp;icy;&amp;zcy;&amp;vcy;&amp;iecy;&amp;scy;&amp;tcy;&amp;ncy;&amp;ocy;&amp;jcy;"/>
          <p:cNvPicPr>
            <a:picLocks noChangeAspect="1" noChangeArrowheads="1"/>
          </p:cNvPicPr>
          <p:nvPr/>
        </p:nvPicPr>
        <p:blipFill>
          <a:blip r:embed="rId4"/>
          <a:srcRect/>
          <a:stretch>
            <a:fillRect/>
          </a:stretch>
        </p:blipFill>
        <p:spPr bwMode="auto">
          <a:xfrm>
            <a:off x="3357554" y="4292046"/>
            <a:ext cx="3000396" cy="2351664"/>
          </a:xfrm>
          <a:prstGeom prst="rect">
            <a:avLst/>
          </a:prstGeom>
          <a:noFill/>
        </p:spPr>
      </p:pic>
      <p:pic>
        <p:nvPicPr>
          <p:cNvPr id="29700" name="Picture 4" descr="&amp;KHcy;&amp;rcy;&amp;icy;&amp;scy;&amp;tcy;&amp;ocy;&amp;scy; &amp;vcy; &amp;pcy;&amp;ucy;&amp;scy;&amp;tcy;&amp;ycy;&amp;ncy;&amp;iecy;"/>
          <p:cNvPicPr>
            <a:picLocks noChangeAspect="1" noChangeArrowheads="1"/>
          </p:cNvPicPr>
          <p:nvPr/>
        </p:nvPicPr>
        <p:blipFill>
          <a:blip r:embed="rId5"/>
          <a:srcRect/>
          <a:stretch>
            <a:fillRect/>
          </a:stretch>
        </p:blipFill>
        <p:spPr bwMode="auto">
          <a:xfrm>
            <a:off x="214283" y="4214818"/>
            <a:ext cx="2742970" cy="2428891"/>
          </a:xfrm>
          <a:prstGeom prst="rect">
            <a:avLst/>
          </a:prstGeom>
          <a:noFill/>
        </p:spPr>
      </p:pic>
      <p:sp>
        <p:nvSpPr>
          <p:cNvPr id="11" name="Прямоугольник 10"/>
          <p:cNvSpPr/>
          <p:nvPr/>
        </p:nvSpPr>
        <p:spPr>
          <a:xfrm>
            <a:off x="3143240" y="0"/>
            <a:ext cx="5786478" cy="4278094"/>
          </a:xfrm>
          <a:prstGeom prst="rect">
            <a:avLst/>
          </a:prstGeom>
        </p:spPr>
        <p:txBody>
          <a:bodyPr wrap="square">
            <a:spAutoFit/>
          </a:bodyPr>
          <a:lstStyle/>
          <a:p>
            <a:pPr algn="just"/>
            <a:r>
              <a:rPr lang="ru-RU" sz="1700" dirty="0" smtClean="0">
                <a:solidFill>
                  <a:schemeClr val="bg1"/>
                </a:solidFill>
                <a:latin typeface="Arial" pitchFamily="34" charset="0"/>
                <a:cs typeface="Arial" pitchFamily="34" charset="0"/>
              </a:rPr>
              <a:t>      </a:t>
            </a:r>
            <a:r>
              <a:rPr lang="ru-RU" sz="1700" b="1" dirty="0" smtClean="0">
                <a:solidFill>
                  <a:schemeClr val="bg1"/>
                </a:solidFill>
                <a:latin typeface="Arial" pitchFamily="34" charset="0"/>
                <a:cs typeface="Arial" pitchFamily="34" charset="0"/>
              </a:rPr>
              <a:t>Крамской Иван Николаевич </a:t>
            </a:r>
            <a:r>
              <a:rPr lang="ru-RU" sz="1700" dirty="0" smtClean="0">
                <a:solidFill>
                  <a:schemeClr val="bg1"/>
                </a:solidFill>
                <a:latin typeface="Arial" pitchFamily="34" charset="0"/>
                <a:cs typeface="Arial" pitchFamily="34" charset="0"/>
              </a:rPr>
              <a:t> (1837 - 1887) Известный живописец, один из главных реформаторов в искусстве, известный своей анти академической деятельностью, пропагандирующий в пользу свободного развития молодых художников. Крамской главный учредитель и основатель ТПХВ. Замечательный мастер портретного жанра.</a:t>
            </a:r>
          </a:p>
          <a:p>
            <a:pPr algn="just"/>
            <a:r>
              <a:rPr lang="ru-RU" sz="1700" dirty="0" smtClean="0">
                <a:solidFill>
                  <a:schemeClr val="bg1"/>
                </a:solidFill>
                <a:latin typeface="Arial" pitchFamily="34" charset="0"/>
                <a:cs typeface="Arial" pitchFamily="34" charset="0"/>
              </a:rPr>
              <a:t>     Портреты: Л. Н. Толстого, М. Е. Салтыкова - Щедрина, Софьи Николаевны Крамской, Портрет неизвестной прекрасной незнакомки, портрет Некрасова, А. Д. Литовченко, И. И. Шишкина и др. Знаменитая картина Христос в пустыне вызвала бурю эмоций и долго не утихавшую полемику. В этой картине Крамской хотел показать драматическую ситуацию нравственного выбора, в котором нет отступления от выбранного пути. </a:t>
            </a:r>
            <a:endParaRPr lang="ru-RU" sz="1700" dirty="0">
              <a:solidFill>
                <a:schemeClr val="bg1"/>
              </a:solidFill>
              <a:latin typeface="Arial" pitchFamily="34" charset="0"/>
              <a:cs typeface="Arial" pitchFamily="34" charset="0"/>
            </a:endParaRPr>
          </a:p>
        </p:txBody>
      </p:sp>
      <p:pic>
        <p:nvPicPr>
          <p:cNvPr id="29705" name="Picture 9" descr="&amp;KHcy;&amp;ucy;&amp;dcy;&amp;ocy;&amp;zhcy;&amp;ncy;&amp;icy;&amp;kcy; &amp;shcy;&amp;icy;&amp;shcy;&amp;kcy;&amp;icy;&amp;ncy;. &amp;Pcy;&amp;ocy;&amp;rcy;&amp;tcy;&amp;rcy;&amp;iecy;&amp;tcy; &amp;Kcy;&amp;rcy;&amp;acy;&amp;mcy;&amp;scy;&amp;kcy;&amp;ocy;&amp;gcy;&amp;ocy; &amp;Icy;. Ivan Ivanovich Shishkin"/>
          <p:cNvPicPr>
            <a:picLocks noChangeAspect="1" noChangeArrowheads="1"/>
          </p:cNvPicPr>
          <p:nvPr/>
        </p:nvPicPr>
        <p:blipFill>
          <a:blip r:embed="rId6"/>
          <a:srcRect/>
          <a:stretch>
            <a:fillRect/>
          </a:stretch>
        </p:blipFill>
        <p:spPr bwMode="auto">
          <a:xfrm>
            <a:off x="6858016" y="4286256"/>
            <a:ext cx="1666234" cy="228599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ewimages.ru/wallpapers/16_3039_1680x105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 name="Рисунок 3" descr="Василий Перов">
            <a:hlinkClick r:id="rId3"/>
          </p:cNvPr>
          <p:cNvPicPr/>
          <p:nvPr/>
        </p:nvPicPr>
        <p:blipFill>
          <a:blip r:embed="rId4"/>
          <a:srcRect/>
          <a:stretch>
            <a:fillRect/>
          </a:stretch>
        </p:blipFill>
        <p:spPr bwMode="auto">
          <a:xfrm>
            <a:off x="357158" y="500042"/>
            <a:ext cx="2500330" cy="2786082"/>
          </a:xfrm>
          <a:prstGeom prst="rect">
            <a:avLst/>
          </a:prstGeom>
          <a:ln w="38100" cap="sq" cmpd="thickThin">
            <a:solidFill>
              <a:schemeClr val="bg1"/>
            </a:solidFill>
            <a:prstDash val="solid"/>
            <a:miter lim="800000"/>
          </a:ln>
          <a:effectLst>
            <a:innerShdw blurRad="76200">
              <a:srgbClr val="000000"/>
            </a:innerShdw>
          </a:effectLst>
        </p:spPr>
      </p:pic>
      <p:pic>
        <p:nvPicPr>
          <p:cNvPr id="7" name="Рисунок 6" descr="картина Тройка">
            <a:hlinkClick r:id="rId5"/>
          </p:cNvPr>
          <p:cNvPicPr/>
          <p:nvPr/>
        </p:nvPicPr>
        <p:blipFill>
          <a:blip r:embed="rId6"/>
          <a:srcRect/>
          <a:stretch>
            <a:fillRect/>
          </a:stretch>
        </p:blipFill>
        <p:spPr bwMode="auto">
          <a:xfrm>
            <a:off x="6215074" y="4643446"/>
            <a:ext cx="2500330" cy="1891353"/>
          </a:xfrm>
          <a:prstGeom prst="rect">
            <a:avLst/>
          </a:prstGeom>
          <a:noFill/>
          <a:ln w="9525">
            <a:noFill/>
            <a:miter lim="800000"/>
            <a:headEnd/>
            <a:tailEnd/>
          </a:ln>
        </p:spPr>
      </p:pic>
      <p:pic>
        <p:nvPicPr>
          <p:cNvPr id="8" name="Рисунок 7" descr="Охотники на привале">
            <a:hlinkClick r:id="rId7"/>
          </p:cNvPr>
          <p:cNvPicPr/>
          <p:nvPr/>
        </p:nvPicPr>
        <p:blipFill>
          <a:blip r:embed="rId8"/>
          <a:srcRect/>
          <a:stretch>
            <a:fillRect/>
          </a:stretch>
        </p:blipFill>
        <p:spPr bwMode="auto">
          <a:xfrm>
            <a:off x="3428992" y="4643446"/>
            <a:ext cx="2571768" cy="1928826"/>
          </a:xfrm>
          <a:prstGeom prst="rect">
            <a:avLst/>
          </a:prstGeom>
          <a:noFill/>
          <a:ln w="9525">
            <a:noFill/>
            <a:miter lim="800000"/>
            <a:headEnd/>
            <a:tailEnd/>
          </a:ln>
        </p:spPr>
      </p:pic>
      <p:sp>
        <p:nvSpPr>
          <p:cNvPr id="9" name="Прямоугольник 8"/>
          <p:cNvSpPr/>
          <p:nvPr/>
        </p:nvSpPr>
        <p:spPr>
          <a:xfrm>
            <a:off x="3143240" y="142852"/>
            <a:ext cx="5786446" cy="4247317"/>
          </a:xfrm>
          <a:prstGeom prst="rect">
            <a:avLst/>
          </a:prstGeom>
        </p:spPr>
        <p:txBody>
          <a:bodyPr wrap="square">
            <a:spAutoFit/>
          </a:bodyPr>
          <a:lstStyle/>
          <a:p>
            <a:pPr algn="just"/>
            <a:r>
              <a:rPr lang="ru-RU" b="1" dirty="0" smtClean="0">
                <a:solidFill>
                  <a:schemeClr val="bg1"/>
                </a:solidFill>
                <a:latin typeface="Arial" pitchFamily="34" charset="0"/>
                <a:cs typeface="Arial" pitchFamily="34" charset="0"/>
              </a:rPr>
              <a:t>Перов</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b="1" dirty="0" smtClean="0">
                <a:solidFill>
                  <a:schemeClr val="bg1"/>
                </a:solidFill>
                <a:latin typeface="Arial" pitchFamily="34" charset="0"/>
                <a:cs typeface="Arial" pitchFamily="34" charset="0"/>
              </a:rPr>
              <a:t>Василий Григорьевич  </a:t>
            </a:r>
            <a:r>
              <a:rPr lang="ru-RU" dirty="0" smtClean="0">
                <a:solidFill>
                  <a:schemeClr val="bg1"/>
                </a:solidFill>
                <a:latin typeface="Arial" pitchFamily="34" charset="0"/>
                <a:cs typeface="Arial" pitchFamily="34" charset="0"/>
              </a:rPr>
              <a:t> (1834—1882). Его знаменитые картины «Чаепитие в Мытищах», «Приезд станового на следствие». Картины кисти Перова проникнуты подлинным трагизмом. Очень трогательное произведение о бедственном положении детей очень трогательная картина «Тройка». Очень популярна картина «Охотники на привале». Которая и в наши дни считается самой обсуждаемой и любимой всеми охотниками. </a:t>
            </a:r>
          </a:p>
          <a:p>
            <a:pPr algn="just"/>
            <a:r>
              <a:rPr lang="ru-RU" dirty="0" smtClean="0">
                <a:solidFill>
                  <a:schemeClr val="bg1"/>
                </a:solidFill>
                <a:latin typeface="Arial" pitchFamily="34" charset="0"/>
                <a:cs typeface="Arial" pitchFamily="34" charset="0"/>
              </a:rPr>
              <a:t>   Прекрасные портреты современников знаменитых писателей, среди этих работ портрет Достоевского, Тургенева, и Островского. </a:t>
            </a:r>
          </a:p>
          <a:p>
            <a:pPr algn="just"/>
            <a:r>
              <a:rPr lang="ru-RU" dirty="0" smtClean="0">
                <a:solidFill>
                  <a:schemeClr val="bg1"/>
                </a:solidFill>
                <a:latin typeface="Arial" pitchFamily="34" charset="0"/>
                <a:cs typeface="Arial" pitchFamily="34" charset="0"/>
              </a:rPr>
              <a:t>   Русский художник передвижник Перов как ни кто другой раскрыл в своих работах дух идейности и свободы творческого выбора. </a:t>
            </a:r>
            <a:endParaRPr lang="ru-RU" dirty="0">
              <a:solidFill>
                <a:schemeClr val="bg1"/>
              </a:solidFill>
              <a:latin typeface="Arial" pitchFamily="34" charset="0"/>
              <a:cs typeface="Arial" pitchFamily="34" charset="0"/>
            </a:endParaRPr>
          </a:p>
        </p:txBody>
      </p:sp>
      <p:pic>
        <p:nvPicPr>
          <p:cNvPr id="28674" name="Picture 2" descr="&amp;Pcy;&amp;iecy;&amp;rcy;&amp;ocy;&amp;vcy; &amp;pcy;&amp;ocy;&amp;rcy;&amp;tcy;&amp;rcy;&amp;iecy;&amp;tcy; &amp;Dcy;&amp;ocy;&amp;scy;&amp;tcy;&amp;ocy;&amp;iecy;&amp;vcy;&amp;scy;&amp;kcy;&amp;ocy;&amp;gcy;&amp;ocy;"/>
          <p:cNvPicPr>
            <a:picLocks noChangeAspect="1" noChangeArrowheads="1"/>
          </p:cNvPicPr>
          <p:nvPr/>
        </p:nvPicPr>
        <p:blipFill>
          <a:blip r:embed="rId9"/>
          <a:srcRect/>
          <a:stretch>
            <a:fillRect/>
          </a:stretch>
        </p:blipFill>
        <p:spPr bwMode="auto">
          <a:xfrm>
            <a:off x="714348" y="3857628"/>
            <a:ext cx="2090117" cy="2672025"/>
          </a:xfrm>
          <a:prstGeom prst="rect">
            <a:avLst/>
          </a:prstGeom>
          <a:ln w="28575" cap="sq" cmpd="thickThin">
            <a:solidFill>
              <a:schemeClr val="bg1"/>
            </a:solidFill>
            <a:prstDash val="solid"/>
            <a:miter lim="800000"/>
          </a:ln>
          <a:effectLst>
            <a:innerShdw blurRad="76200">
              <a:srgbClr val="000000"/>
            </a:inn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ewimages.ru/wallpapers/16_3039_1680x105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Рисунок 2" descr="Алексей Кондратьевич Саврасов">
            <a:hlinkClick r:id="rId3"/>
          </p:cNvPr>
          <p:cNvPicPr/>
          <p:nvPr/>
        </p:nvPicPr>
        <p:blipFill>
          <a:blip r:embed="rId4"/>
          <a:srcRect/>
          <a:stretch>
            <a:fillRect/>
          </a:stretch>
        </p:blipFill>
        <p:spPr bwMode="auto">
          <a:xfrm>
            <a:off x="428596" y="285728"/>
            <a:ext cx="2500330" cy="2857520"/>
          </a:xfrm>
          <a:prstGeom prst="rect">
            <a:avLst/>
          </a:prstGeom>
          <a:ln w="38100" cap="sq" cmpd="thickThin">
            <a:solidFill>
              <a:schemeClr val="bg1"/>
            </a:solidFill>
            <a:prstDash val="solid"/>
            <a:miter lim="800000"/>
          </a:ln>
          <a:effectLst>
            <a:innerShdw blurRad="76200">
              <a:srgbClr val="000000"/>
            </a:innerShdw>
          </a:effectLst>
        </p:spPr>
      </p:pic>
      <p:pic>
        <p:nvPicPr>
          <p:cNvPr id="4" name="Рисунок 3" descr="Весенний день">
            <a:hlinkClick r:id="rId5"/>
          </p:cNvPr>
          <p:cNvPicPr/>
          <p:nvPr/>
        </p:nvPicPr>
        <p:blipFill>
          <a:blip r:embed="rId6"/>
          <a:srcRect/>
          <a:stretch>
            <a:fillRect/>
          </a:stretch>
        </p:blipFill>
        <p:spPr bwMode="auto">
          <a:xfrm>
            <a:off x="3286116" y="4500570"/>
            <a:ext cx="2786082" cy="2177105"/>
          </a:xfrm>
          <a:prstGeom prst="rect">
            <a:avLst/>
          </a:prstGeom>
          <a:ln w="38100" cap="sq" cmpd="thickThin">
            <a:solidFill>
              <a:schemeClr val="bg1"/>
            </a:solidFill>
            <a:prstDash val="solid"/>
            <a:miter lim="800000"/>
          </a:ln>
          <a:effectLst>
            <a:innerShdw blurRad="76200">
              <a:srgbClr val="000000"/>
            </a:innerShdw>
          </a:effectLst>
        </p:spPr>
      </p:pic>
      <p:pic>
        <p:nvPicPr>
          <p:cNvPr id="6" name="Рисунок 5" descr="картина Грачи прилетели">
            <a:hlinkClick r:id="rId7"/>
          </p:cNvPr>
          <p:cNvPicPr/>
          <p:nvPr/>
        </p:nvPicPr>
        <p:blipFill>
          <a:blip r:embed="rId8"/>
          <a:srcRect/>
          <a:stretch>
            <a:fillRect/>
          </a:stretch>
        </p:blipFill>
        <p:spPr bwMode="auto">
          <a:xfrm>
            <a:off x="428596" y="3857628"/>
            <a:ext cx="2000264" cy="2786082"/>
          </a:xfrm>
          <a:prstGeom prst="rect">
            <a:avLst/>
          </a:prstGeom>
          <a:ln w="38100" cap="sq" cmpd="thickThin">
            <a:solidFill>
              <a:schemeClr val="bg1"/>
            </a:solidFill>
            <a:prstDash val="solid"/>
            <a:miter lim="800000"/>
          </a:ln>
          <a:effectLst>
            <a:innerShdw blurRad="76200">
              <a:srgbClr val="000000"/>
            </a:innerShdw>
          </a:effectLst>
        </p:spPr>
      </p:pic>
      <p:pic>
        <p:nvPicPr>
          <p:cNvPr id="21506" name="Picture 2" descr="&amp;Kcy;&amp;acy;&amp;rcy;&amp;tcy;&amp;icy;&amp;ncy;&amp;acy; &amp;Scy;&amp;acy;&amp;vcy;&amp;rcy;&amp;acy;&amp;scy;&amp;ocy;&amp;vcy;&amp;acy;, &amp;Lcy;&amp;iecy;&amp;scy;&amp;ncy;&amp;acy;&amp;yacy; &amp;dcy;&amp;ocy;&amp;rcy;&amp;ocy;&amp;gcy;&amp;acy;"/>
          <p:cNvPicPr>
            <a:picLocks noChangeAspect="1" noChangeArrowheads="1"/>
          </p:cNvPicPr>
          <p:nvPr/>
        </p:nvPicPr>
        <p:blipFill>
          <a:blip r:embed="rId9"/>
          <a:srcRect/>
          <a:stretch>
            <a:fillRect/>
          </a:stretch>
        </p:blipFill>
        <p:spPr bwMode="auto">
          <a:xfrm>
            <a:off x="6786578" y="4286256"/>
            <a:ext cx="1857356" cy="2388029"/>
          </a:xfrm>
          <a:prstGeom prst="rect">
            <a:avLst/>
          </a:prstGeom>
          <a:ln w="38100" cap="sq" cmpd="thickThin">
            <a:solidFill>
              <a:schemeClr val="bg1"/>
            </a:solidFill>
            <a:prstDash val="solid"/>
            <a:miter lim="800000"/>
          </a:ln>
          <a:effectLst>
            <a:innerShdw blurRad="76200">
              <a:srgbClr val="000000"/>
            </a:innerShdw>
          </a:effectLst>
        </p:spPr>
      </p:pic>
      <p:sp>
        <p:nvSpPr>
          <p:cNvPr id="8" name="Прямоугольник 7"/>
          <p:cNvSpPr/>
          <p:nvPr/>
        </p:nvSpPr>
        <p:spPr>
          <a:xfrm>
            <a:off x="3000364" y="214290"/>
            <a:ext cx="5857916" cy="4016484"/>
          </a:xfrm>
          <a:prstGeom prst="rect">
            <a:avLst/>
          </a:prstGeom>
        </p:spPr>
        <p:txBody>
          <a:bodyPr wrap="square">
            <a:spAutoFit/>
          </a:bodyPr>
          <a:lstStyle/>
          <a:p>
            <a:pPr algn="just"/>
            <a:r>
              <a:rPr lang="ru-RU" sz="1500" b="1" dirty="0" smtClean="0">
                <a:solidFill>
                  <a:schemeClr val="bg1"/>
                </a:solidFill>
                <a:latin typeface="Arial" pitchFamily="34" charset="0"/>
                <a:cs typeface="Arial" pitchFamily="34" charset="0"/>
              </a:rPr>
              <a:t> Саврасов Алексей Кондратьевич </a:t>
            </a:r>
            <a:r>
              <a:rPr lang="ru-RU" sz="1500" dirty="0" smtClean="0">
                <a:solidFill>
                  <a:schemeClr val="bg1"/>
                </a:solidFill>
                <a:latin typeface="Arial" pitchFamily="34" charset="0"/>
                <a:cs typeface="Arial" pitchFamily="34" charset="0"/>
              </a:rPr>
              <a:t> (1830—1897) Прекрасный художник пейзажист, мастер лирического русского пейзажа, его знаменитая картина «Грачи прилетели», сумев раскрыть в этой картине всю тонкую красоту русского пейзажа, навеянного необычайным </a:t>
            </a:r>
            <a:r>
              <a:rPr lang="ru-RU" sz="1500" dirty="0" err="1" smtClean="0">
                <a:solidFill>
                  <a:schemeClr val="bg1"/>
                </a:solidFill>
                <a:latin typeface="Arial" pitchFamily="34" charset="0"/>
                <a:cs typeface="Arial" pitchFamily="34" charset="0"/>
              </a:rPr>
              <a:t>лиризмоми</a:t>
            </a:r>
            <a:r>
              <a:rPr lang="ru-RU" sz="1500" dirty="0" smtClean="0">
                <a:solidFill>
                  <a:schemeClr val="bg1"/>
                </a:solidFill>
                <a:latin typeface="Arial" pitchFamily="34" charset="0"/>
                <a:cs typeface="Arial" pitchFamily="34" charset="0"/>
              </a:rPr>
              <a:t>, таинством бытия, что перевернуло всякие представления у современников о родной русской природе. Его другие картины не менее популярные «Лесная дорога», «У ворот монастыря», «Весенний день». После </a:t>
            </a:r>
            <a:r>
              <a:rPr lang="ru-RU" sz="1500" dirty="0" err="1" smtClean="0">
                <a:solidFill>
                  <a:schemeClr val="bg1"/>
                </a:solidFill>
                <a:latin typeface="Arial" pitchFamily="34" charset="0"/>
                <a:cs typeface="Arial" pitchFamily="34" charset="0"/>
              </a:rPr>
              <a:t>Саврасова</a:t>
            </a:r>
            <a:r>
              <a:rPr lang="ru-RU" sz="1500" dirty="0" smtClean="0">
                <a:solidFill>
                  <a:schemeClr val="bg1"/>
                </a:solidFill>
                <a:latin typeface="Arial" pitchFamily="34" charset="0"/>
                <a:cs typeface="Arial" pitchFamily="34" charset="0"/>
              </a:rPr>
              <a:t> Лирический пейзаж набрал пик популярности и у других художников. </a:t>
            </a:r>
            <a:r>
              <a:rPr lang="ru-RU" sz="1500" b="1" dirty="0" smtClean="0">
                <a:solidFill>
                  <a:schemeClr val="bg1"/>
                </a:solidFill>
                <a:latin typeface="Arial" pitchFamily="34" charset="0"/>
                <a:cs typeface="Arial" pitchFamily="34" charset="0"/>
              </a:rPr>
              <a:t>И. Левитан </a:t>
            </a:r>
            <a:r>
              <a:rPr lang="ru-RU" sz="1500" dirty="0" smtClean="0">
                <a:solidFill>
                  <a:schemeClr val="bg1"/>
                </a:solidFill>
                <a:latin typeface="Arial" pitchFamily="34" charset="0"/>
                <a:cs typeface="Arial" pitchFamily="34" charset="0"/>
              </a:rPr>
              <a:t>говорил о </a:t>
            </a:r>
            <a:r>
              <a:rPr lang="ru-RU" sz="1500" dirty="0" err="1" smtClean="0">
                <a:solidFill>
                  <a:schemeClr val="bg1"/>
                </a:solidFill>
                <a:latin typeface="Arial" pitchFamily="34" charset="0"/>
                <a:cs typeface="Arial" pitchFamily="34" charset="0"/>
              </a:rPr>
              <a:t>Саврасове</a:t>
            </a:r>
            <a:r>
              <a:rPr lang="ru-RU" sz="1500" dirty="0" smtClean="0">
                <a:solidFill>
                  <a:schemeClr val="bg1"/>
                </a:solidFill>
                <a:latin typeface="Arial" pitchFamily="34" charset="0"/>
                <a:cs typeface="Arial" pitchFamily="34" charset="0"/>
              </a:rPr>
              <a:t> так: Саврасов старался отыскать и в самом простом и обыкновенном те интимные. глубоко трогательные, часто печальные черты, которые так сильно чувствуются в нашем родном пейзаже и так неотразимо действуют на душу. С истоков творчества художника </a:t>
            </a:r>
            <a:r>
              <a:rPr lang="ru-RU" sz="1500" dirty="0" err="1" smtClean="0">
                <a:solidFill>
                  <a:schemeClr val="bg1"/>
                </a:solidFill>
                <a:latin typeface="Arial" pitchFamily="34" charset="0"/>
                <a:cs typeface="Arial" pitchFamily="34" charset="0"/>
              </a:rPr>
              <a:t>Саврасова</a:t>
            </a:r>
            <a:r>
              <a:rPr lang="ru-RU" sz="1500" dirty="0" smtClean="0">
                <a:solidFill>
                  <a:schemeClr val="bg1"/>
                </a:solidFill>
                <a:latin typeface="Arial" pitchFamily="34" charset="0"/>
                <a:cs typeface="Arial" pitchFamily="34" charset="0"/>
              </a:rPr>
              <a:t> в русском изобразительном искусстве пейзажа возродилась лирика, подчеркнутая безграничной любовью к своей родной земле.</a:t>
            </a:r>
            <a:endParaRPr lang="ru-RU" sz="1500" dirty="0">
              <a:solidFill>
                <a:schemeClr val="bg1"/>
              </a:solidFill>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ewimages.ru/wallpapers/16_3039_1680x105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2530" name="Picture 2" descr="&amp;KHcy;&amp;ucy;&amp;dcy;&amp;ocy;&amp;zhcy;&amp;ncy;&amp;icy;&amp;kcy; &amp;Gcy;&amp;iecy; &amp;Ncy;. &amp;Ncy;. Nikolay Ge"/>
          <p:cNvPicPr>
            <a:picLocks noChangeAspect="1" noChangeArrowheads="1"/>
          </p:cNvPicPr>
          <p:nvPr/>
        </p:nvPicPr>
        <p:blipFill>
          <a:blip r:embed="rId3"/>
          <a:srcRect/>
          <a:stretch>
            <a:fillRect/>
          </a:stretch>
        </p:blipFill>
        <p:spPr bwMode="auto">
          <a:xfrm>
            <a:off x="214282" y="285728"/>
            <a:ext cx="2500329" cy="3358651"/>
          </a:xfrm>
          <a:prstGeom prst="rect">
            <a:avLst/>
          </a:prstGeom>
          <a:ln w="38100" cap="sq" cmpd="thickThin">
            <a:solidFill>
              <a:schemeClr val="bg1"/>
            </a:solidFill>
            <a:prstDash val="solid"/>
            <a:miter lim="800000"/>
          </a:ln>
          <a:effectLst>
            <a:innerShdw blurRad="76200">
              <a:srgbClr val="000000"/>
            </a:innerShdw>
          </a:effectLst>
        </p:spPr>
      </p:pic>
      <p:pic>
        <p:nvPicPr>
          <p:cNvPr id="22532" name="Picture 4" descr="&amp;KHcy;&amp;ucy;&amp;dcy;&amp;ocy;&amp;zhcy;&amp;ncy;&amp;icy;&amp;kcy; &amp;Gcy;&amp;iecy; &amp;Ncy;. &amp;Ncy;. Nikolay Ge"/>
          <p:cNvPicPr>
            <a:picLocks noChangeAspect="1" noChangeArrowheads="1"/>
          </p:cNvPicPr>
          <p:nvPr/>
        </p:nvPicPr>
        <p:blipFill>
          <a:blip r:embed="rId4"/>
          <a:srcRect/>
          <a:stretch>
            <a:fillRect/>
          </a:stretch>
        </p:blipFill>
        <p:spPr bwMode="auto">
          <a:xfrm>
            <a:off x="428596" y="4071942"/>
            <a:ext cx="1982801" cy="2556621"/>
          </a:xfrm>
          <a:prstGeom prst="rect">
            <a:avLst/>
          </a:prstGeom>
          <a:ln w="38100" cap="sq" cmpd="thickThin">
            <a:solidFill>
              <a:schemeClr val="bg1"/>
            </a:solidFill>
            <a:prstDash val="solid"/>
            <a:miter lim="800000"/>
          </a:ln>
          <a:effectLst>
            <a:innerShdw blurRad="76200">
              <a:srgbClr val="000000"/>
            </a:innerShdw>
          </a:effectLst>
        </p:spPr>
      </p:pic>
      <p:sp>
        <p:nvSpPr>
          <p:cNvPr id="6" name="Прямоугольник 5"/>
          <p:cNvSpPr/>
          <p:nvPr/>
        </p:nvSpPr>
        <p:spPr>
          <a:xfrm>
            <a:off x="2786050" y="142852"/>
            <a:ext cx="6143668" cy="5062924"/>
          </a:xfrm>
          <a:prstGeom prst="rect">
            <a:avLst/>
          </a:prstGeom>
        </p:spPr>
        <p:txBody>
          <a:bodyPr wrap="square">
            <a:spAutoFit/>
          </a:bodyPr>
          <a:lstStyle/>
          <a:p>
            <a:pPr algn="just"/>
            <a:r>
              <a:rPr lang="ru-RU" sz="1700" b="1" dirty="0" smtClean="0">
                <a:solidFill>
                  <a:schemeClr val="bg1"/>
                </a:solidFill>
                <a:latin typeface="Arial" pitchFamily="34" charset="0"/>
                <a:cs typeface="Arial" pitchFamily="34" charset="0"/>
              </a:rPr>
              <a:t>   Ге Николай Николаевич</a:t>
            </a:r>
            <a:r>
              <a:rPr lang="ru-RU" sz="1700" dirty="0" smtClean="0">
                <a:solidFill>
                  <a:schemeClr val="bg1"/>
                </a:solidFill>
                <a:latin typeface="Arial" pitchFamily="34" charset="0"/>
                <a:cs typeface="Arial" pitchFamily="34" charset="0"/>
              </a:rPr>
              <a:t>  (1831-1894). Один из руководителей и организаторов Товарищества передвижников, порвавшим свое творчество с монополией академизма. Ге приверженец отечественной истории, его картина: «Петр I допрашивает царевича Алексея в Петергофе», принесла ему ощутимый успех и популярность современников. Некоторые его работы были не столь удачными: «Екатерина II у гроба Елизаветы», «А.Пушкин в селе Михайловском». Многими работами Ге был часто не доволен, не все из них он завершал до конца, картину «Милосердие» он просто уничтожил, с трудом переживая свои неудачи. Славу ему принесла картина: «Выход с тайной вечери», которая стала одной из лучших произведений, взволновавшая своей выразительностью современников. «Что есть истина?, Христос и Пилат» картина подверглась критике духовенства, за что были сняты с выставки. Работы «Суд синедриона». «Повинен смерти!, Распятие», просто не допускались к выставкам и запрещались к демонстрации.</a:t>
            </a:r>
            <a:endParaRPr lang="ru-RU" sz="1700" dirty="0">
              <a:solidFill>
                <a:schemeClr val="bg1"/>
              </a:solidFill>
              <a:latin typeface="Arial" pitchFamily="34" charset="0"/>
              <a:cs typeface="Arial" pitchFamily="34" charset="0"/>
            </a:endParaRPr>
          </a:p>
        </p:txBody>
      </p:sp>
      <p:pic>
        <p:nvPicPr>
          <p:cNvPr id="22534" name="Picture 6" descr="http://cp12.nevsepic.com.ua/77-2/1355590651-1197473-www.nevsepic.com.ua.jpg"/>
          <p:cNvPicPr>
            <a:picLocks noChangeAspect="1" noChangeArrowheads="1"/>
          </p:cNvPicPr>
          <p:nvPr/>
        </p:nvPicPr>
        <p:blipFill>
          <a:blip r:embed="rId5" cstate="print"/>
          <a:srcRect/>
          <a:stretch>
            <a:fillRect/>
          </a:stretch>
        </p:blipFill>
        <p:spPr bwMode="auto">
          <a:xfrm>
            <a:off x="4857752" y="5286388"/>
            <a:ext cx="1983675" cy="1350911"/>
          </a:xfrm>
          <a:prstGeom prst="rect">
            <a:avLst/>
          </a:prstGeom>
          <a:ln w="28575" cap="sq" cmpd="thickThin">
            <a:solidFill>
              <a:schemeClr val="bg1"/>
            </a:solidFill>
            <a:prstDash val="solid"/>
            <a:miter lim="800000"/>
          </a:ln>
          <a:effectLst>
            <a:innerShdw blurRad="76200">
              <a:srgbClr val="000000"/>
            </a:inn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ewimages.ru/wallpapers/16_3039_1680x105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Рисунок 2" descr="Художник Шишкин Иван Иванович">
            <a:hlinkClick r:id="rId3"/>
          </p:cNvPr>
          <p:cNvPicPr/>
          <p:nvPr/>
        </p:nvPicPr>
        <p:blipFill>
          <a:blip r:embed="rId4"/>
          <a:srcRect/>
          <a:stretch>
            <a:fillRect/>
          </a:stretch>
        </p:blipFill>
        <p:spPr bwMode="auto">
          <a:xfrm>
            <a:off x="214282" y="214290"/>
            <a:ext cx="2500330" cy="2857520"/>
          </a:xfrm>
          <a:prstGeom prst="rect">
            <a:avLst/>
          </a:prstGeom>
          <a:ln w="38100" cap="sq" cmpd="thickThin">
            <a:solidFill>
              <a:schemeClr val="bg1"/>
            </a:solidFill>
            <a:prstDash val="solid"/>
            <a:miter lim="800000"/>
          </a:ln>
          <a:effectLst>
            <a:innerShdw blurRad="76200">
              <a:srgbClr val="000000"/>
            </a:innerShdw>
          </a:effectLst>
        </p:spPr>
      </p:pic>
      <p:pic>
        <p:nvPicPr>
          <p:cNvPr id="4" name="Рисунок 3" descr="Утро в сосновом бору">
            <a:hlinkClick r:id="rId5"/>
          </p:cNvPr>
          <p:cNvPicPr/>
          <p:nvPr/>
        </p:nvPicPr>
        <p:blipFill>
          <a:blip r:embed="rId6"/>
          <a:srcRect/>
          <a:stretch>
            <a:fillRect/>
          </a:stretch>
        </p:blipFill>
        <p:spPr bwMode="auto">
          <a:xfrm>
            <a:off x="6643702" y="5643578"/>
            <a:ext cx="1643074" cy="1071570"/>
          </a:xfrm>
          <a:prstGeom prst="rect">
            <a:avLst/>
          </a:prstGeom>
          <a:noFill/>
          <a:ln w="9525">
            <a:noFill/>
            <a:miter lim="800000"/>
            <a:headEnd/>
            <a:tailEnd/>
          </a:ln>
        </p:spPr>
      </p:pic>
      <p:pic>
        <p:nvPicPr>
          <p:cNvPr id="6" name="Рисунок 5" descr="Корабельная роща">
            <a:hlinkClick r:id="rId7"/>
          </p:cNvPr>
          <p:cNvPicPr/>
          <p:nvPr/>
        </p:nvPicPr>
        <p:blipFill>
          <a:blip r:embed="rId8"/>
          <a:srcRect/>
          <a:stretch>
            <a:fillRect/>
          </a:stretch>
        </p:blipFill>
        <p:spPr bwMode="auto">
          <a:xfrm>
            <a:off x="3929058" y="5643578"/>
            <a:ext cx="1714512" cy="1071546"/>
          </a:xfrm>
          <a:prstGeom prst="rect">
            <a:avLst/>
          </a:prstGeom>
          <a:noFill/>
          <a:ln w="9525">
            <a:noFill/>
            <a:miter lim="800000"/>
            <a:headEnd/>
            <a:tailEnd/>
          </a:ln>
        </p:spPr>
      </p:pic>
      <p:pic>
        <p:nvPicPr>
          <p:cNvPr id="23554" name="Picture 2" descr="&amp;Scy;&amp;ocy;&amp;scy;&amp;ncy;&amp;ycy;, &amp;ocy;&amp;scy;&amp;vcy;&amp;iecy;&amp;shchcy;&amp;iecy;&amp;ncy;&amp;ncy;&amp;ycy;&amp;iecy; &amp;scy;&amp;ocy;&amp;lcy;&amp;ncy;&amp;tscy;&amp;iecy;&amp;mcy; &amp;SHcy;&amp;icy;&amp;shcy;&amp;kcy;&amp;icy;&amp;ncy; &amp;Icy;&amp;vcy;&amp;acy;&amp;ncy;. 1886 &amp;gcy;"/>
          <p:cNvPicPr>
            <a:picLocks noChangeAspect="1" noChangeArrowheads="1"/>
          </p:cNvPicPr>
          <p:nvPr/>
        </p:nvPicPr>
        <p:blipFill>
          <a:blip r:embed="rId9"/>
          <a:srcRect/>
          <a:stretch>
            <a:fillRect/>
          </a:stretch>
        </p:blipFill>
        <p:spPr bwMode="auto">
          <a:xfrm>
            <a:off x="285720" y="3429000"/>
            <a:ext cx="2143140" cy="2940284"/>
          </a:xfrm>
          <a:prstGeom prst="rect">
            <a:avLst/>
          </a:prstGeom>
          <a:ln w="38100" cap="sq" cmpd="thickThin">
            <a:solidFill>
              <a:schemeClr val="bg1"/>
            </a:solidFill>
            <a:prstDash val="solid"/>
            <a:miter lim="800000"/>
          </a:ln>
          <a:effectLst>
            <a:innerShdw blurRad="76200">
              <a:srgbClr val="000000"/>
            </a:innerShdw>
          </a:effectLst>
        </p:spPr>
      </p:pic>
      <p:sp>
        <p:nvSpPr>
          <p:cNvPr id="7" name="Прямоугольник 6"/>
          <p:cNvSpPr/>
          <p:nvPr/>
        </p:nvSpPr>
        <p:spPr>
          <a:xfrm>
            <a:off x="2786050" y="142852"/>
            <a:ext cx="6215106" cy="5924699"/>
          </a:xfrm>
          <a:prstGeom prst="rect">
            <a:avLst/>
          </a:prstGeom>
        </p:spPr>
        <p:txBody>
          <a:bodyPr wrap="square">
            <a:spAutoFit/>
          </a:bodyPr>
          <a:lstStyle/>
          <a:p>
            <a:pPr algn="just"/>
            <a:r>
              <a:rPr lang="ru-RU" sz="1500" b="1" dirty="0" smtClean="0">
                <a:solidFill>
                  <a:schemeClr val="bg1"/>
                </a:solidFill>
                <a:latin typeface="Arial" pitchFamily="34" charset="0"/>
                <a:cs typeface="Arial" pitchFamily="34" charset="0"/>
              </a:rPr>
              <a:t>   Шишкин</a:t>
            </a:r>
            <a:r>
              <a:rPr lang="ru-RU" sz="1500" dirty="0" smtClean="0">
                <a:solidFill>
                  <a:schemeClr val="bg1"/>
                </a:solidFill>
                <a:latin typeface="Arial" pitchFamily="34" charset="0"/>
                <a:cs typeface="Arial" pitchFamily="34" charset="0"/>
              </a:rPr>
              <a:t> </a:t>
            </a:r>
            <a:r>
              <a:rPr lang="ru-RU" sz="1500" b="1" dirty="0" smtClean="0">
                <a:solidFill>
                  <a:schemeClr val="bg1"/>
                </a:solidFill>
                <a:latin typeface="Arial" pitchFamily="34" charset="0"/>
                <a:cs typeface="Arial" pitchFamily="34" charset="0"/>
              </a:rPr>
              <a:t>Иван Иванович </a:t>
            </a:r>
            <a:r>
              <a:rPr lang="ru-RU" sz="1500" dirty="0" smtClean="0">
                <a:solidFill>
                  <a:schemeClr val="bg1"/>
                </a:solidFill>
                <a:latin typeface="Arial" pitchFamily="34" charset="0"/>
                <a:cs typeface="Arial" pitchFamily="34" charset="0"/>
              </a:rPr>
              <a:t> (1832—1898) Знаменитый художник, уникальный мастер по лесным пейзажам, его картины известны очень широкой публике. Шишкин как никто другой любил природу леса с его колоритными оттенками стволов деревьев, яркими полянами освещенные солнцем и воздушностью.       Знаменитые картины Ивана Шишкина: Утро в сосновом бору занимательный жанровый сюжет, задуманный художником в картине, во многом способствовал ее огромной популярности, также лиричен сюжет Сосновый бор. Полная душевного равновесия картина Рожь где от края до края колосится золотая рожь охраняемая могучими соснами великанами «Сосны освещенные солнцем». В произведении воплощен весь жизненный опыт и тончайшее знание родной природы, которое было накоплено мастером за долгую творческую жизнь, Многие его картины снискали огромную популярность не только современников, эти картины известны и сегодня большому кругу почитателей его работ. Никто ранее до Шишкина с такой ошеломляющей откровенностью не поведал зрителю о своей любви к родной Русской природе. Произведения И. И. Шишкина стали классикой национальной Русской пейзажной живописи и обрели огромную популярность. Сегодня изображения его пейзажей можно увидеть во многих местах на различных репродукциях, подарочные упаковки, шкатулки сувениры и даже конфеты с известными медведями, все это говорит о большой любви народа к его великому творчеству</a:t>
            </a:r>
            <a:r>
              <a:rPr lang="ru-RU" sz="1600" dirty="0" smtClean="0">
                <a:solidFill>
                  <a:schemeClr val="bg1"/>
                </a:solidFill>
              </a:rPr>
              <a:t>.</a:t>
            </a:r>
            <a:r>
              <a:rPr lang="ru-RU" dirty="0" smtClean="0">
                <a:solidFill>
                  <a:schemeClr val="bg1"/>
                </a:solidFill>
              </a:rPr>
              <a:t/>
            </a:r>
            <a:br>
              <a:rPr lang="ru-RU" dirty="0" smtClean="0">
                <a:solidFill>
                  <a:schemeClr val="bg1"/>
                </a:solidFill>
              </a:rPr>
            </a:br>
            <a:endParaRPr lang="ru-RU"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newimages.ru/wallpapers/16_3039_1680x105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Рисунок 2" descr="Илья Ефимович Репин">
            <a:hlinkClick r:id="rId3"/>
          </p:cNvPr>
          <p:cNvPicPr/>
          <p:nvPr/>
        </p:nvPicPr>
        <p:blipFill>
          <a:blip r:embed="rId4"/>
          <a:srcRect/>
          <a:stretch>
            <a:fillRect/>
          </a:stretch>
        </p:blipFill>
        <p:spPr bwMode="auto">
          <a:xfrm>
            <a:off x="214282" y="214290"/>
            <a:ext cx="2143140" cy="2571768"/>
          </a:xfrm>
          <a:prstGeom prst="rect">
            <a:avLst/>
          </a:prstGeom>
          <a:ln w="38100" cap="sq" cmpd="thickThin">
            <a:solidFill>
              <a:schemeClr val="bg1"/>
            </a:solidFill>
            <a:prstDash val="solid"/>
            <a:miter lim="800000"/>
          </a:ln>
          <a:effectLst>
            <a:innerShdw blurRad="76200">
              <a:srgbClr val="000000"/>
            </a:innerShdw>
          </a:effectLst>
        </p:spPr>
      </p:pic>
      <p:pic>
        <p:nvPicPr>
          <p:cNvPr id="4" name="Рисунок 3" descr="Бурлаки на Волге">
            <a:hlinkClick r:id="rId5"/>
          </p:cNvPr>
          <p:cNvPicPr/>
          <p:nvPr/>
        </p:nvPicPr>
        <p:blipFill>
          <a:blip r:embed="rId6"/>
          <a:srcRect/>
          <a:stretch>
            <a:fillRect/>
          </a:stretch>
        </p:blipFill>
        <p:spPr bwMode="auto">
          <a:xfrm>
            <a:off x="6429388" y="4714884"/>
            <a:ext cx="2357454" cy="1500198"/>
          </a:xfrm>
          <a:prstGeom prst="rect">
            <a:avLst/>
          </a:prstGeom>
          <a:ln w="38100" cap="sq" cmpd="thickThin">
            <a:solidFill>
              <a:schemeClr val="bg1"/>
            </a:solidFill>
            <a:prstDash val="solid"/>
            <a:miter lim="800000"/>
          </a:ln>
          <a:effectLst>
            <a:innerShdw blurRad="76200">
              <a:srgbClr val="000000"/>
            </a:innerShdw>
          </a:effectLst>
        </p:spPr>
      </p:pic>
      <p:pic>
        <p:nvPicPr>
          <p:cNvPr id="6" name="Рисунок 5" descr="Портрет Третьякова П. М">
            <a:hlinkClick r:id="rId7"/>
          </p:cNvPr>
          <p:cNvPicPr/>
          <p:nvPr/>
        </p:nvPicPr>
        <p:blipFill>
          <a:blip r:embed="rId8"/>
          <a:srcRect/>
          <a:stretch>
            <a:fillRect/>
          </a:stretch>
        </p:blipFill>
        <p:spPr bwMode="auto">
          <a:xfrm>
            <a:off x="214282" y="4429132"/>
            <a:ext cx="1857388" cy="2274579"/>
          </a:xfrm>
          <a:prstGeom prst="rect">
            <a:avLst/>
          </a:prstGeom>
          <a:noFill/>
          <a:ln w="9525">
            <a:noFill/>
            <a:miter lim="800000"/>
            <a:headEnd/>
            <a:tailEnd/>
          </a:ln>
        </p:spPr>
      </p:pic>
      <p:pic>
        <p:nvPicPr>
          <p:cNvPr id="24578" name="Picture 2" descr="&amp;Icy;&amp;vcy;&amp;acy;&amp;ncy; &amp;Gcy;&amp;rcy;&amp;ocy;&amp;zcy;&amp;ncy;&amp;ycy;&amp;jcy; &amp;ucy;&amp;bcy;&amp;icy;&amp;vcy;&amp;acy;&amp;iecy;&amp;tcy; &amp;scy;&amp;vcy;&amp;ocy;&amp;iecy;&amp;gcy;&amp;ocy; &amp;scy;&amp;ycy;&amp;ncy;&amp;acy;. Ivan Groznyj"/>
          <p:cNvPicPr>
            <a:picLocks noChangeAspect="1" noChangeArrowheads="1"/>
          </p:cNvPicPr>
          <p:nvPr/>
        </p:nvPicPr>
        <p:blipFill>
          <a:blip r:embed="rId9" cstate="print"/>
          <a:srcRect/>
          <a:stretch>
            <a:fillRect/>
          </a:stretch>
        </p:blipFill>
        <p:spPr bwMode="auto">
          <a:xfrm>
            <a:off x="4214810" y="4714884"/>
            <a:ext cx="2000232" cy="1534724"/>
          </a:xfrm>
          <a:prstGeom prst="rect">
            <a:avLst/>
          </a:prstGeom>
          <a:ln w="38100" cap="sq" cmpd="thickThin">
            <a:solidFill>
              <a:schemeClr val="bg1"/>
            </a:solidFill>
            <a:prstDash val="solid"/>
            <a:miter lim="800000"/>
          </a:ln>
          <a:effectLst>
            <a:innerShdw blurRad="76200">
              <a:srgbClr val="000000"/>
            </a:innerShdw>
          </a:effectLst>
        </p:spPr>
      </p:pic>
      <p:sp>
        <p:nvSpPr>
          <p:cNvPr id="7" name="Прямоугольник 6"/>
          <p:cNvSpPr/>
          <p:nvPr/>
        </p:nvSpPr>
        <p:spPr>
          <a:xfrm>
            <a:off x="2428860" y="142852"/>
            <a:ext cx="6572280" cy="4524315"/>
          </a:xfrm>
          <a:prstGeom prst="rect">
            <a:avLst/>
          </a:prstGeom>
        </p:spPr>
        <p:txBody>
          <a:bodyPr wrap="square">
            <a:spAutoFit/>
          </a:bodyPr>
          <a:lstStyle/>
          <a:p>
            <a:pPr algn="just"/>
            <a:r>
              <a:rPr lang="ru-RU" sz="1600" b="1" dirty="0" smtClean="0">
                <a:solidFill>
                  <a:schemeClr val="bg1"/>
                </a:solidFill>
                <a:latin typeface="Arial" pitchFamily="34" charset="0"/>
                <a:cs typeface="Arial" pitchFamily="34" charset="0"/>
              </a:rPr>
              <a:t>     Репин Илья Ефимович </a:t>
            </a:r>
            <a:r>
              <a:rPr lang="ru-RU" sz="1600" dirty="0" smtClean="0">
                <a:solidFill>
                  <a:schemeClr val="bg1"/>
                </a:solidFill>
                <a:latin typeface="Arial" pitchFamily="34" charset="0"/>
                <a:cs typeface="Arial" pitchFamily="34" charset="0"/>
              </a:rPr>
              <a:t>(1844—1930) Картины кисти знаменитого художника Ильи Репина отличаются своей разносторонностью. Репин написал ряд монументальных жанровых полотен, получивших огромную популярность у современников, чем произвел сильное впечатление на общественность. Путешествуя по Волге он написал много этюдов, которые в последствии использовал для написания своей известной картины Бурлаки на Волге, после этой работы Репину пришла ошеломляющая известность. Картина «Крестный ход в Курской губернии» в основе которой простой народ, церковные священники, полиция. На полотне показано празднование крестного хода в которой народ олицетворяет боль и немощь тогдашней России, силу и власть полиции. Репин написал также ряд работ на историческую тему: Письмо запорожцев турецкому султану», также не малое впечатление произвела картина «Иван Грозный убивает своего сына», высоко-психологичная картина. Очень жизнерадостный портрет дочери художника Веры Репиной «Стрекоза». </a:t>
            </a:r>
            <a:endParaRPr lang="ru-RU" sz="1600" dirty="0">
              <a:solidFill>
                <a:schemeClr val="bg1"/>
              </a:solidFill>
              <a:latin typeface="Arial" pitchFamily="34" charset="0"/>
              <a:cs typeface="Arial" pitchFamily="34" charset="0"/>
            </a:endParaRPr>
          </a:p>
        </p:txBody>
      </p:sp>
      <p:pic>
        <p:nvPicPr>
          <p:cNvPr id="24580" name="Picture 4" descr="http://www.art-portrets.ru/art/repin-strekoza.jpg"/>
          <p:cNvPicPr>
            <a:picLocks noChangeAspect="1" noChangeArrowheads="1"/>
          </p:cNvPicPr>
          <p:nvPr/>
        </p:nvPicPr>
        <p:blipFill>
          <a:blip r:embed="rId10"/>
          <a:srcRect/>
          <a:stretch>
            <a:fillRect/>
          </a:stretch>
        </p:blipFill>
        <p:spPr bwMode="auto">
          <a:xfrm>
            <a:off x="2268204" y="4429132"/>
            <a:ext cx="1660854" cy="2211197"/>
          </a:xfrm>
          <a:prstGeom prst="rect">
            <a:avLst/>
          </a:prstGeom>
          <a:ln w="38100" cap="sq" cmpd="thickThin">
            <a:solidFill>
              <a:schemeClr val="bg1"/>
            </a:solidFill>
            <a:prstDash val="solid"/>
            <a:miter lim="800000"/>
          </a:ln>
          <a:effectLst>
            <a:innerShdw blurRad="76200">
              <a:srgbClr val="000000"/>
            </a:innerShdw>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TotalTime>
  <Words>756</Words>
  <Application>Microsoft Office PowerPoint</Application>
  <PresentationFormat>Экран (4:3)</PresentationFormat>
  <Paragraphs>26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«ХУДОЖНИКИ-ПЕРЕДВИЖНИКИ»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«ХУДОЖНИКИ-ПЕРЕДВИЖНИКИ»</dc:title>
  <dc:creator>user</dc:creator>
  <cp:lastModifiedBy>user</cp:lastModifiedBy>
  <cp:revision>50</cp:revision>
  <dcterms:created xsi:type="dcterms:W3CDTF">2015-11-07T18:58:46Z</dcterms:created>
  <dcterms:modified xsi:type="dcterms:W3CDTF">2015-11-21T19:26:25Z</dcterms:modified>
</cp:coreProperties>
</file>