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1412776"/>
            <a:ext cx="9144000" cy="1828800"/>
          </a:xfrm>
          <a:prstGeom prst="rect">
            <a:avLst/>
          </a:prstGeom>
        </p:spPr>
      </p:pic>
      <p:pic>
        <p:nvPicPr>
          <p:cNvPr id="10" name="Рисунок 9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-387424"/>
            <a:ext cx="9144000" cy="1828800"/>
          </a:xfrm>
          <a:prstGeom prst="rect">
            <a:avLst/>
          </a:prstGeom>
        </p:spPr>
      </p:pic>
      <p:pic>
        <p:nvPicPr>
          <p:cNvPr id="8" name="Рисунок 7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3212976"/>
            <a:ext cx="9144000" cy="1828800"/>
          </a:xfrm>
          <a:prstGeom prst="rect">
            <a:avLst/>
          </a:prstGeom>
        </p:spPr>
      </p:pic>
      <p:pic>
        <p:nvPicPr>
          <p:cNvPr id="7" name="Рисунок 6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029200"/>
            <a:ext cx="9144000" cy="1828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8DC7-4977-4DD1-B472-CBE4F2EF3C11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1C76-5F16-459B-A501-F688BFFC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8136904" cy="1700808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Җөмләләрне укы.Һәр сүзгә сорау куеп,кайсы сүз төркеменә кергәнен әйт.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988840"/>
            <a:ext cx="6480720" cy="4464496"/>
          </a:xfrm>
        </p:spPr>
        <p:txBody>
          <a:bodyPr>
            <a:normAutofit/>
          </a:bodyPr>
          <a:lstStyle/>
          <a:p>
            <a:r>
              <a:rPr lang="tt-RU" sz="5400" dirty="0" smtClean="0">
                <a:solidFill>
                  <a:srgbClr val="002060"/>
                </a:solidFill>
              </a:rPr>
              <a:t>1.Иркен болыннарда уйныйсы килә аның.2.Болыннарда да,кырларда да язгы авазлар ишетелә.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-387423"/>
            <a:ext cx="6768752" cy="18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0"/>
            <a:ext cx="6472808" cy="5616624"/>
          </a:xfrm>
        </p:spPr>
        <p:txBody>
          <a:bodyPr>
            <a:noAutofit/>
          </a:bodyPr>
          <a:lstStyle/>
          <a:p>
            <a:r>
              <a:rPr lang="tt-RU" sz="8800" dirty="0" smtClean="0">
                <a:solidFill>
                  <a:srgbClr val="C00000"/>
                </a:solidFill>
              </a:rPr>
              <a:t>Да,дә,та,тә,</a:t>
            </a:r>
          </a:p>
          <a:p>
            <a:r>
              <a:rPr lang="tt-RU" sz="8800" dirty="0" smtClean="0">
                <a:solidFill>
                  <a:srgbClr val="C00000"/>
                </a:solidFill>
              </a:rPr>
              <a:t>гына,генә,</a:t>
            </a:r>
          </a:p>
          <a:p>
            <a:r>
              <a:rPr lang="tt-RU" sz="8800" dirty="0" smtClean="0">
                <a:solidFill>
                  <a:srgbClr val="C00000"/>
                </a:solidFill>
              </a:rPr>
              <a:t>кына,кенә,</a:t>
            </a:r>
          </a:p>
          <a:p>
            <a:r>
              <a:rPr lang="tt-RU" sz="8800" dirty="0" smtClean="0">
                <a:solidFill>
                  <a:srgbClr val="C00000"/>
                </a:solidFill>
              </a:rPr>
              <a:t>ук,үк,ич,бит.</a:t>
            </a:r>
            <a:endParaRPr lang="ru-RU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0"/>
            <a:ext cx="7704856" cy="2160240"/>
          </a:xfrm>
        </p:spPr>
        <p:txBody>
          <a:bodyPr/>
          <a:lstStyle/>
          <a:p>
            <a:r>
              <a:rPr lang="tt-RU" dirty="0" smtClean="0"/>
              <a:t>Шигырьне укы,кисәкчәләрне тап.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7272808" cy="4226024"/>
          </a:xfrm>
        </p:spPr>
        <p:txBody>
          <a:bodyPr>
            <a:normAutofit lnSpcReduction="10000"/>
          </a:bodyPr>
          <a:lstStyle/>
          <a:p>
            <a:r>
              <a:rPr lang="tt-RU" sz="4000" dirty="0" smtClean="0">
                <a:solidFill>
                  <a:srgbClr val="7030A0"/>
                </a:solidFill>
              </a:rPr>
              <a:t>Язучы да Алиш,батыр да,</a:t>
            </a:r>
          </a:p>
          <a:p>
            <a:r>
              <a:rPr lang="tt-RU" sz="4000" dirty="0" smtClean="0">
                <a:solidFill>
                  <a:srgbClr val="7030A0"/>
                </a:solidFill>
              </a:rPr>
              <a:t>Яуда яшен сыман яш</a:t>
            </a:r>
            <a:r>
              <a:rPr lang="ru-RU" sz="4000" dirty="0" err="1" smtClean="0">
                <a:solidFill>
                  <a:srgbClr val="7030A0"/>
                </a:solidFill>
              </a:rPr>
              <a:t>ь</a:t>
            </a:r>
            <a:r>
              <a:rPr lang="tt-RU" sz="4000" dirty="0" smtClean="0">
                <a:solidFill>
                  <a:srgbClr val="7030A0"/>
                </a:solidFill>
              </a:rPr>
              <a:t>нәгән!</a:t>
            </a:r>
          </a:p>
          <a:p>
            <a:r>
              <a:rPr lang="tt-RU" sz="4000" dirty="0" smtClean="0">
                <a:solidFill>
                  <a:srgbClr val="7030A0"/>
                </a:solidFill>
              </a:rPr>
              <a:t>Ил алдында тик бер тапкыр да:</a:t>
            </a:r>
          </a:p>
          <a:p>
            <a:r>
              <a:rPr lang="tt-RU" sz="4000" dirty="0" smtClean="0">
                <a:solidFill>
                  <a:srgbClr val="7030A0"/>
                </a:solidFill>
              </a:rPr>
              <a:t>“Мин батыр!”-дип гайрәт чәчмәгән.</a:t>
            </a:r>
          </a:p>
          <a:p>
            <a:r>
              <a:rPr lang="tt-RU" sz="4000" dirty="0" smtClean="0">
                <a:solidFill>
                  <a:srgbClr val="7030A0"/>
                </a:solidFill>
              </a:rPr>
              <a:t>(Мәхмүт Хөсәен)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12761602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14269747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162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59338" y="4221163"/>
            <a:ext cx="1119187" cy="1039812"/>
          </a:xfrm>
          <a:prstGeom prst="rect">
            <a:avLst/>
          </a:prstGeom>
          <a:noFill/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37385947">
            <a:off x="931863" y="4189412"/>
            <a:ext cx="1119188" cy="103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1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1336" y="0"/>
            <a:ext cx="7811144" cy="1052736"/>
          </a:xfrm>
        </p:spPr>
        <p:txBody>
          <a:bodyPr>
            <a:normAutofit/>
          </a:bodyPr>
          <a:lstStyle/>
          <a:p>
            <a:r>
              <a:rPr lang="tt-RU" sz="6000" dirty="0" smtClean="0">
                <a:solidFill>
                  <a:schemeClr val="tx2"/>
                </a:solidFill>
              </a:rPr>
              <a:t>319 нчы күнегү.</a:t>
            </a:r>
            <a:endParaRPr lang="ru-RU" sz="60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7376864" cy="5661248"/>
          </a:xfrm>
        </p:spPr>
        <p:txBody>
          <a:bodyPr>
            <a:noAutofit/>
          </a:bodyPr>
          <a:lstStyle/>
          <a:p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1.Урман кеше өчен</a:t>
            </a:r>
            <a:r>
              <a:rPr lang="tt-RU" sz="3600" dirty="0" smtClean="0">
                <a:solidFill>
                  <a:srgbClr val="C00000"/>
                </a:solidFill>
              </a:rPr>
              <a:t> дә 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файдалы.Урман </a:t>
            </a:r>
            <a:r>
              <a:rPr lang="tt-RU" sz="3600" dirty="0" smtClean="0">
                <a:solidFill>
                  <a:srgbClr val="FF0000"/>
                </a:solidFill>
              </a:rPr>
              <a:t>да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кеше өчен файдалы.Урман кеше өчен файдалы </a:t>
            </a:r>
            <a:r>
              <a:rPr lang="tt-RU" sz="3600" dirty="0" smtClean="0">
                <a:solidFill>
                  <a:srgbClr val="FF0000"/>
                </a:solidFill>
              </a:rPr>
              <a:t>бит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.2.Су 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өстендә көймәләр </a:t>
            </a:r>
            <a:r>
              <a:rPr lang="tt-RU" sz="3600" dirty="0" smtClean="0">
                <a:solidFill>
                  <a:srgbClr val="C00000"/>
                </a:solidFill>
              </a:rPr>
              <a:t> дә,</a:t>
            </a:r>
            <a:r>
              <a:rPr lang="tt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пароходлар</a:t>
            </a:r>
            <a:r>
              <a:rPr lang="tt-RU" sz="3600" dirty="0" smtClean="0">
                <a:solidFill>
                  <a:srgbClr val="C00000"/>
                </a:solidFill>
              </a:rPr>
              <a:t> да 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күренә.Су өстендә көймәләр,пароходлар күренә </a:t>
            </a:r>
            <a:r>
              <a:rPr lang="tt-RU" sz="3600" dirty="0" smtClean="0">
                <a:solidFill>
                  <a:srgbClr val="FF0000"/>
                </a:solidFill>
              </a:rPr>
              <a:t>бит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.3.Агачлар </a:t>
            </a:r>
            <a:r>
              <a:rPr lang="tt-RU" sz="3600" dirty="0" smtClean="0">
                <a:solidFill>
                  <a:srgbClr val="C00000"/>
                </a:solidFill>
              </a:rPr>
              <a:t>да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,куаклар </a:t>
            </a:r>
            <a:r>
              <a:rPr lang="tt-RU" sz="3600" dirty="0" smtClean="0">
                <a:solidFill>
                  <a:srgbClr val="C00000"/>
                </a:solidFill>
              </a:rPr>
              <a:t>да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яфрак 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яра.Агачлар,куаклар яфрак яра </a:t>
            </a:r>
            <a:r>
              <a:rPr lang="tt-RU" sz="3600" dirty="0" smtClean="0">
                <a:solidFill>
                  <a:srgbClr val="FF0000"/>
                </a:solidFill>
              </a:rPr>
              <a:t>бит</a:t>
            </a:r>
            <a:r>
              <a:rPr lang="tt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43407"/>
            <a:ext cx="8458200" cy="1584175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C00000"/>
                </a:solidFill>
              </a:rPr>
              <a:t>                                                                                     </a:t>
            </a:r>
            <a:r>
              <a:rPr lang="tt-RU" sz="6000" dirty="0" smtClean="0">
                <a:solidFill>
                  <a:srgbClr val="C00000"/>
                </a:solidFill>
              </a:rPr>
              <a:t>320 нче күнегү.</a:t>
            </a:r>
            <a:r>
              <a:rPr lang="tt-RU" dirty="0" smtClean="0">
                <a:solidFill>
                  <a:srgbClr val="C00000"/>
                </a:solidFill>
              </a:rPr>
              <a:t/>
            </a:r>
            <a:br>
              <a:rPr lang="tt-RU" dirty="0" smtClean="0">
                <a:solidFill>
                  <a:srgbClr val="C00000"/>
                </a:solidFill>
              </a:rPr>
            </a:br>
            <a:r>
              <a:rPr lang="tt-RU" dirty="0" smtClean="0">
                <a:solidFill>
                  <a:srgbClr val="C00000"/>
                </a:solidFill>
              </a:rPr>
              <a:t/>
            </a:r>
            <a:br>
              <a:rPr lang="tt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560840" cy="5445224"/>
          </a:xfrm>
        </p:spPr>
        <p:txBody>
          <a:bodyPr>
            <a:noAutofit/>
          </a:bodyPr>
          <a:lstStyle/>
          <a:p>
            <a:r>
              <a:rPr lang="tt-RU" sz="3600" dirty="0" smtClean="0">
                <a:solidFill>
                  <a:schemeClr val="tx1"/>
                </a:solidFill>
              </a:rPr>
              <a:t>1.Берсе аның чак</a:t>
            </a:r>
            <a:r>
              <a:rPr lang="tt-RU" sz="3600" u="sng" dirty="0" smtClean="0">
                <a:solidFill>
                  <a:srgbClr val="C00000"/>
                </a:solidFill>
              </a:rPr>
              <a:t> кына</a:t>
            </a:r>
          </a:p>
          <a:p>
            <a:r>
              <a:rPr lang="tt-RU" sz="3600" dirty="0" smtClean="0">
                <a:solidFill>
                  <a:schemeClr val="tx1"/>
                </a:solidFill>
              </a:rPr>
              <a:t>Аумый калган давылда</a:t>
            </a:r>
            <a:r>
              <a:rPr lang="tt-RU" sz="3600" dirty="0" smtClean="0">
                <a:solidFill>
                  <a:schemeClr val="accent3">
                    <a:lumMod val="50000"/>
                  </a:schemeClr>
                </a:solidFill>
              </a:rPr>
              <a:t>.(</a:t>
            </a:r>
            <a:r>
              <a:rPr lang="tt-RU" sz="3600" i="1" dirty="0" smtClean="0">
                <a:solidFill>
                  <a:schemeClr val="accent3">
                    <a:lumMod val="50000"/>
                  </a:schemeClr>
                </a:solidFill>
              </a:rPr>
              <a:t>Хәкимҗан Халиков</a:t>
            </a:r>
            <a:r>
              <a:rPr lang="tt-RU" sz="3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endParaRPr lang="tt-RU" sz="3600" dirty="0" smtClean="0">
              <a:solidFill>
                <a:schemeClr val="tx1"/>
              </a:solidFill>
            </a:endParaRPr>
          </a:p>
          <a:p>
            <a:r>
              <a:rPr lang="tt-RU" smtClean="0">
                <a:solidFill>
                  <a:schemeClr val="tx1"/>
                </a:solidFill>
              </a:rPr>
              <a:t>2.Әнкәем </a:t>
            </a:r>
            <a:r>
              <a:rPr lang="tt-RU" dirty="0" smtClean="0">
                <a:solidFill>
                  <a:schemeClr val="tx1"/>
                </a:solidFill>
              </a:rPr>
              <a:t>алтын таракны,тиз </a:t>
            </a:r>
            <a:r>
              <a:rPr lang="tt-RU" u="sng" dirty="0" smtClean="0">
                <a:solidFill>
                  <a:srgbClr val="C00000"/>
                </a:solidFill>
              </a:rPr>
              <a:t>генә</a:t>
            </a:r>
            <a:r>
              <a:rPr lang="tt-RU" dirty="0" smtClean="0">
                <a:solidFill>
                  <a:schemeClr val="tx1"/>
                </a:solidFill>
              </a:rPr>
              <a:t> эзләп табып,</a:t>
            </a:r>
          </a:p>
          <a:p>
            <a:r>
              <a:rPr lang="tt-RU" dirty="0" smtClean="0">
                <a:solidFill>
                  <a:schemeClr val="tx1"/>
                </a:solidFill>
              </a:rPr>
              <a:t>Атты </a:t>
            </a:r>
            <a:r>
              <a:rPr lang="tt-RU" u="sng" dirty="0" smtClean="0">
                <a:solidFill>
                  <a:srgbClr val="C00000"/>
                </a:solidFill>
              </a:rPr>
              <a:t>да</a:t>
            </a:r>
            <a:r>
              <a:rPr lang="tt-RU" dirty="0" smtClean="0">
                <a:solidFill>
                  <a:schemeClr val="tx1"/>
                </a:solidFill>
              </a:rPr>
              <a:t> тышка,тиз </a:t>
            </a:r>
            <a:r>
              <a:rPr lang="tt-RU" u="sng" dirty="0" smtClean="0">
                <a:solidFill>
                  <a:srgbClr val="C00000"/>
                </a:solidFill>
              </a:rPr>
              <a:t>үк</a:t>
            </a:r>
            <a:r>
              <a:rPr lang="tt-RU" dirty="0" smtClean="0">
                <a:solidFill>
                  <a:schemeClr val="tx1"/>
                </a:solidFill>
              </a:rPr>
              <a:t> куйды тәрәзәне ябып.</a:t>
            </a:r>
          </a:p>
          <a:p>
            <a:r>
              <a:rPr lang="tt-RU" sz="3600" i="1" dirty="0" smtClean="0">
                <a:solidFill>
                  <a:schemeClr val="accent3">
                    <a:lumMod val="50000"/>
                  </a:schemeClr>
                </a:solidFill>
              </a:rPr>
              <a:t>(Габдулла Тукай</a:t>
            </a:r>
            <a:r>
              <a:rPr lang="tt-RU" sz="3600" i="1" dirty="0" smtClean="0">
                <a:solidFill>
                  <a:schemeClr val="tx1"/>
                </a:solidFill>
              </a:rPr>
              <a:t>)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15415"/>
            <a:ext cx="8458200" cy="864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7448872" cy="5544616"/>
          </a:xfrm>
        </p:spPr>
        <p:txBody>
          <a:bodyPr>
            <a:normAutofit/>
          </a:bodyPr>
          <a:lstStyle/>
          <a:p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3.Әйе,бер турыга </a:t>
            </a:r>
            <a:r>
              <a:rPr lang="tt-RU" sz="4400" u="sng" dirty="0" smtClean="0">
                <a:solidFill>
                  <a:srgbClr val="C00000"/>
                </a:solidFill>
              </a:rPr>
              <a:t>гына</a:t>
            </a:r>
          </a:p>
          <a:p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Тукталды тукталуын.</a:t>
            </a:r>
          </a:p>
          <a:p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Шулай </a:t>
            </a:r>
            <a:r>
              <a:rPr lang="tt-RU" sz="4400" u="sng" dirty="0" smtClean="0">
                <a:solidFill>
                  <a:srgbClr val="C00000"/>
                </a:solidFill>
              </a:rPr>
              <a:t>да</a:t>
            </a:r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ул турының</a:t>
            </a:r>
            <a:r>
              <a:rPr lang="tt-RU" sz="4400" u="sng" dirty="0" smtClean="0">
                <a:solidFill>
                  <a:srgbClr val="C00000"/>
                </a:solidFill>
              </a:rPr>
              <a:t> да</a:t>
            </a:r>
          </a:p>
          <a:p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Тыңлап чыкты як-ягын.</a:t>
            </a:r>
            <a:r>
              <a:rPr lang="tt-RU" sz="4400" i="1" dirty="0" smtClean="0">
                <a:solidFill>
                  <a:schemeClr val="accent3">
                    <a:lumMod val="50000"/>
                  </a:schemeClr>
                </a:solidFill>
              </a:rPr>
              <a:t>(Нәҗип Мадьяров)</a:t>
            </a:r>
            <a:endParaRPr lang="ru-RU" sz="4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87423"/>
            <a:ext cx="8062664" cy="864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7304856" cy="5256584"/>
          </a:xfrm>
        </p:spPr>
        <p:txBody>
          <a:bodyPr>
            <a:normAutofit/>
          </a:bodyPr>
          <a:lstStyle/>
          <a:p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4.Җәй </a:t>
            </a:r>
            <a:r>
              <a:rPr lang="tt-RU" sz="4400" u="sng" dirty="0" smtClean="0">
                <a:solidFill>
                  <a:srgbClr val="C00000"/>
                </a:solidFill>
              </a:rPr>
              <a:t>дә</a:t>
            </a:r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,кыш </a:t>
            </a:r>
            <a:r>
              <a:rPr lang="tt-RU" sz="4400" u="sng" dirty="0" smtClean="0">
                <a:solidFill>
                  <a:srgbClr val="C00000"/>
                </a:solidFill>
              </a:rPr>
              <a:t>та</a:t>
            </a:r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Яз </a:t>
            </a:r>
            <a:r>
              <a:rPr lang="tt-RU" sz="4400" u="sng" dirty="0" smtClean="0">
                <a:solidFill>
                  <a:srgbClr val="C00000"/>
                </a:solidFill>
              </a:rPr>
              <a:t>да</a:t>
            </a:r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,көз </a:t>
            </a:r>
            <a:r>
              <a:rPr lang="tt-RU" sz="4400" u="sng" dirty="0" smtClean="0">
                <a:solidFill>
                  <a:srgbClr val="C00000"/>
                </a:solidFill>
              </a:rPr>
              <a:t>дә</a:t>
            </a:r>
          </a:p>
          <a:p>
            <a:r>
              <a:rPr lang="tt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Чәчәк ата бер төстә</a:t>
            </a:r>
            <a:r>
              <a:rPr lang="tt-RU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.(</a:t>
            </a:r>
            <a:r>
              <a:rPr lang="tt-RU" sz="4400" i="1" dirty="0" smtClean="0">
                <a:solidFill>
                  <a:schemeClr val="accent3">
                    <a:lumMod val="50000"/>
                  </a:schemeClr>
                </a:solidFill>
              </a:rPr>
              <a:t>Табышмак)</a:t>
            </a:r>
            <a:endParaRPr lang="ru-RU" sz="4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0"/>
            <a:ext cx="7416824" cy="1844824"/>
          </a:xfrm>
        </p:spPr>
        <p:txBody>
          <a:bodyPr>
            <a:normAutofit/>
          </a:bodyPr>
          <a:lstStyle/>
          <a:p>
            <a:r>
              <a:rPr lang="tt-RU" sz="9600" dirty="0" smtClean="0">
                <a:solidFill>
                  <a:srgbClr val="C00000"/>
                </a:solidFill>
              </a:rPr>
              <a:t>Өй эше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844824"/>
            <a:ext cx="7128792" cy="4680520"/>
          </a:xfrm>
        </p:spPr>
        <p:txBody>
          <a:bodyPr>
            <a:normAutofit/>
          </a:bodyPr>
          <a:lstStyle/>
          <a:p>
            <a:r>
              <a:rPr lang="tt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1)321 нче күнегү;</a:t>
            </a:r>
          </a:p>
          <a:p>
            <a:r>
              <a:rPr lang="tt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2)Кисәкчәләр кулланып җөмләләр язырга;</a:t>
            </a:r>
          </a:p>
          <a:p>
            <a:r>
              <a:rPr lang="tt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3)Кагыйдәне ныгытырга.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179</Words>
  <Application>Microsoft Office PowerPoint</Application>
  <PresentationFormat>Экран (4:3)</PresentationFormat>
  <Paragraphs>32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Җөмләләрне укы.Һәр сүзгә сорау куеп,кайсы сүз төркеменә кергәнен әйт.</vt:lpstr>
      <vt:lpstr>Слайд 2</vt:lpstr>
      <vt:lpstr>Шигырьне укы,кисәкчәләрне тап.</vt:lpstr>
      <vt:lpstr>Слайд 4</vt:lpstr>
      <vt:lpstr>319 нчы күнегү.</vt:lpstr>
      <vt:lpstr>                                                                                     320 нче күнегү.  </vt:lpstr>
      <vt:lpstr>Слайд 7</vt:lpstr>
      <vt:lpstr>Слайд 8</vt:lpstr>
      <vt:lpstr>Өй эше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Русецкая Лена</cp:lastModifiedBy>
  <cp:revision>10</cp:revision>
  <dcterms:created xsi:type="dcterms:W3CDTF">2012-02-13T15:21:59Z</dcterms:created>
  <dcterms:modified xsi:type="dcterms:W3CDTF">2012-04-23T15:38:27Z</dcterms:modified>
</cp:coreProperties>
</file>