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76" r:id="rId2"/>
    <p:sldId id="274" r:id="rId3"/>
    <p:sldId id="260" r:id="rId4"/>
    <p:sldId id="262" r:id="rId5"/>
    <p:sldId id="263" r:id="rId6"/>
    <p:sldId id="265" r:id="rId7"/>
    <p:sldId id="266" r:id="rId8"/>
    <p:sldId id="267" r:id="rId9"/>
    <p:sldId id="256" r:id="rId10"/>
    <p:sldId id="272" r:id="rId11"/>
    <p:sldId id="273" r:id="rId12"/>
    <p:sldId id="277" r:id="rId13"/>
    <p:sldId id="269" r:id="rId14"/>
    <p:sldId id="270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CC"/>
    <a:srgbClr val="FF3300"/>
    <a:srgbClr val="FF0000"/>
    <a:srgbClr val="FFFF00"/>
    <a:srgbClr val="FF9900"/>
    <a:srgbClr val="99CC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0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81A19-D094-4A65-8217-A76B3D102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86F4-8211-4073-9502-4506C14E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EF379-50D5-465E-BC6B-7D33E2AC9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D451-73A2-4C26-A855-0AAE2EA9B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2FF4-D6A7-439E-83E3-53D24C3D0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3E25-EE3E-481C-A49F-6ABEF955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CBEB7-5C8F-4FAD-B52B-47329A39E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42588-D19D-40B1-8397-814725CE0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7791-4C68-490C-B4BC-DCC2613F1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BE98-A546-40DD-AEF7-2D9A9FB38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B3AC-0CB9-4E31-A681-9636C2250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03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029269-11AB-4E9D-B258-7FFF1383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0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port-kniga.ru/zarubezhnaya-literaturnaya-skazka?page=3" TargetMode="External"/><Relationship Id="rId3" Type="http://schemas.openxmlformats.org/officeDocument/2006/relationships/hyperlink" Target="http://sjaguar.livejournal.com/61762.html" TargetMode="External"/><Relationship Id="rId7" Type="http://schemas.openxmlformats.org/officeDocument/2006/relationships/hyperlink" Target="http://www.bolero.ru/catalog/category/181709/6.html" TargetMode="External"/><Relationship Id="rId2" Type="http://schemas.openxmlformats.org/officeDocument/2006/relationships/hyperlink" Target="http://science.compulenta.ru/43632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cityua.com/articles/interview/2011/01/09/213157.html" TargetMode="External"/><Relationship Id="rId5" Type="http://schemas.openxmlformats.org/officeDocument/2006/relationships/hyperlink" Target="http://euguide.ru/39.html" TargetMode="External"/><Relationship Id="rId4" Type="http://schemas.openxmlformats.org/officeDocument/2006/relationships/hyperlink" Target="http://www.bookland.ru/catalog1071783.htm" TargetMode="External"/><Relationship Id="rId9" Type="http://schemas.openxmlformats.org/officeDocument/2006/relationships/hyperlink" Target="http://www.internationaltoys.com/?obj=6537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katulka.clan.su/_nw/1/s09975237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g.4pk.ru/320x10000/images/61/343736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nationaltoys.com/pictures/65376_1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kemp103.ru/i2/65/962661013-1-0-7784b21eaedd45ddb7019f81c179f6f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0125" y="714375"/>
            <a:ext cx="6934200" cy="890588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500688" y="4857750"/>
            <a:ext cx="3517900" cy="17859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Никитина Светлана Викторовна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МБОУ «Школа №1» </a:t>
            </a:r>
            <a:endParaRPr lang="ru-RU" sz="2400" dirty="0" smtClean="0">
              <a:latin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</a:rPr>
              <a:t>Тарко-Сале</a:t>
            </a: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214312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Тема: «Знакомство с творчеством Астрид Линдгрен и ее новой сказочной повестью </a:t>
            </a:r>
            <a:endParaRPr lang="ru-RU" sz="3600" i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«Малыш и Карлсон, который живет на крыше». Части 1-2.»</a:t>
            </a:r>
            <a:endParaRPr lang="ru-RU" sz="36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ly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852738"/>
            <a:ext cx="236696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ч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63938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5288" y="2495550"/>
            <a:ext cx="5903912" cy="436245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800" b="1" i="1">
                <a:solidFill>
                  <a:srgbClr val="FF66CC"/>
                </a:solidFill>
                <a:latin typeface="Tahoma" pitchFamily="34" charset="0"/>
              </a:rPr>
              <a:t>Физкультминутка.</a:t>
            </a:r>
            <a:endParaRPr lang="ru-RU" sz="2800" b="1">
              <a:solidFill>
                <a:srgbClr val="FF66CC"/>
              </a:solidFill>
              <a:latin typeface="Tahoma" pitchFamily="34" charset="0"/>
            </a:endParaRPr>
          </a:p>
          <a:p>
            <a:pPr indent="342900" algn="ctr"/>
            <a:r>
              <a:rPr lang="ru-RU" sz="2800" b="1">
                <a:solidFill>
                  <a:srgbClr val="FF66CC"/>
                </a:solidFill>
                <a:latin typeface="Tahoma" pitchFamily="34" charset="0"/>
              </a:rPr>
              <a:t>Поскачите, попляшите </a:t>
            </a:r>
          </a:p>
          <a:p>
            <a:pPr indent="342900" algn="ctr"/>
            <a:r>
              <a:rPr lang="ru-RU" sz="2800" b="1">
                <a:solidFill>
                  <a:srgbClr val="FF66CC"/>
                </a:solidFill>
                <a:latin typeface="Tahoma" pitchFamily="34" charset="0"/>
              </a:rPr>
              <a:t>Поскачите, попляшите, </a:t>
            </a:r>
          </a:p>
          <a:p>
            <a:pPr indent="342900" algn="ctr"/>
            <a:r>
              <a:rPr lang="ru-RU" sz="2800" b="1">
                <a:solidFill>
                  <a:srgbClr val="FF66CC"/>
                </a:solidFill>
                <a:latin typeface="Tahoma" pitchFamily="34" charset="0"/>
              </a:rPr>
              <a:t>Сядьте тихо, полежите.</a:t>
            </a:r>
          </a:p>
          <a:p>
            <a:pPr indent="342900" algn="ctr"/>
            <a:r>
              <a:rPr lang="ru-RU" sz="2800" b="1">
                <a:solidFill>
                  <a:srgbClr val="FF66CC"/>
                </a:solidFill>
                <a:latin typeface="Tahoma" pitchFamily="34" charset="0"/>
              </a:rPr>
              <a:t>Поднимитесь, распрямитесь,</a:t>
            </a:r>
          </a:p>
          <a:p>
            <a:pPr indent="342900" algn="ctr"/>
            <a:r>
              <a:rPr lang="ru-RU" sz="2800" b="1">
                <a:solidFill>
                  <a:srgbClr val="FF66CC"/>
                </a:solidFill>
                <a:latin typeface="Tahoma" pitchFamily="34" charset="0"/>
              </a:rPr>
              <a:t>Потянитесь и согнитесь.</a:t>
            </a:r>
          </a:p>
          <a:p>
            <a:pPr indent="342900" algn="ctr"/>
            <a:r>
              <a:rPr lang="ru-RU" sz="2800" b="1">
                <a:solidFill>
                  <a:srgbClr val="FF66CC"/>
                </a:solidFill>
                <a:latin typeface="Tahoma" pitchFamily="34" charset="0"/>
              </a:rPr>
              <a:t>Встаньте прямо, улыбайтесь,</a:t>
            </a:r>
          </a:p>
          <a:p>
            <a:pPr indent="342900" algn="ctr"/>
            <a:r>
              <a:rPr lang="ru-RU" sz="2800" b="1">
                <a:solidFill>
                  <a:srgbClr val="FF66CC"/>
                </a:solidFill>
                <a:latin typeface="Tahoma" pitchFamily="34" charset="0"/>
              </a:rPr>
              <a:t>Быть хорошими старайтесь!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049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5463" y="0"/>
            <a:ext cx="4808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501132_10409155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16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 rot="-1248408">
            <a:off x="611188" y="38608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Tahoma" pitchFamily="34" charset="0"/>
              </a:rPr>
              <a:t>А это вид домов сверху.</a:t>
            </a:r>
          </a:p>
          <a:p>
            <a:pPr algn="ctr"/>
            <a:r>
              <a:rPr lang="ru-RU" sz="2400" b="1">
                <a:solidFill>
                  <a:srgbClr val="FF3300"/>
                </a:solidFill>
                <a:latin typeface="Tahoma" pitchFamily="34" charset="0"/>
              </a:rPr>
              <a:t>Может, где-то здесь домик </a:t>
            </a:r>
          </a:p>
          <a:p>
            <a:pPr algn="ctr"/>
            <a:r>
              <a:rPr lang="ru-RU" sz="2400" b="1">
                <a:solidFill>
                  <a:srgbClr val="FF3300"/>
                </a:solidFill>
                <a:latin typeface="Tahoma" pitchFamily="34" charset="0"/>
              </a:rPr>
              <a:t>Карлсона?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501132_10409155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925654" cy="144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501132_10409155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71744"/>
            <a:ext cx="20000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74149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149 0.00625 L 0.7493 0.783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93 0.78311 L 0.00121 0.783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78311 L 0.00121 -0.004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74028 0.7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93 0.78311 L 0.00121 0.78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78311 L 0.74149 0.0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149 0.00625 L 0.00121 -0.004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54 -0.03588 C 0.53541 -0.03588 0.67864 0.15857 0.67864 0.39769 C 0.67864 0.63658 0.53541 0.83102 0.35954 0.83102 C 0.18368 0.83102 0.04062 0.63658 0.04062 0.39769 C 0.04062 0.15857 0.18368 -0.03588 0.35954 -0.03588 Z " pathEditMode="relative" rAng="0" ptsTypes="fffff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54 -0.03588 C 0.18316 -0.03588 0.04079 0.15695 0.04079 0.39422 C 0.04079 0.63172 0.18316 0.82524 0.35954 0.82524 C 0.53489 0.82524 0.67864 0.63172 0.67864 0.39422 C 0.67864 0.15695 0.53489 -0.03588 0.35954 -0.03588 Z " pathEditMode="relative" rAng="0" ptsTypes="fffff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0.00486 C -0.42517 0.18935 -0.33073 0.3412 -0.21528 0.3412 C -0.07934 0.3412 -0.03003 0.17292 -0.00955 0.07199 L 0.01163 -0.06227 C 0.03299 -0.16296 0.08524 -0.33079 0.23872 -0.33079 C 0.33698 -0.33079 0.44878 -0.17963 0.44878 0.00486 C 0.44878 0.18935 0.33698 0.3412 0.23872 0.3412 C 0.08524 0.3412 0.03299 0.17292 0.01163 0.07199 L -0.00955 -0.06227 C -0.03003 -0.16296 -0.07934 -0.33079 -0.21528 -0.33079 C -0.33073 -0.33079 -0.42517 -0.17963 -0.42517 0.00486 Z " pathEditMode="relative" rAng="0" ptsTypes="ffFffffFfff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500"/>
                            </p:stCondLst>
                            <p:childTnLst>
                              <p:par>
                                <p:cTn id="4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7 7.40741E-7 C 0.42517 0.18148 0.3316 0.33055 0.21892 0.33055 C 0.08507 0.33055 0.03663 0.16505 0.01632 0.06574 L -0.00434 -0.06644 C -0.02517 -0.16574 -0.07639 -0.33079 -0.22778 -0.33079 C -0.32396 -0.33079 -0.43316 -0.18218 -0.43316 7.40741E-7 C -0.43316 0.18148 -0.32396 0.33055 -0.22778 0.33055 C -0.07639 0.33055 -0.02517 0.16505 -0.00434 0.06574 L 0.01632 -0.06644 C 0.03663 -0.16574 0.08507 -0.33079 0.21892 -0.33079 C 0.3316 -0.33079 0.42517 -0.18218 0.42517 7.40741E-7 Z " pathEditMode="relative" rAng="0" ptsTypes="ffFffffFfff">
                                      <p:cBhvr>
                                        <p:cTn id="4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cve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1" descr="Lindgre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60575"/>
            <a:ext cx="38925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2"/>
          <p:cNvSpPr>
            <a:spLocks noChangeArrowheads="1"/>
          </p:cNvSpPr>
          <p:nvPr/>
        </p:nvSpPr>
        <p:spPr bwMode="auto">
          <a:xfrm rot="1640021">
            <a:off x="3146425" y="1268413"/>
            <a:ext cx="5997575" cy="1373187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  <a:latin typeface="Tahoma" pitchFamily="34" charset="0"/>
              </a:rPr>
              <a:t>«… Всё это было именно так, </a:t>
            </a:r>
          </a:p>
          <a:p>
            <a:r>
              <a:rPr lang="ru-RU" sz="2800" b="1">
                <a:solidFill>
                  <a:schemeClr val="folHlink"/>
                </a:solidFill>
                <a:latin typeface="Tahoma" pitchFamily="34" charset="0"/>
              </a:rPr>
              <a:t>и я готова в этом присягнуть – </a:t>
            </a:r>
          </a:p>
          <a:p>
            <a:r>
              <a:rPr lang="ru-RU" sz="2800" b="1">
                <a:solidFill>
                  <a:schemeClr val="folHlink"/>
                </a:solidFill>
                <a:latin typeface="Tahoma" pitchFamily="34" charset="0"/>
              </a:rPr>
              <a:t>на книге о Пеппи»…</a:t>
            </a:r>
            <a:r>
              <a:rPr lang="ru-RU" sz="1200" b="1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Домашнее задание: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smtClean="0">
                <a:solidFill>
                  <a:srgbClr val="FFCC00"/>
                </a:solidFill>
              </a:rPr>
              <a:t>Нарисуйте Карлсона в своем домике таким, каким вы его представили после чтения</a:t>
            </a:r>
          </a:p>
          <a:p>
            <a:pPr algn="ctr" eaLnBrk="1" hangingPunct="1">
              <a:buFontTx/>
              <a:buNone/>
              <a:defRPr/>
            </a:pPr>
            <a:r>
              <a:rPr lang="ru-RU" b="1" smtClean="0">
                <a:solidFill>
                  <a:srgbClr val="FFCC00"/>
                </a:solidFill>
              </a:rPr>
              <a:t> 1 и 2 частей сказочной повести.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50" y="928688"/>
            <a:ext cx="76438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 eaLnBrk="0" hangingPunct="0">
              <a:tabLst>
                <a:tab pos="457200" algn="l"/>
              </a:tabLst>
              <a:defRPr/>
            </a:pPr>
            <a:r>
              <a:rPr lang="ru-RU" sz="1200" dirty="0">
                <a:ea typeface="Times New Roman" pitchFamily="18" charset="0"/>
              </a:rPr>
              <a:t> </a:t>
            </a:r>
          </a:p>
          <a:p>
            <a:pPr indent="625475" eaLnBrk="0" hangingPunct="0">
              <a:buFontTx/>
              <a:buChar char="•"/>
              <a:tabLst>
                <a:tab pos="0" algn="l"/>
              </a:tabLst>
              <a:defRPr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http://science.compulenta.ru/436328/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http://sjaguar.livejournal.com/61762.html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http://www.bookland.ru/catalog1071783.htm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shop.avanta.ru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dina-snork.narod.ru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http://euguide.ru/39.html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planeta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rambler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http://mycityua.com/articles/interview/2011/01/09/213157.html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http://www.bolero.ru/catalog/category/181709/6.html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http://transport-kniga.ru/zarubezhnaya-literaturnaya-skazka?page=3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625475" eaLnBrk="0" hangingPunct="0">
              <a:tabLst>
                <a:tab pos="0" algn="l"/>
              </a:tabLst>
              <a:defRPr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http://www.internationaltoys.com/?obj=65376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928813" y="142875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5696177612990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500813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5143500" y="214313"/>
            <a:ext cx="3816350" cy="519112"/>
          </a:xfrm>
          <a:prstGeom prst="rect">
            <a:avLst/>
          </a:prstGeom>
          <a:gradFill rotWithShape="1">
            <a:gsLst>
              <a:gs pos="0">
                <a:srgbClr val="762F5E"/>
              </a:gs>
              <a:gs pos="50000">
                <a:srgbClr val="FF66CC"/>
              </a:gs>
              <a:gs pos="100000">
                <a:srgbClr val="762F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- Давай</a:t>
            </a:r>
            <a:r>
              <a:rPr lang="ru-RU" sz="2800" b="1">
                <a:solidFill>
                  <a:srgbClr val="FF0000"/>
                </a:solidFill>
              </a:rPr>
              <a:t> </a:t>
            </a:r>
            <a:r>
              <a:rPr lang="ru-RU" sz="2800" b="1">
                <a:solidFill>
                  <a:srgbClr val="FFFF00"/>
                </a:solidFill>
              </a:rPr>
              <a:t>знакомиться!</a:t>
            </a:r>
          </a:p>
        </p:txBody>
      </p:sp>
      <p:sp>
        <p:nvSpPr>
          <p:cNvPr id="4100" name="WordArt 9"/>
          <p:cNvSpPr>
            <a:spLocks noChangeArrowheads="1" noChangeShapeType="1" noTextEdit="1"/>
          </p:cNvSpPr>
          <p:nvPr/>
        </p:nvSpPr>
        <p:spPr bwMode="auto">
          <a:xfrm rot="-2086065">
            <a:off x="1258888" y="3213100"/>
            <a:ext cx="8532812" cy="1296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«Малыш и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Карлсон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, который живет на крыше»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4"/>
          <p:cNvSpPr txBox="1">
            <a:spLocks noChangeArrowheads="1"/>
          </p:cNvSpPr>
          <p:nvPr/>
        </p:nvSpPr>
        <p:spPr bwMode="auto">
          <a:xfrm>
            <a:off x="2195513" y="5938838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611188" y="53006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5124" name="Text Box 20"/>
          <p:cNvSpPr txBox="1">
            <a:spLocks noChangeArrowheads="1"/>
          </p:cNvSpPr>
          <p:nvPr/>
        </p:nvSpPr>
        <p:spPr bwMode="auto">
          <a:xfrm>
            <a:off x="395288" y="566102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5125" name="Text Box 21"/>
          <p:cNvSpPr txBox="1">
            <a:spLocks noChangeArrowheads="1"/>
          </p:cNvSpPr>
          <p:nvPr/>
        </p:nvSpPr>
        <p:spPr bwMode="auto">
          <a:xfrm>
            <a:off x="0" y="5516563"/>
            <a:ext cx="8964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Tahoma" pitchFamily="34" charset="0"/>
              </a:rPr>
              <a:t>Стокгольм - один из самых крупных скандинавских городов, раскинувшийся на островах у побережья Балтийского моря. Стокгольм называют "Красавцем на воде". </a:t>
            </a:r>
          </a:p>
        </p:txBody>
      </p:sp>
      <p:pic>
        <p:nvPicPr>
          <p:cNvPr id="5126" name="Picture 23" descr="stokgolm_panoram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345362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1476375" y="6083300"/>
            <a:ext cx="504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539750" y="5661025"/>
            <a:ext cx="8280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Tahoma" pitchFamily="34" charset="0"/>
              </a:rPr>
              <a:t>Ведь он  расположен на 14 островах, связанных между собой мостами. Здесь везде  вода и поэтому летом город утопает в зелени.</a:t>
            </a:r>
            <a:r>
              <a:rPr lang="ru-RU" b="1">
                <a:solidFill>
                  <a:schemeClr val="folHlink"/>
                </a:solidFill>
                <a:latin typeface="Tahom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6148" name="Picture 11" descr="1224418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48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dsc04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5148263" y="1844675"/>
            <a:ext cx="39957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Tahoma" pitchFamily="34" charset="0"/>
              </a:rPr>
              <a:t>В Стокгольме проживает около 1.6 млн чел. Несмотря на это, </a:t>
            </a: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Tahoma" pitchFamily="34" charset="0"/>
              </a:rPr>
              <a:t>улицы и парки города удивительно чистые.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strid_lindgren_pomperipos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41402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Junibac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6286512" cy="465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0" y="260350"/>
            <a:ext cx="63373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3300"/>
                </a:solidFill>
                <a:latin typeface="Tahoma" pitchFamily="34" charset="0"/>
              </a:rPr>
              <a:t>В самом центре Стокгольма на острове Юргоден находится детский музей сказок. На большой поляне расположен «городок», в котором живут такие герои, как Пеппи длинный чулок, Карлсон, Рони, Эмили и другие.</a:t>
            </a:r>
            <a:r>
              <a:rPr lang="ru-RU" sz="2000" b="1">
                <a:solidFill>
                  <a:schemeClr val="folHlink"/>
                </a:solidFill>
                <a:latin typeface="Tahom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astrid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6976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 rot="-1069488">
            <a:off x="1439863" y="4149725"/>
            <a:ext cx="77041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CC00"/>
                </a:solidFill>
                <a:latin typeface="Tahoma" pitchFamily="34" charset="0"/>
              </a:rPr>
              <a:t>Астрид Линдгрен родилась 14 ноября 1907 года в южной Швеции, в небольшом городке Виммербю, в фермерской семье. Она была вторым ребёнком. В семье росло трое сестёр — Астрид, Стина и Ингегерд, и брат Гуннар.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 rot="-764935">
            <a:off x="925513" y="157163"/>
            <a:ext cx="47879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CC00"/>
                </a:solidFill>
                <a:latin typeface="Tahoma" pitchFamily="34" charset="0"/>
              </a:rPr>
              <a:t>«Пеппи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CC00"/>
                </a:solidFill>
                <a:latin typeface="Tahoma" pitchFamily="34" charset="0"/>
              </a:rPr>
              <a:t>Длинный чулок» </a:t>
            </a:r>
          </a:p>
        </p:txBody>
      </p:sp>
      <p:pic>
        <p:nvPicPr>
          <p:cNvPr id="10243" name="Picture 8" descr="0abf2239913e890fc9787b4597cf4a80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85750"/>
            <a:ext cx="29749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 rot="999945">
            <a:off x="5419725" y="4995863"/>
            <a:ext cx="403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99CC00"/>
                </a:solidFill>
                <a:latin typeface="Tahoma" pitchFamily="34" charset="0"/>
              </a:rPr>
              <a:t>«Мио, мой Мио!» </a:t>
            </a:r>
          </a:p>
        </p:txBody>
      </p:sp>
      <p:pic>
        <p:nvPicPr>
          <p:cNvPr id="10245" name="Picture 2" descr="Картинка 14 из 57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13588">
            <a:off x="548587" y="1877187"/>
            <a:ext cx="229393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97834232057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3533">
            <a:off x="2887274" y="2562477"/>
            <a:ext cx="24177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Картинка 8 из 3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500313"/>
            <a:ext cx="30718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1" descr="Картинка 2 из 22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285750"/>
            <a:ext cx="287655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3" descr="Картинка 9 из 114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285750"/>
            <a:ext cx="2581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499</TotalTime>
  <Words>343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Сотрудничество</vt:lpstr>
      <vt:lpstr>Урок  литературного чтения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Домашнее задание:</vt:lpstr>
      <vt:lpstr>Слайд 15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48</cp:revision>
  <dcterms:created xsi:type="dcterms:W3CDTF">2008-10-28T18:12:58Z</dcterms:created>
  <dcterms:modified xsi:type="dcterms:W3CDTF">2011-11-30T15:33:38Z</dcterms:modified>
</cp:coreProperties>
</file>