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75" r:id="rId5"/>
    <p:sldId id="257" r:id="rId6"/>
    <p:sldId id="277" r:id="rId7"/>
    <p:sldId id="258" r:id="rId8"/>
    <p:sldId id="276" r:id="rId9"/>
    <p:sldId id="267" r:id="rId10"/>
    <p:sldId id="265" r:id="rId11"/>
    <p:sldId id="268" r:id="rId12"/>
    <p:sldId id="262" r:id="rId13"/>
    <p:sldId id="263" r:id="rId14"/>
    <p:sldId id="264" r:id="rId15"/>
    <p:sldId id="266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Картинки\картинки\005110753ae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3"/>
            <a:ext cx="8208912" cy="61058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3284984"/>
            <a:ext cx="5904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Формирование анализа и синтеза В игровой форме</a:t>
            </a:r>
            <a:endParaRPr lang="ru-RU" sz="36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5004048" y="6309320"/>
            <a:ext cx="397078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solidFill>
                  <a:srgbClr val="FF0000"/>
                </a:solidFill>
              </a:rPr>
              <a:t>Учитель-логопед </a:t>
            </a:r>
            <a:r>
              <a:rPr lang="ru-RU" sz="1600" dirty="0" err="1" smtClean="0">
                <a:solidFill>
                  <a:srgbClr val="FF0000"/>
                </a:solidFill>
              </a:rPr>
              <a:t>Пильникова</a:t>
            </a:r>
            <a:r>
              <a:rPr lang="ru-RU" sz="1600" dirty="0" smtClean="0">
                <a:solidFill>
                  <a:srgbClr val="FF0000"/>
                </a:solidFill>
              </a:rPr>
              <a:t> Н.А., г. </a:t>
            </a:r>
            <a:r>
              <a:rPr lang="ru-RU" sz="1600" dirty="0" err="1" smtClean="0">
                <a:solidFill>
                  <a:srgbClr val="FF0000"/>
                </a:solidFill>
              </a:rPr>
              <a:t>Югорск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\работа\DSC06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276872"/>
            <a:ext cx="4320513" cy="28804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7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Игрушку доставай, ей фишку нужную давай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2060848"/>
            <a:ext cx="1090241" cy="12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2060848"/>
            <a:ext cx="1085180" cy="133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3789040"/>
            <a:ext cx="1087561" cy="126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6296" y="3789040"/>
            <a:ext cx="1036985" cy="128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5373216"/>
            <a:ext cx="1037143" cy="121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3204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Рыбалка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O:\Наташа\getImage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484784"/>
            <a:ext cx="3619458" cy="358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D:\Документы\НАТАША\ЛОГОПЕДИЯ\logoburg.com\пособия\согл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373216"/>
            <a:ext cx="911663" cy="980728"/>
          </a:xfrm>
          <a:prstGeom prst="rect">
            <a:avLst/>
          </a:prstGeom>
          <a:noFill/>
        </p:spPr>
      </p:pic>
      <p:pic>
        <p:nvPicPr>
          <p:cNvPr id="5" name="Picture 10" descr="D:\Документы\НАТАША\ЛОГОПЕДИЯ\logoburg.com\пособия\у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124744"/>
            <a:ext cx="1080119" cy="1072177"/>
          </a:xfrm>
          <a:prstGeom prst="rect">
            <a:avLst/>
          </a:prstGeom>
          <a:noFill/>
        </p:spPr>
      </p:pic>
      <p:pic>
        <p:nvPicPr>
          <p:cNvPr id="6" name="Picture 11" descr="D:\Документы\НАТАША\ЛОГОПЕДИЯ\logoburg.com\пособия\ы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2852936"/>
            <a:ext cx="1086382" cy="1102358"/>
          </a:xfrm>
          <a:prstGeom prst="rect">
            <a:avLst/>
          </a:prstGeom>
          <a:noFill/>
        </p:spPr>
      </p:pic>
      <p:pic>
        <p:nvPicPr>
          <p:cNvPr id="7" name="Picture 12" descr="D:\Документы\НАТАША\ЛОГОПЕДИЯ\logoburg.com\пособия\э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4581128"/>
            <a:ext cx="1072236" cy="1080120"/>
          </a:xfrm>
          <a:prstGeom prst="rect">
            <a:avLst/>
          </a:prstGeom>
          <a:noFill/>
        </p:spPr>
      </p:pic>
      <p:pic>
        <p:nvPicPr>
          <p:cNvPr id="8" name="Picture 14" descr="D:\Документы\НАТАША\ЛОГОПЕДИЯ\logoburg.com\пособия\и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852936"/>
            <a:ext cx="1080649" cy="1088654"/>
          </a:xfrm>
          <a:prstGeom prst="rect">
            <a:avLst/>
          </a:prstGeom>
          <a:noFill/>
        </p:spPr>
      </p:pic>
      <p:pic>
        <p:nvPicPr>
          <p:cNvPr id="9" name="Picture 15" descr="D:\Документы\НАТАША\ЛОГОПЕДИЯ\logoburg.com\пособия\мяг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373216"/>
            <a:ext cx="953295" cy="980728"/>
          </a:xfrm>
          <a:prstGeom prst="rect">
            <a:avLst/>
          </a:prstGeom>
          <a:noFill/>
        </p:spPr>
      </p:pic>
      <p:pic>
        <p:nvPicPr>
          <p:cNvPr id="10" name="Picture 13" descr="D:\Документы\НАТАША\ЛОГОПЕДИЯ\logoburg.com\пособия\а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96752"/>
            <a:ext cx="1080120" cy="1088062"/>
          </a:xfrm>
          <a:prstGeom prst="rect">
            <a:avLst/>
          </a:prstGeom>
          <a:noFill/>
        </p:spPr>
      </p:pic>
      <p:pic>
        <p:nvPicPr>
          <p:cNvPr id="11" name="Picture 16" descr="D:\Документы\НАТАША\ЛОГОПЕДИЯ\logoburg.com\пособия\о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97152"/>
            <a:ext cx="1084249" cy="1060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424" y="332656"/>
            <a:ext cx="64551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 схему слова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1268760"/>
            <a:ext cx="217624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:\Документы\НАТАША\ЛОГОПЕДИЯ\logoburg.com\пособия\согл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999610"/>
            <a:ext cx="1152128" cy="1239410"/>
          </a:xfrm>
          <a:prstGeom prst="rect">
            <a:avLst/>
          </a:prstGeom>
          <a:noFill/>
        </p:spPr>
      </p:pic>
      <p:pic>
        <p:nvPicPr>
          <p:cNvPr id="9" name="Picture 14" descr="D:\Документы\НАТАША\ЛОГОПЕДИЯ\logoburg.com\пособия\и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005064"/>
            <a:ext cx="1224136" cy="1233203"/>
          </a:xfrm>
          <a:prstGeom prst="rect">
            <a:avLst/>
          </a:prstGeom>
          <a:noFill/>
        </p:spPr>
      </p:pic>
      <p:pic>
        <p:nvPicPr>
          <p:cNvPr id="10" name="Picture 15" descr="D:\Документы\НАТАША\ЛОГОПЕДИЯ\logoburg.com\пособия\мяг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005064"/>
            <a:ext cx="1241327" cy="1277049"/>
          </a:xfrm>
          <a:prstGeom prst="rect">
            <a:avLst/>
          </a:prstGeom>
          <a:noFill/>
        </p:spPr>
      </p:pic>
      <p:pic>
        <p:nvPicPr>
          <p:cNvPr id="11" name="Picture 9" descr="D:\Документы\НАТАША\ЛОГОПЕДИЯ\logoburg.com\пособия\согл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005064"/>
            <a:ext cx="1152128" cy="1239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59046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Цепочка слов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3933056"/>
            <a:ext cx="1743075" cy="20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26876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126876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63888" y="3933056"/>
            <a:ext cx="173831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1484784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36096" y="3933056"/>
            <a:ext cx="1785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090" y="260648"/>
            <a:ext cx="55218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Найдем спрятанные слова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9552" y="1056132"/>
            <a:ext cx="3240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слова найду везде,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доме, в городе, в воде,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огороде и в саду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Постараюсь и найду.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124744"/>
            <a:ext cx="2328458" cy="14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1124744"/>
            <a:ext cx="2040227" cy="15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420888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2780928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192" y="278092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D:\Документы\НАТАША\ЛОГОПЕДИЯ\logoburg.com\пособия\согл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714234"/>
            <a:ext cx="1296144" cy="1394336"/>
          </a:xfrm>
          <a:prstGeom prst="rect">
            <a:avLst/>
          </a:prstGeom>
          <a:noFill/>
        </p:spPr>
      </p:pic>
      <p:pic>
        <p:nvPicPr>
          <p:cNvPr id="12" name="Picture 15" descr="D:\Документы\НАТАША\ЛОГОПЕДИЯ\logoburg.com\пособия\мяг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740758"/>
            <a:ext cx="1296144" cy="133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444" y="404664"/>
            <a:ext cx="79451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Подставь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20888"/>
            <a:ext cx="1224135" cy="158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2564904"/>
            <a:ext cx="1239019" cy="144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412776"/>
            <a:ext cx="149616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848" y="3212976"/>
            <a:ext cx="1664973" cy="14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3212976"/>
            <a:ext cx="1616968" cy="14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016" y="4941168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627784" y="1412776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3728" y="4941168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1682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56895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 - 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расчленение слова на составные элементы (звуки и определение их последовательности) </a:t>
            </a:r>
            <a:endParaRPr lang="ru-RU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36913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синтез - </a:t>
            </a:r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сочетание звуковых символов в единое целое</a:t>
            </a:r>
            <a:r>
              <a:rPr lang="ru-RU" sz="36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365104"/>
            <a:ext cx="88569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Фонематическое восприятие – </a:t>
            </a:r>
            <a:r>
              <a:rPr lang="ru-RU" sz="2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различение на слух всех звуковых единиц родного языка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92888" cy="10081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формирования функций фонематического анализа и синтеза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484784"/>
            <a:ext cx="7848872" cy="46874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элементарной формы анализа и синтеза (выделение звука на фоне слова).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Выделение первого и последнего звука из слова:</a:t>
            </a:r>
          </a:p>
          <a:p>
            <a:pPr marL="457200" indent="-457200"/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* вычленение первого ударного гласного;</a:t>
            </a:r>
          </a:p>
          <a:p>
            <a:pPr marL="457200" indent="-457200"/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* вычленение первого согласного из слова;</a:t>
            </a:r>
          </a:p>
          <a:p>
            <a:pPr marL="457200" indent="-457200"/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* определение конечного согласного в слове;</a:t>
            </a:r>
          </a:p>
          <a:p>
            <a:pPr marL="457200" indent="-457200"/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* определение места звука в слове (начало, середина, конец).</a:t>
            </a:r>
          </a:p>
          <a:p>
            <a:pPr marL="457200" indent="-457200"/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3. Развитие сложных форм фонематического анализа (определение последовательности, количества звуков в слове).</a:t>
            </a:r>
            <a:endParaRPr lang="ru-RU" sz="2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5050" y="214313"/>
            <a:ext cx="45339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691681" y="260648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Живые звуки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9" descr="D:\Документы\НАТАША\ЛОГОПЕДИЯ\logoburg.com\пособия\согл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941168"/>
            <a:ext cx="1656184" cy="1781652"/>
          </a:xfrm>
          <a:prstGeom prst="rect">
            <a:avLst/>
          </a:prstGeom>
          <a:noFill/>
        </p:spPr>
      </p:pic>
      <p:pic>
        <p:nvPicPr>
          <p:cNvPr id="9226" name="Picture 10" descr="D:\Документы\НАТАША\ЛОГОПЕДИЯ\logoburg.com\пособия\у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1556792"/>
            <a:ext cx="1512168" cy="1501049"/>
          </a:xfrm>
          <a:prstGeom prst="rect">
            <a:avLst/>
          </a:prstGeom>
          <a:noFill/>
        </p:spPr>
      </p:pic>
      <p:pic>
        <p:nvPicPr>
          <p:cNvPr id="9227" name="Picture 11" descr="D:\Документы\НАТАША\ЛОГОПЕДИЯ\logoburg.com\пособия\ы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212976"/>
            <a:ext cx="1512168" cy="1534406"/>
          </a:xfrm>
          <a:prstGeom prst="rect">
            <a:avLst/>
          </a:prstGeom>
          <a:noFill/>
        </p:spPr>
      </p:pic>
      <p:pic>
        <p:nvPicPr>
          <p:cNvPr id="9228" name="Picture 12" descr="D:\Документы\НАТАША\ЛОГОПЕДИЯ\logoburg.com\пособия\э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212976"/>
            <a:ext cx="1572613" cy="1584176"/>
          </a:xfrm>
          <a:prstGeom prst="rect">
            <a:avLst/>
          </a:prstGeom>
          <a:noFill/>
        </p:spPr>
      </p:pic>
      <p:pic>
        <p:nvPicPr>
          <p:cNvPr id="9229" name="Picture 13" descr="D:\Документы\НАТАША\ЛОГОПЕДИЯ\logoburg.com\пособия\а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556792"/>
            <a:ext cx="1512168" cy="1523287"/>
          </a:xfrm>
          <a:prstGeom prst="rect">
            <a:avLst/>
          </a:prstGeom>
          <a:noFill/>
        </p:spPr>
      </p:pic>
      <p:pic>
        <p:nvPicPr>
          <p:cNvPr id="9230" name="Picture 14" descr="D:\Документы\НАТАША\ЛОГОПЕДИЯ\logoburg.com\пособия\и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212976"/>
            <a:ext cx="1584705" cy="1596444"/>
          </a:xfrm>
          <a:prstGeom prst="rect">
            <a:avLst/>
          </a:prstGeom>
          <a:noFill/>
        </p:spPr>
      </p:pic>
      <p:pic>
        <p:nvPicPr>
          <p:cNvPr id="9231" name="Picture 15" descr="D:\Документы\НАТАША\ЛОГОПЕДИЯ\logoburg.com\пособия\мяг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941168"/>
            <a:ext cx="1684015" cy="1732476"/>
          </a:xfrm>
          <a:prstGeom prst="rect">
            <a:avLst/>
          </a:prstGeom>
          <a:noFill/>
        </p:spPr>
      </p:pic>
      <p:pic>
        <p:nvPicPr>
          <p:cNvPr id="9232" name="Picture 16" descr="D:\Документы\НАТАША\ЛОГОПЕДИЯ\logoburg.com\пособия\о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0983" y="1556792"/>
            <a:ext cx="1516297" cy="1482849"/>
          </a:xfrm>
          <a:prstGeom prst="rect">
            <a:avLst/>
          </a:prstGeom>
          <a:noFill/>
        </p:spPr>
      </p:pic>
      <p:pic>
        <p:nvPicPr>
          <p:cNvPr id="19" name="Picture 13" descr="D:\Документы\НАТАША\ЛОГОПЕДИЯ\logoburg.com\пособия\а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465" y="1556792"/>
            <a:ext cx="1512168" cy="1523287"/>
          </a:xfrm>
          <a:prstGeom prst="rect">
            <a:avLst/>
          </a:prstGeom>
          <a:noFill/>
        </p:spPr>
      </p:pic>
      <p:pic>
        <p:nvPicPr>
          <p:cNvPr id="20" name="Picture 16" descr="D:\Документы\НАТАША\ЛОГОПЕДИЯ\logoburg.com\пособия\о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556792"/>
            <a:ext cx="1516297" cy="148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6288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6288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62880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86115" y="260648"/>
            <a:ext cx="69717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первый звук и подбери схему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0" descr="D:\Документы\НАТАША\ЛОГОПЕДИЯ\logoburg.com\пособия\у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149080"/>
            <a:ext cx="1512168" cy="1501049"/>
          </a:xfrm>
          <a:prstGeom prst="rect">
            <a:avLst/>
          </a:prstGeom>
          <a:noFill/>
        </p:spPr>
      </p:pic>
      <p:pic>
        <p:nvPicPr>
          <p:cNvPr id="11" name="Picture 13" descr="D:\Документы\НАТАША\ЛОГОПЕДИЯ\logoburg.com\пособия\а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077072"/>
            <a:ext cx="1512168" cy="1523287"/>
          </a:xfrm>
          <a:prstGeom prst="rect">
            <a:avLst/>
          </a:prstGeom>
          <a:noFill/>
        </p:spPr>
      </p:pic>
      <p:pic>
        <p:nvPicPr>
          <p:cNvPr id="12" name="Picture 16" descr="D:\Документы\НАТАША\ЛОГОПЕДИЯ\logoburg.com\пособия\о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077072"/>
            <a:ext cx="1516297" cy="1482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Загадки поющих звуков, или подскажи словечко».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-Шире всех открывает рот звук…</a:t>
            </a:r>
          </a:p>
          <a:p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-Губы трубочкой вытягивает звук….</a:t>
            </a:r>
          </a:p>
          <a:p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-На вытянутый кружок губы похожи у звука….</a:t>
            </a:r>
          </a:p>
          <a:p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-Самая широкая улыбка у звука… </a:t>
            </a:r>
          </a:p>
          <a:p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-Приоткрывает рот и приподнимает язык звук….</a:t>
            </a:r>
          </a:p>
          <a:p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-Приоткрывает рот и оттягивает язык назад звук…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D:\Документы\НАТАША\ЛОГОПЕДИЯ\logoburg.com\пособия\а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700808"/>
            <a:ext cx="648072" cy="652837"/>
          </a:xfrm>
          <a:prstGeom prst="rect">
            <a:avLst/>
          </a:prstGeom>
          <a:noFill/>
        </p:spPr>
      </p:pic>
      <p:pic>
        <p:nvPicPr>
          <p:cNvPr id="5" name="Picture 10" descr="D:\Документы\НАТАША\ЛОГОПЕДИЯ\logoburg.com\пособия\у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204864"/>
            <a:ext cx="648072" cy="643307"/>
          </a:xfrm>
          <a:prstGeom prst="rect">
            <a:avLst/>
          </a:prstGeom>
          <a:noFill/>
        </p:spPr>
      </p:pic>
      <p:pic>
        <p:nvPicPr>
          <p:cNvPr id="6" name="Picture 16" descr="D:\Документы\НАТАША\ЛОГОПЕДИЯ\logoburg.com\пособия\о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3283396"/>
            <a:ext cx="644079" cy="629871"/>
          </a:xfrm>
          <a:prstGeom prst="rect">
            <a:avLst/>
          </a:prstGeom>
          <a:noFill/>
        </p:spPr>
      </p:pic>
      <p:pic>
        <p:nvPicPr>
          <p:cNvPr id="7" name="Picture 12" descr="D:\Документы\НАТАША\ЛОГОПЕДИЯ\logoburg.com\пособия\э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25144"/>
            <a:ext cx="714824" cy="720080"/>
          </a:xfrm>
          <a:prstGeom prst="rect">
            <a:avLst/>
          </a:prstGeom>
          <a:noFill/>
        </p:spPr>
      </p:pic>
      <p:pic>
        <p:nvPicPr>
          <p:cNvPr id="8" name="Picture 14" descr="D:\Документы\НАТАША\ЛОГОПЕДИЯ\logoburg.com\пособия\и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727" y="3645024"/>
            <a:ext cx="649130" cy="653939"/>
          </a:xfrm>
          <a:prstGeom prst="rect">
            <a:avLst/>
          </a:prstGeom>
          <a:noFill/>
        </p:spPr>
      </p:pic>
      <p:pic>
        <p:nvPicPr>
          <p:cNvPr id="9" name="Picture 11" descr="D:\Документы\НАТАША\ЛОГОПЕДИЯ\logoburg.com\пособия\ы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5805264"/>
            <a:ext cx="660595" cy="670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022" y="188640"/>
            <a:ext cx="64619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Волшебная карусель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835696" y="980728"/>
            <a:ext cx="5760640" cy="540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3" descr="D:\Документы\НАТАША\ЛОГОПЕДИЯ\logoburg.com\пособия\а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052736"/>
            <a:ext cx="864096" cy="870450"/>
          </a:xfrm>
          <a:prstGeom prst="rect">
            <a:avLst/>
          </a:prstGeom>
          <a:noFill/>
        </p:spPr>
      </p:pic>
      <p:pic>
        <p:nvPicPr>
          <p:cNvPr id="5" name="Picture 9" descr="D:\Документы\НАТАША\ЛОГОПЕДИЯ\logoburg.com\пособия\согл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581128"/>
            <a:ext cx="864350" cy="929831"/>
          </a:xfrm>
          <a:prstGeom prst="rect">
            <a:avLst/>
          </a:prstGeom>
          <a:noFill/>
        </p:spPr>
      </p:pic>
      <p:pic>
        <p:nvPicPr>
          <p:cNvPr id="6" name="Picture 10" descr="D:\Документы\НАТАША\ЛОГОПЕДИЯ\logoburg.com\пособия\у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916832"/>
            <a:ext cx="789189" cy="783386"/>
          </a:xfrm>
          <a:prstGeom prst="rect">
            <a:avLst/>
          </a:prstGeom>
          <a:noFill/>
        </p:spPr>
      </p:pic>
      <p:pic>
        <p:nvPicPr>
          <p:cNvPr id="7" name="Picture 11" descr="D:\Документы\НАТАША\ЛОГОПЕДИЯ\logoburg.com\пособия\ы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212976"/>
            <a:ext cx="789189" cy="800795"/>
          </a:xfrm>
          <a:prstGeom prst="rect">
            <a:avLst/>
          </a:prstGeom>
          <a:noFill/>
        </p:spPr>
      </p:pic>
      <p:pic>
        <p:nvPicPr>
          <p:cNvPr id="8" name="Picture 12" descr="D:\Документы\НАТАША\ЛОГОПЕДИЯ\logoburg.com\пособия\э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725144"/>
            <a:ext cx="820735" cy="826770"/>
          </a:xfrm>
          <a:prstGeom prst="rect">
            <a:avLst/>
          </a:prstGeom>
          <a:noFill/>
        </p:spPr>
      </p:pic>
      <p:pic>
        <p:nvPicPr>
          <p:cNvPr id="9" name="Picture 14" descr="D:\Документы\НАТАША\ЛОГОПЕДИЯ\logoburg.com\пособия\и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373216"/>
            <a:ext cx="827046" cy="833172"/>
          </a:xfrm>
          <a:prstGeom prst="rect">
            <a:avLst/>
          </a:prstGeom>
          <a:noFill/>
        </p:spPr>
      </p:pic>
      <p:pic>
        <p:nvPicPr>
          <p:cNvPr id="10" name="Picture 15" descr="D:\Документы\НАТАША\ЛОГОПЕДИЯ\logoburg.com\пособия\мяг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3140968"/>
            <a:ext cx="878875" cy="904166"/>
          </a:xfrm>
          <a:prstGeom prst="rect">
            <a:avLst/>
          </a:prstGeom>
          <a:noFill/>
        </p:spPr>
      </p:pic>
      <p:pic>
        <p:nvPicPr>
          <p:cNvPr id="11" name="Picture 16" descr="D:\Документы\НАТАША\ЛОГОПЕДИЯ\logoburg.com\пособия\о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844824"/>
            <a:ext cx="791344" cy="773888"/>
          </a:xfrm>
          <a:prstGeom prst="rect">
            <a:avLst/>
          </a:prstGeom>
          <a:noFill/>
        </p:spPr>
      </p:pic>
      <p:pic>
        <p:nvPicPr>
          <p:cNvPr id="25603" name="Picture 3" descr="D:\Документы\НАТАША\ЛОГОПЕДИЯ\logoburg.com\пособия\znak100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3028300">
            <a:off x="4308957" y="3605804"/>
            <a:ext cx="1715716" cy="68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247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Этапы формирования функций фонематического анализа и синтеза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25</cp:revision>
  <dcterms:created xsi:type="dcterms:W3CDTF">2014-01-22T14:15:52Z</dcterms:created>
  <dcterms:modified xsi:type="dcterms:W3CDTF">2015-11-22T10:22:01Z</dcterms:modified>
</cp:coreProperties>
</file>