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57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277" r:id="rId12"/>
    <p:sldId id="318" r:id="rId13"/>
    <p:sldId id="296" r:id="rId14"/>
    <p:sldId id="295" r:id="rId15"/>
    <p:sldId id="276" r:id="rId16"/>
    <p:sldId id="32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8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DF264-2F24-4651-AF2C-CF0C1C931ED2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4D391-7A5D-4B19-8F05-99D52E8FF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62DD5-3062-47EC-B6EF-1F0F29A7068E}" type="slidenum">
              <a:rPr lang="ru-RU"/>
              <a:pPr/>
              <a:t>11</a:t>
            </a:fld>
            <a:endParaRPr lang="ru-RU"/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.</a:t>
            </a:r>
          </a:p>
        </p:txBody>
      </p:sp>
      <p:sp>
        <p:nvSpPr>
          <p:cNvPr id="337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934B2C-3619-45A9-8699-B199F8B30B15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B21F-240F-4CAE-A793-09FD6061A63F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F775-3759-4775-AB89-C5CC6983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/>
            </a:r>
            <a:br>
              <a:rPr lang="ru-RU" b="1" i="1" dirty="0" smtClean="0">
                <a:solidFill>
                  <a:srgbClr val="009900"/>
                </a:solidFill>
              </a:rPr>
            </a:br>
            <a:r>
              <a:rPr lang="ru-RU" sz="5300" b="1" i="1" dirty="0" smtClean="0">
                <a:solidFill>
                  <a:srgbClr val="009900"/>
                </a:solidFill>
              </a:rPr>
              <a:t>«Экологическая тропинка»</a:t>
            </a:r>
            <a:br>
              <a:rPr lang="ru-RU" sz="5300" b="1" i="1" dirty="0" smtClean="0">
                <a:solidFill>
                  <a:srgbClr val="009900"/>
                </a:solidFill>
              </a:rPr>
            </a:br>
            <a:r>
              <a:rPr lang="ru-RU" sz="5300" b="1" i="1" dirty="0" smtClean="0">
                <a:solidFill>
                  <a:srgbClr val="009900"/>
                </a:solidFill>
              </a:rPr>
              <a:t>в детском саду</a:t>
            </a:r>
            <a:r>
              <a:rPr lang="ru-RU" sz="5300" b="1" i="1" dirty="0" smtClean="0"/>
              <a:t/>
            </a:r>
            <a:br>
              <a:rPr lang="ru-RU" sz="5300" b="1" i="1" dirty="0" smtClean="0"/>
            </a:br>
            <a:endParaRPr lang="ru-RU" sz="5300" b="1" i="1" dirty="0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i="1" dirty="0" smtClean="0"/>
              <a:t>Воспитатель : Тарасова Ольга Александровна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785794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</a:rPr>
              <a:t>Объекты экологической тропинки :</a:t>
            </a:r>
            <a:br>
              <a:rPr lang="ru-RU" sz="4000" b="1" i="1" dirty="0" smtClean="0">
                <a:solidFill>
                  <a:srgbClr val="009900"/>
                </a:solidFill>
              </a:rPr>
            </a:br>
            <a:endParaRPr lang="ru-RU" sz="4000" b="1" i="1" dirty="0">
              <a:solidFill>
                <a:srgbClr val="0099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071678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900"/>
              </a:buClr>
              <a:buFont typeface="Wingdings" pitchFamily="2" charset="2"/>
              <a:buChar char="§"/>
            </a:pPr>
            <a:r>
              <a:rPr lang="ru-RU" sz="2800" dirty="0" smtClean="0"/>
              <a:t> Уголок природы в группе </a:t>
            </a:r>
            <a:r>
              <a:rPr lang="ru-RU" sz="2800" b="1" dirty="0" smtClean="0">
                <a:solidFill>
                  <a:srgbClr val="009900"/>
                </a:solidFill>
              </a:rPr>
              <a:t>(1)</a:t>
            </a:r>
            <a:r>
              <a:rPr lang="ru-RU" sz="2800" b="1" dirty="0" smtClean="0"/>
              <a:t>;</a:t>
            </a:r>
          </a:p>
          <a:p>
            <a:pPr>
              <a:buClr>
                <a:srgbClr val="009900"/>
              </a:buClr>
            </a:pPr>
            <a:endParaRPr lang="ru-RU" sz="2800" dirty="0" smtClean="0"/>
          </a:p>
          <a:p>
            <a:pPr>
              <a:buClr>
                <a:srgbClr val="009900"/>
              </a:buClr>
              <a:buFont typeface="Wingdings" pitchFamily="2" charset="2"/>
              <a:buChar char="§"/>
            </a:pPr>
            <a:r>
              <a:rPr lang="ru-RU" sz="2800" dirty="0" smtClean="0"/>
              <a:t> Аквариум с мелкими рыбками </a:t>
            </a:r>
            <a:r>
              <a:rPr lang="ru-RU" sz="2800" b="1" dirty="0" smtClean="0">
                <a:solidFill>
                  <a:srgbClr val="009900"/>
                </a:solidFill>
              </a:rPr>
              <a:t>(2);</a:t>
            </a:r>
          </a:p>
          <a:p>
            <a:pPr>
              <a:buClr>
                <a:srgbClr val="009900"/>
              </a:buClr>
            </a:pPr>
            <a:endParaRPr lang="ru-RU" sz="2800" dirty="0" smtClean="0"/>
          </a:p>
          <a:p>
            <a:pPr>
              <a:buClr>
                <a:srgbClr val="009900"/>
              </a:buClr>
              <a:buFont typeface="Wingdings" pitchFamily="2" charset="2"/>
              <a:buChar char="§"/>
            </a:pPr>
            <a:r>
              <a:rPr lang="ru-RU" sz="2800" dirty="0" smtClean="0"/>
              <a:t> Галерея цветов </a:t>
            </a:r>
            <a:r>
              <a:rPr lang="ru-RU" sz="2800" b="1" dirty="0" smtClean="0">
                <a:solidFill>
                  <a:srgbClr val="009900"/>
                </a:solidFill>
              </a:rPr>
              <a:t>(3);</a:t>
            </a:r>
          </a:p>
          <a:p>
            <a:pPr>
              <a:buClr>
                <a:srgbClr val="009900"/>
              </a:buClr>
            </a:pPr>
            <a:endParaRPr lang="ru-RU" sz="2800" dirty="0" smtClean="0"/>
          </a:p>
          <a:p>
            <a:pPr>
              <a:buClr>
                <a:srgbClr val="009900"/>
              </a:buClr>
              <a:buFont typeface="Wingdings" pitchFamily="2" charset="2"/>
              <a:buChar char="§"/>
            </a:pPr>
            <a:r>
              <a:rPr lang="ru-RU" sz="2800" dirty="0" smtClean="0"/>
              <a:t> Аквариум с крупными рыбами </a:t>
            </a:r>
            <a:r>
              <a:rPr lang="ru-RU" sz="2800" b="1" dirty="0" smtClean="0">
                <a:solidFill>
                  <a:srgbClr val="009900"/>
                </a:solidFill>
              </a:rPr>
              <a:t>(4).</a:t>
            </a:r>
            <a:endParaRPr lang="ru-RU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1438"/>
            <a:ext cx="8229600" cy="5826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Условные обозначения по уходу за растениями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85750" y="24288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latin typeface="Calibri" pitchFamily="34" charset="0"/>
              </a:rPr>
              <a:t>Влажность воздуха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85750" y="3773488"/>
            <a:ext cx="292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latin typeface="Calibri" pitchFamily="34" charset="0"/>
              </a:rPr>
              <a:t>Отношение к </a:t>
            </a:r>
          </a:p>
          <a:p>
            <a:pPr algn="l"/>
            <a:r>
              <a:rPr lang="ru-RU" b="1" i="1">
                <a:latin typeface="Calibri" pitchFamily="34" charset="0"/>
              </a:rPr>
              <a:t>свету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85750" y="12858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 dirty="0">
                <a:latin typeface="Calibri" pitchFamily="34" charset="0"/>
              </a:rPr>
              <a:t>Выносливость 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57188" y="534511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i="1">
                <a:latin typeface="Calibri" pitchFamily="34" charset="0"/>
              </a:rPr>
              <a:t>Полив </a:t>
            </a:r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928938" y="1000125"/>
            <a:ext cx="714375" cy="714375"/>
            <a:chOff x="3571868" y="1357298"/>
            <a:chExt cx="714380" cy="714380"/>
          </a:xfrm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4714875" y="1000125"/>
            <a:ext cx="714375" cy="779463"/>
            <a:chOff x="5286380" y="1357298"/>
            <a:chExt cx="714380" cy="779526"/>
          </a:xfrm>
        </p:grpSpPr>
        <p:sp>
          <p:nvSpPr>
            <p:cNvPr id="13" name="Овал 12"/>
            <p:cNvSpPr/>
            <p:nvPr/>
          </p:nvSpPr>
          <p:spPr>
            <a:xfrm>
              <a:off x="5286380" y="1357298"/>
              <a:ext cx="714380" cy="71443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500695" y="1571628"/>
              <a:ext cx="71437" cy="71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15008" y="1571628"/>
              <a:ext cx="71439" cy="71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8406659">
              <a:off x="5563391" y="1820104"/>
              <a:ext cx="281011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85750" y="20716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5750" y="328453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750" y="47132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5750" y="64277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5750" y="78581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2536031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321468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1321594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964657" y="3607594"/>
            <a:ext cx="5645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536282" y="3607594"/>
            <a:ext cx="5645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179344" y="3607594"/>
            <a:ext cx="5645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TextBox 32"/>
          <p:cNvSpPr txBox="1">
            <a:spLocks noChangeArrowheads="1"/>
          </p:cNvSpPr>
          <p:nvPr/>
        </p:nvSpPr>
        <p:spPr bwMode="auto">
          <a:xfrm>
            <a:off x="2643188" y="17859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Calibri" pitchFamily="34" charset="0"/>
              </a:rPr>
              <a:t>Выносливое</a:t>
            </a:r>
          </a:p>
        </p:txBody>
      </p:sp>
      <p:sp>
        <p:nvSpPr>
          <p:cNvPr id="21525" name="TextBox 33"/>
          <p:cNvSpPr txBox="1">
            <a:spLocks noChangeArrowheads="1"/>
          </p:cNvSpPr>
          <p:nvPr/>
        </p:nvSpPr>
        <p:spPr bwMode="auto">
          <a:xfrm>
            <a:off x="4357688" y="17859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Calibri" pitchFamily="34" charset="0"/>
              </a:rPr>
              <a:t>Капризное</a:t>
            </a:r>
          </a:p>
        </p:txBody>
      </p:sp>
      <p:sp>
        <p:nvSpPr>
          <p:cNvPr id="21526" name="TextBox 34"/>
          <p:cNvSpPr txBox="1">
            <a:spLocks noChangeArrowheads="1"/>
          </p:cNvSpPr>
          <p:nvPr/>
        </p:nvSpPr>
        <p:spPr bwMode="auto">
          <a:xfrm>
            <a:off x="2500313" y="2947988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>
                <a:latin typeface="Calibri" pitchFamily="34" charset="0"/>
              </a:rPr>
              <a:t>Обычная  тем-ра</a:t>
            </a:r>
          </a:p>
        </p:txBody>
      </p:sp>
      <p:sp>
        <p:nvSpPr>
          <p:cNvPr id="21527" name="TextBox 35"/>
          <p:cNvSpPr txBox="1">
            <a:spLocks noChangeArrowheads="1"/>
          </p:cNvSpPr>
          <p:nvPr/>
        </p:nvSpPr>
        <p:spPr bwMode="auto">
          <a:xfrm>
            <a:off x="4214813" y="2786063"/>
            <a:ext cx="1714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>
                <a:latin typeface="Calibri" pitchFamily="34" charset="0"/>
              </a:rPr>
              <a:t>Регулярное опрыскивание</a:t>
            </a:r>
          </a:p>
        </p:txBody>
      </p:sp>
      <p:sp>
        <p:nvSpPr>
          <p:cNvPr id="21528" name="TextBox 36"/>
          <p:cNvSpPr txBox="1">
            <a:spLocks noChangeArrowheads="1"/>
          </p:cNvSpPr>
          <p:nvPr/>
        </p:nvSpPr>
        <p:spPr bwMode="auto">
          <a:xfrm>
            <a:off x="2500313" y="5670550"/>
            <a:ext cx="178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Хорошее подсушивание земли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4143375" y="5643563"/>
            <a:ext cx="1785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Легкое подсушивание земли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5715000" y="5845175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Постоянно влажная  земля</a:t>
            </a:r>
          </a:p>
        </p:txBody>
      </p:sp>
      <p:sp>
        <p:nvSpPr>
          <p:cNvPr id="21531" name="TextBox 47"/>
          <p:cNvSpPr txBox="1">
            <a:spLocks noChangeArrowheads="1"/>
          </p:cNvSpPr>
          <p:nvPr/>
        </p:nvSpPr>
        <p:spPr bwMode="auto">
          <a:xfrm>
            <a:off x="7286625" y="5845175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Уровень воды в поддоне</a:t>
            </a:r>
          </a:p>
        </p:txBody>
      </p:sp>
      <p:sp>
        <p:nvSpPr>
          <p:cNvPr id="21532" name="TextBox 48"/>
          <p:cNvSpPr txBox="1">
            <a:spLocks noChangeArrowheads="1"/>
          </p:cNvSpPr>
          <p:nvPr/>
        </p:nvSpPr>
        <p:spPr bwMode="auto">
          <a:xfrm>
            <a:off x="2551113" y="4376738"/>
            <a:ext cx="1516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Calibri" pitchFamily="34" charset="0"/>
              </a:rPr>
              <a:t>Прямые лучи </a:t>
            </a:r>
          </a:p>
        </p:txBody>
      </p:sp>
      <p:sp>
        <p:nvSpPr>
          <p:cNvPr id="21533" name="TextBox 49"/>
          <p:cNvSpPr txBox="1">
            <a:spLocks noChangeArrowheads="1"/>
          </p:cNvSpPr>
          <p:nvPr/>
        </p:nvSpPr>
        <p:spPr bwMode="auto">
          <a:xfrm>
            <a:off x="4140200" y="4365625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>
                <a:latin typeface="Calibri" pitchFamily="34" charset="0"/>
              </a:rPr>
              <a:t>Рассеянный свет</a:t>
            </a:r>
          </a:p>
        </p:txBody>
      </p:sp>
      <p:sp>
        <p:nvSpPr>
          <p:cNvPr id="21534" name="TextBox 50"/>
          <p:cNvSpPr txBox="1">
            <a:spLocks noChangeArrowheads="1"/>
          </p:cNvSpPr>
          <p:nvPr/>
        </p:nvSpPr>
        <p:spPr bwMode="auto">
          <a:xfrm>
            <a:off x="6000750" y="4357688"/>
            <a:ext cx="1357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Calibri" pitchFamily="34" charset="0"/>
              </a:rPr>
              <a:t>Полутень </a:t>
            </a:r>
          </a:p>
        </p:txBody>
      </p:sp>
      <p:sp>
        <p:nvSpPr>
          <p:cNvPr id="21535" name="TextBox 51"/>
          <p:cNvSpPr txBox="1">
            <a:spLocks noChangeArrowheads="1"/>
          </p:cNvSpPr>
          <p:nvPr/>
        </p:nvSpPr>
        <p:spPr bwMode="auto">
          <a:xfrm>
            <a:off x="7715250" y="4357688"/>
            <a:ext cx="1357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Calibri" pitchFamily="34" charset="0"/>
              </a:rPr>
              <a:t>Тень  </a:t>
            </a:r>
          </a:p>
        </p:txBody>
      </p:sp>
      <p:grpSp>
        <p:nvGrpSpPr>
          <p:cNvPr id="5" name="Пятно 1 40"/>
          <p:cNvGrpSpPr>
            <a:grpSpLocks/>
          </p:cNvGrpSpPr>
          <p:nvPr/>
        </p:nvGrpSpPr>
        <p:grpSpPr bwMode="auto">
          <a:xfrm>
            <a:off x="2724150" y="3322638"/>
            <a:ext cx="1262063" cy="1182687"/>
            <a:chOff x="1716" y="2093"/>
            <a:chExt cx="795" cy="745"/>
          </a:xfrm>
        </p:grpSpPr>
        <p:pic>
          <p:nvPicPr>
            <p:cNvPr id="21579" name="Пятно 1 4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6" y="2093"/>
              <a:ext cx="795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80" name="Text Box 42"/>
            <p:cNvSpPr txBox="1">
              <a:spLocks noChangeArrowheads="1"/>
            </p:cNvSpPr>
            <p:nvPr/>
          </p:nvSpPr>
          <p:spPr bwMode="auto">
            <a:xfrm>
              <a:off x="1909" y="2313"/>
              <a:ext cx="40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4572000" y="3500438"/>
            <a:ext cx="785813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215063" y="3500438"/>
            <a:ext cx="785812" cy="785812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Овал 43"/>
          <p:cNvGrpSpPr>
            <a:grpSpLocks/>
          </p:cNvGrpSpPr>
          <p:nvPr/>
        </p:nvGrpSpPr>
        <p:grpSpPr bwMode="auto">
          <a:xfrm>
            <a:off x="7796213" y="3462338"/>
            <a:ext cx="903287" cy="896937"/>
            <a:chOff x="4911" y="2181"/>
            <a:chExt cx="569" cy="565"/>
          </a:xfrm>
        </p:grpSpPr>
        <p:pic>
          <p:nvPicPr>
            <p:cNvPr id="21577" name="Овал 4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1" y="2181"/>
              <a:ext cx="569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78" name="Text Box 47"/>
            <p:cNvSpPr txBox="1">
              <a:spLocks noChangeArrowheads="1"/>
            </p:cNvSpPr>
            <p:nvPr/>
          </p:nvSpPr>
          <p:spPr bwMode="auto">
            <a:xfrm>
              <a:off x="5023" y="2277"/>
              <a:ext cx="35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Группа 78"/>
          <p:cNvGrpSpPr>
            <a:grpSpLocks/>
          </p:cNvGrpSpPr>
          <p:nvPr/>
        </p:nvGrpSpPr>
        <p:grpSpPr bwMode="auto">
          <a:xfrm>
            <a:off x="2644775" y="5000625"/>
            <a:ext cx="1284288" cy="642938"/>
            <a:chOff x="2644775" y="5000625"/>
            <a:chExt cx="1284288" cy="642938"/>
          </a:xfrm>
        </p:grpSpPr>
        <p:sp>
          <p:nvSpPr>
            <p:cNvPr id="47" name="Трапеция 46"/>
            <p:cNvSpPr/>
            <p:nvPr/>
          </p:nvSpPr>
          <p:spPr>
            <a:xfrm rot="18300247">
              <a:off x="2787650" y="4914900"/>
              <a:ext cx="254000" cy="53975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71813" y="5000625"/>
              <a:ext cx="642937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Месяц 45"/>
            <p:cNvSpPr/>
            <p:nvPr/>
          </p:nvSpPr>
          <p:spPr>
            <a:xfrm rot="10800000">
              <a:off x="3714750" y="5000625"/>
              <a:ext cx="214313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5881688" y="5000625"/>
            <a:ext cx="1284287" cy="642938"/>
            <a:chOff x="5881643" y="5072073"/>
            <a:chExt cx="1283633" cy="642942"/>
          </a:xfrm>
        </p:grpSpPr>
        <p:sp>
          <p:nvSpPr>
            <p:cNvPr id="51" name="Трапеция 50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08463" y="5072073"/>
              <a:ext cx="64261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Месяц 52"/>
            <p:cNvSpPr/>
            <p:nvPr/>
          </p:nvSpPr>
          <p:spPr>
            <a:xfrm rot="10800000">
              <a:off x="6951073" y="5072073"/>
              <a:ext cx="21420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56"/>
          <p:cNvGrpSpPr>
            <a:grpSpLocks/>
          </p:cNvGrpSpPr>
          <p:nvPr/>
        </p:nvGrpSpPr>
        <p:grpSpPr bwMode="auto">
          <a:xfrm>
            <a:off x="4238625" y="5003800"/>
            <a:ext cx="1262063" cy="642938"/>
            <a:chOff x="4238569" y="5003736"/>
            <a:chExt cx="1262126" cy="642942"/>
          </a:xfrm>
        </p:grpSpPr>
        <p:sp>
          <p:nvSpPr>
            <p:cNvPr id="48" name="Трапеция 47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Месяц 49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73"/>
          <p:cNvGrpSpPr>
            <a:grpSpLocks/>
          </p:cNvGrpSpPr>
          <p:nvPr/>
        </p:nvGrpSpPr>
        <p:grpSpPr bwMode="auto">
          <a:xfrm>
            <a:off x="7786688" y="4903788"/>
            <a:ext cx="701675" cy="762000"/>
            <a:chOff x="7786688" y="4903949"/>
            <a:chExt cx="701675" cy="761839"/>
          </a:xfrm>
        </p:grpSpPr>
        <p:grpSp>
          <p:nvGrpSpPr>
            <p:cNvPr id="19" name="Месяц 59"/>
            <p:cNvGrpSpPr>
              <a:grpSpLocks/>
            </p:cNvGrpSpPr>
            <p:nvPr/>
          </p:nvGrpSpPr>
          <p:grpSpPr bwMode="auto">
            <a:xfrm>
              <a:off x="7839456" y="4913535"/>
              <a:ext cx="384048" cy="304736"/>
              <a:chOff x="7839456" y="4913376"/>
              <a:chExt cx="384048" cy="304800"/>
            </a:xfrm>
          </p:grpSpPr>
          <p:pic>
            <p:nvPicPr>
              <p:cNvPr id="21565" name="Месяц 59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39456" y="4913376"/>
                <a:ext cx="38404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66" name="Text Box 64"/>
              <p:cNvSpPr txBox="1">
                <a:spLocks noChangeArrowheads="1"/>
              </p:cNvSpPr>
              <p:nvPr/>
            </p:nvSpPr>
            <p:spPr bwMode="auto">
              <a:xfrm rot="-4148511">
                <a:off x="8040122" y="4927701"/>
                <a:ext cx="50524" cy="148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6" name="Месяц 58"/>
            <p:cNvGrpSpPr>
              <a:grpSpLocks/>
            </p:cNvGrpSpPr>
            <p:nvPr/>
          </p:nvGrpSpPr>
          <p:grpSpPr bwMode="auto">
            <a:xfrm>
              <a:off x="8052816" y="4864777"/>
              <a:ext cx="390144" cy="304736"/>
              <a:chOff x="8052816" y="4864608"/>
              <a:chExt cx="390144" cy="304800"/>
            </a:xfrm>
          </p:grpSpPr>
          <p:pic>
            <p:nvPicPr>
              <p:cNvPr id="21563" name="Месяц 5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052816" y="4864608"/>
                <a:ext cx="390144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64" name="Text Box 67"/>
              <p:cNvSpPr txBox="1">
                <a:spLocks noChangeArrowheads="1"/>
              </p:cNvSpPr>
              <p:nvPr/>
            </p:nvSpPr>
            <p:spPr bwMode="auto">
              <a:xfrm rot="4148511">
                <a:off x="8197153" y="4877194"/>
                <a:ext cx="50524" cy="148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8" name="Трапеция 57"/>
            <p:cNvSpPr/>
            <p:nvPr/>
          </p:nvSpPr>
          <p:spPr>
            <a:xfrm rot="10800000">
              <a:off x="7786688" y="5072188"/>
              <a:ext cx="642937" cy="460278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Трапеция 54"/>
            <p:cNvSpPr/>
            <p:nvPr/>
          </p:nvSpPr>
          <p:spPr>
            <a:xfrm rot="10800000">
              <a:off x="7793038" y="5429300"/>
              <a:ext cx="695325" cy="236488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76"/>
          <p:cNvGrpSpPr>
            <a:grpSpLocks/>
          </p:cNvGrpSpPr>
          <p:nvPr/>
        </p:nvGrpSpPr>
        <p:grpSpPr bwMode="auto">
          <a:xfrm>
            <a:off x="3071813" y="2214563"/>
            <a:ext cx="642937" cy="714375"/>
            <a:chOff x="3071813" y="2214563"/>
            <a:chExt cx="642937" cy="71437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endCxn id="61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8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100">
                  <a:latin typeface="Calibri" pitchFamily="34" charset="0"/>
                </a:rPr>
                <a:t>18 С</a:t>
              </a:r>
            </a:p>
          </p:txBody>
        </p:sp>
      </p:grpSp>
      <p:grpSp>
        <p:nvGrpSpPr>
          <p:cNvPr id="21504" name="Группа 80"/>
          <p:cNvGrpSpPr>
            <a:grpSpLocks/>
          </p:cNvGrpSpPr>
          <p:nvPr/>
        </p:nvGrpSpPr>
        <p:grpSpPr bwMode="auto">
          <a:xfrm>
            <a:off x="4587875" y="2214563"/>
            <a:ext cx="760413" cy="571500"/>
            <a:chOff x="4587875" y="2214563"/>
            <a:chExt cx="760413" cy="571500"/>
          </a:xfrm>
        </p:grpSpPr>
        <p:sp>
          <p:nvSpPr>
            <p:cNvPr id="67" name="Блок-схема: ручное управление 66"/>
            <p:cNvSpPr/>
            <p:nvPr/>
          </p:nvSpPr>
          <p:spPr>
            <a:xfrm rot="5212044">
              <a:off x="4626769" y="2328069"/>
              <a:ext cx="257175" cy="334963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1505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5072066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5072066" y="2428868"/>
                <a:ext cx="286709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072066" y="2591588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87098" y="2520150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5287098" y="2214554"/>
                <a:ext cx="27551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5072066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5287098" y="2714620"/>
                <a:ext cx="27551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Пятно 1 40"/>
          <p:cNvGrpSpPr>
            <a:grpSpLocks/>
          </p:cNvGrpSpPr>
          <p:nvPr/>
        </p:nvGrpSpPr>
        <p:grpSpPr bwMode="auto">
          <a:xfrm>
            <a:off x="2714612" y="3357562"/>
            <a:ext cx="1262063" cy="1182687"/>
            <a:chOff x="1716" y="2093"/>
            <a:chExt cx="795" cy="745"/>
          </a:xfrm>
        </p:grpSpPr>
        <p:pic>
          <p:nvPicPr>
            <p:cNvPr id="86" name="Пятно 1 4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6" y="2093"/>
              <a:ext cx="795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42"/>
            <p:cNvSpPr txBox="1">
              <a:spLocks noChangeArrowheads="1"/>
            </p:cNvSpPr>
            <p:nvPr/>
          </p:nvSpPr>
          <p:spPr bwMode="auto">
            <a:xfrm>
              <a:off x="1909" y="2313"/>
              <a:ext cx="40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84296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9900"/>
                </a:solidFill>
              </a:rPr>
              <a:t>2. «Аквариум с мелкими рыбками»</a:t>
            </a:r>
            <a:br>
              <a:rPr lang="ru-RU" sz="3600" b="1" i="1" dirty="0" smtClean="0">
                <a:solidFill>
                  <a:srgbClr val="009900"/>
                </a:solidFill>
              </a:rPr>
            </a:br>
            <a:endParaRPr lang="ru-RU" sz="3600" b="1" i="1" dirty="0" smtClean="0">
              <a:solidFill>
                <a:srgbClr val="009900"/>
              </a:solidFill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8662" y="1285860"/>
            <a:ext cx="73581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 аквариум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мелкими рыбками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знакомит детей с обитателями рек и морей, с разнообразием растительности водного мира.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аквариума формирует  у детей представления о рыбах, как о живых существах, живущих в воде, расширяет  знания  детей о характерном строении рыб: форма тела, плавники, жабры и т.д.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Они учатся находить сходства и различия между морскими обитателями, устанавливать различные причинно-следственные связи.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28604"/>
            <a:ext cx="7858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</a:rPr>
              <a:t>Аквариум </a:t>
            </a:r>
            <a:endParaRPr lang="ru-RU" sz="4000" b="1" i="1" dirty="0">
              <a:solidFill>
                <a:srgbClr val="0099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428736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Вода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928803"/>
            <a:ext cx="30003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Хлор опасен для рыб </a:t>
            </a:r>
            <a:r>
              <a:rPr lang="ru-RU" sz="3200" dirty="0" smtClean="0"/>
              <a:t>!</a:t>
            </a:r>
          </a:p>
          <a:p>
            <a:r>
              <a:rPr lang="ru-RU" sz="2400" dirty="0" smtClean="0"/>
              <a:t>  </a:t>
            </a:r>
            <a:r>
              <a:rPr lang="ru-RU" dirty="0" smtClean="0"/>
              <a:t> для поддержания </a:t>
            </a:r>
          </a:p>
          <a:p>
            <a:r>
              <a:rPr lang="ru-RU" dirty="0" smtClean="0"/>
              <a:t>   экосистемы  аквариума    нужна подготовленная  вода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714752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Почва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грунт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57158" y="4296138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b="1" u="sng" dirty="0" smtClean="0"/>
              <a:t>Важно:</a:t>
            </a:r>
            <a:r>
              <a:rPr lang="ru-RU" dirty="0" smtClean="0"/>
              <a:t>  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ru-RU" dirty="0" smtClean="0"/>
              <a:t>грунт не должен иметь острых кромок;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ru-RU" dirty="0" smtClean="0"/>
              <a:t>перед помещением в аквариум     грунт нужно промыть от грязи, а </a:t>
            </a:r>
          </a:p>
          <a:p>
            <a:pPr marL="609600" indent="-609600"/>
            <a:r>
              <a:rPr lang="ru-RU" dirty="0" smtClean="0"/>
              <a:t>           лучше прокипятить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1500174"/>
            <a:ext cx="2214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Лампа - свет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2143116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обитателям аквариума необходимо умеренное, но в достаточном количестве освещение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3786190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Кислород 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5429256" y="4737967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необходим для дыхания рыб. </a:t>
            </a:r>
          </a:p>
          <a:p>
            <a:r>
              <a:rPr lang="ru-RU" dirty="0" smtClean="0"/>
              <a:t>   Компрессор – дополнительный                 источник кислорода</a:t>
            </a:r>
            <a:r>
              <a:rPr lang="ru-RU" sz="2400" b="1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66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9900"/>
                </a:solidFill>
              </a:rPr>
              <a:t>Грунт для аквариума</a:t>
            </a:r>
            <a:endParaRPr lang="ru-RU" sz="3200" b="1" i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071546"/>
            <a:ext cx="47625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4572008"/>
            <a:ext cx="857256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Любой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человек который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решил создать новую подводную жизнь за стеклом  должен знать, что залог успеха — это растения. Они нужны всем рыбам, но их правильный рост возможен только при наличие в аквариуме качественного грунта. Ведь именно он может дать растениям то, что им необходимо — идеальную среду для роста. Из грунта аквариумные растения получают все необходимые им вещества, за него же они цепляются корнями. Однако и здесь необходимо понимать, что грунт нужен не всем растениям, а только тем, у которых развитая корневая система.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качестве грунта могут использоваться самые различные материалы.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357167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</a:rPr>
              <a:t>3. «Галерея цветов»</a:t>
            </a:r>
            <a:br>
              <a:rPr lang="ru-RU" sz="4000" b="1" i="1" dirty="0" smtClean="0">
                <a:solidFill>
                  <a:srgbClr val="009900"/>
                </a:solidFill>
              </a:rPr>
            </a:br>
            <a:endParaRPr lang="ru-RU" sz="4000" b="1" i="1" dirty="0">
              <a:solidFill>
                <a:srgbClr val="009900"/>
              </a:solidFill>
            </a:endParaRPr>
          </a:p>
        </p:txBody>
      </p:sp>
      <p:pic>
        <p:nvPicPr>
          <p:cNvPr id="3074" name="Picture 2" descr="C:\Users\Юрий\Desktop\101MSDCF\DSC06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071546"/>
            <a:ext cx="864396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000240"/>
            <a:ext cx="5500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	Точка аквариум с крупными рыбками.  Дети знакомятся с другими обитателями большого аквариума . </a:t>
            </a:r>
          </a:p>
          <a:p>
            <a:pPr algn="just"/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	Они учатся находить сходства и различия между  обитателями двух аквариумов, устанавливать различные причинно-следственные связи.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28605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</a:rPr>
              <a:t>4. «Аквариум с крупными рыбами»</a:t>
            </a:r>
            <a:br>
              <a:rPr lang="ru-RU" sz="4000" b="1" i="1" dirty="0" smtClean="0">
                <a:solidFill>
                  <a:srgbClr val="009900"/>
                </a:solidFill>
              </a:rPr>
            </a:br>
            <a:endParaRPr lang="ru-RU" sz="40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011734">
            <a:off x="7582554" y="156608"/>
            <a:ext cx="1510354" cy="1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57148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9900"/>
                </a:solidFill>
              </a:rPr>
              <a:t>     Актуальность :</a:t>
            </a:r>
            <a:endParaRPr lang="ru-RU" sz="4800" b="1" i="1" dirty="0">
              <a:solidFill>
                <a:srgbClr val="0099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997838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/>
              <a:t>	</a:t>
            </a:r>
            <a:r>
              <a:rPr lang="ru-RU" sz="2800" b="1" i="1" u="sng" dirty="0" smtClean="0"/>
              <a:t>Экологическое воспитание </a:t>
            </a:r>
            <a:r>
              <a:rPr lang="ru-RU" sz="2800" dirty="0" smtClean="0"/>
              <a:t>- одно из основных направлений в системе образования, это способ воздействия на чувства детей, их сознания, взгляды и представления. </a:t>
            </a:r>
          </a:p>
          <a:p>
            <a:pPr algn="just">
              <a:defRPr/>
            </a:pPr>
            <a:r>
              <a:rPr lang="ru-RU" sz="2800" dirty="0" smtClean="0"/>
              <a:t>	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насекомых, птиц 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154109">
            <a:off x="7340338" y="514392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3881">
            <a:off x="287071" y="5021525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204456">
            <a:off x="7007865" y="509270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143116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857233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9900"/>
                </a:solidFill>
              </a:rPr>
              <a:t>Цель: </a:t>
            </a:r>
          </a:p>
          <a:p>
            <a:pPr algn="ctr"/>
            <a:r>
              <a:rPr lang="ru-RU" sz="4800" b="1" i="1" dirty="0" smtClean="0">
                <a:solidFill>
                  <a:srgbClr val="009900"/>
                </a:solidFill>
              </a:rPr>
              <a:t>«Экологической тропинки» </a:t>
            </a:r>
            <a:br>
              <a:rPr lang="ru-RU" sz="4800" b="1" i="1" dirty="0" smtClean="0">
                <a:solidFill>
                  <a:srgbClr val="009900"/>
                </a:solidFill>
              </a:rPr>
            </a:br>
            <a:endParaRPr lang="ru-RU" sz="4800" b="1" i="1" dirty="0">
              <a:solidFill>
                <a:srgbClr val="0099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786058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	Сформировать у детей целостный взгляд на природу и место человека в ней, ответственное отношение к окружающей среде, выработать навыки грамотного и безопасного поведения в природе и быту.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43399">
            <a:off x="7243477" y="334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9900"/>
                </a:solidFill>
              </a:rPr>
              <a:t>Задачи:</a:t>
            </a:r>
            <a:br>
              <a:rPr lang="ru-RU" sz="4800" b="1" i="1" dirty="0" smtClean="0">
                <a:solidFill>
                  <a:srgbClr val="009900"/>
                </a:solidFill>
              </a:rPr>
            </a:br>
            <a:endParaRPr lang="ru-RU" sz="4800" b="1" i="1" dirty="0">
              <a:solidFill>
                <a:srgbClr val="0099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285992"/>
            <a:ext cx="7715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2600" dirty="0" smtClean="0"/>
              <a:t> Развивать наблюдательность и любознательность детей в процессе ознакомления их с явлениями природы.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2600" dirty="0" smtClean="0"/>
              <a:t> Формировать обобщённые представления о признаках природных объектов и явлений, устанавливать простейшие связи между ними;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2600" dirty="0" smtClean="0"/>
              <a:t> Воспитывать у детей чуткое отношение ко всему живому (растениям и животным).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ru-RU" sz="2600" dirty="0" smtClean="0"/>
              <a:t> Развивать эстетическое восприятие природных явлений.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571612"/>
            <a:ext cx="66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9900"/>
                </a:solidFill>
              </a:rPr>
              <a:t>«Экологической тропинки»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1928802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4992">
            <a:off x="249920" y="2342627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22059">
            <a:off x="7194749" y="4893568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5" y="785794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9900"/>
                </a:solidFill>
              </a:rPr>
              <a:t>Идея:</a:t>
            </a:r>
            <a:endParaRPr lang="ru-RU" sz="4800" b="1" i="1" dirty="0">
              <a:solidFill>
                <a:srgbClr val="0099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85723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9900"/>
                </a:solidFill>
              </a:rPr>
              <a:t>«Экологической тропинки»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2197894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/>
              <a:t>Создать в условиях детского сада </a:t>
            </a:r>
          </a:p>
          <a:p>
            <a:pPr algn="ctr">
              <a:defRPr/>
            </a:pPr>
            <a:r>
              <a:rPr lang="ru-RU" sz="2800" dirty="0" smtClean="0"/>
              <a:t>экологическую тропу, </a:t>
            </a:r>
          </a:p>
          <a:p>
            <a:pPr algn="ctr">
              <a:defRPr/>
            </a:pPr>
            <a:r>
              <a:rPr lang="ru-RU" sz="2800" dirty="0" smtClean="0"/>
              <a:t>экспериментальные площадки.</a:t>
            </a:r>
          </a:p>
          <a:p>
            <a:pPr>
              <a:defRPr/>
            </a:pPr>
            <a:endParaRPr lang="ru-RU" sz="2800" dirty="0" smtClean="0"/>
          </a:p>
          <a:p>
            <a:pPr algn="ctr">
              <a:defRPr/>
            </a:pPr>
            <a:r>
              <a:rPr lang="ru-RU" sz="2800" b="1" dirty="0" smtClean="0">
                <a:solidFill>
                  <a:srgbClr val="009900"/>
                </a:solidFill>
              </a:rPr>
              <a:t>Участники проекта:</a:t>
            </a:r>
            <a:endParaRPr lang="ru-RU" sz="2800" dirty="0" smtClean="0">
              <a:solidFill>
                <a:srgbClr val="009900"/>
              </a:solidFill>
            </a:endParaRPr>
          </a:p>
          <a:p>
            <a:pPr>
              <a:defRPr/>
            </a:pPr>
            <a:endParaRPr lang="ru-RU" sz="2800" dirty="0" smtClean="0"/>
          </a:p>
          <a:p>
            <a:pPr algn="ctr">
              <a:defRPr/>
            </a:pPr>
            <a:r>
              <a:rPr lang="ru-RU" sz="2800" dirty="0" smtClean="0"/>
              <a:t>воспитатели, дети и родители</a:t>
            </a:r>
          </a:p>
          <a:p>
            <a:pPr algn="ctr">
              <a:defRPr/>
            </a:pPr>
            <a:r>
              <a:rPr lang="ru-RU" sz="2800" dirty="0" smtClean="0"/>
              <a:t> группы 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094405">
            <a:off x="7403180" y="3226497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714356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9900"/>
                </a:solidFill>
                <a:cs typeface="Times New Roman" pitchFamily="18" charset="0"/>
              </a:rPr>
              <a:t>   Ожидаемый результат:</a:t>
            </a:r>
            <a:endParaRPr lang="ru-RU" sz="4800" b="1" i="1" dirty="0" smtClean="0">
              <a:solidFill>
                <a:srgbClr val="009900"/>
              </a:solidFill>
            </a:endParaRPr>
          </a:p>
          <a:p>
            <a:pPr algn="just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>
                <a:cs typeface="Times New Roman" pitchFamily="18" charset="0"/>
              </a:rPr>
              <a:t> Осознанно-направленное отношение детей к живой и неживой природе.</a:t>
            </a:r>
            <a:endParaRPr lang="ru-RU" sz="2800" dirty="0" smtClean="0"/>
          </a:p>
          <a:p>
            <a:pPr algn="just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>
                <a:cs typeface="Times New Roman" pitchFamily="18" charset="0"/>
              </a:rPr>
              <a:t> Сформированные знания о живой и неживой природе.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714752"/>
            <a:ext cx="785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800" b="1" i="1" dirty="0" smtClean="0">
                <a:solidFill>
                  <a:srgbClr val="009900"/>
                </a:solidFill>
                <a:cs typeface="Times New Roman" pitchFamily="18" charset="0"/>
              </a:rPr>
              <a:t>Способы оценки:</a:t>
            </a:r>
          </a:p>
          <a:p>
            <a:pPr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>
                <a:cs typeface="Times New Roman" pitchFamily="18" charset="0"/>
              </a:rPr>
              <a:t> наблюдение,</a:t>
            </a:r>
          </a:p>
          <a:p>
            <a:pPr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>
                <a:cs typeface="Times New Roman" pitchFamily="18" charset="0"/>
              </a:rPr>
              <a:t> беседы,</a:t>
            </a:r>
          </a:p>
          <a:p>
            <a:pPr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>
                <a:cs typeface="Times New Roman" pitchFamily="18" charset="0"/>
              </a:rPr>
              <a:t> анализ продуктов творчества детей.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7165"/>
            <a:ext cx="82868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9900"/>
                </a:solidFill>
              </a:rPr>
              <a:t>Формы и методы работы с детьми на экологической тропинке:</a:t>
            </a:r>
          </a:p>
          <a:p>
            <a:pPr algn="ctr"/>
            <a:endParaRPr lang="ru-RU" sz="3600" b="1" i="1" dirty="0" smtClean="0">
              <a:solidFill>
                <a:srgbClr val="009900"/>
              </a:solidFill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экологические беседы; 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наблюдения в природе;  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решение экологических ситуативных задач;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чтение художественной литературы;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обсуждение и проигрывание ситуаций;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труд в природе;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экологические развлечения, досуги;</a:t>
            </a: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экологические игры (дидактические, игры-путешествия, соревновательные, подвижные).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71435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</a:rPr>
              <a:t>      </a:t>
            </a:r>
            <a:r>
              <a:rPr lang="ru-RU" sz="3200" b="1" i="1" dirty="0" smtClean="0">
                <a:solidFill>
                  <a:srgbClr val="009900"/>
                </a:solidFill>
              </a:rPr>
              <a:t>Формы и методы работы с родителями  на экологической тропинке:</a:t>
            </a:r>
          </a:p>
          <a:p>
            <a:pPr algn="ctr"/>
            <a:endParaRPr lang="ru-RU" sz="2800" b="1" i="1" dirty="0" smtClean="0">
              <a:solidFill>
                <a:srgbClr val="009900"/>
              </a:solidFill>
            </a:endParaRPr>
          </a:p>
          <a:p>
            <a:pPr algn="ctr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 изготовление поделок, рисунков;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участие в конкурсах;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участие в совместных экологических развлечениях, досугах;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фотовыставки;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§"/>
            </a:pPr>
            <a:r>
              <a:rPr lang="ru-RU" sz="2800" dirty="0" smtClean="0"/>
              <a:t> изготовление книжек-малышек (сочиняем экологические сказки);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шошщ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1438" y="1500174"/>
            <a:ext cx="13414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шошщо (коп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0880">
            <a:off x="-2099997" y="4271199"/>
            <a:ext cx="160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Безимени-1 (коп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12638">
            <a:off x="9579634" y="652146"/>
            <a:ext cx="1547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7857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28604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9900"/>
                </a:solidFill>
              </a:rPr>
              <a:t>Составление паспорта всех точек</a:t>
            </a:r>
          </a:p>
          <a:p>
            <a:pPr algn="ctr"/>
            <a:r>
              <a:rPr lang="ru-RU" sz="4800" b="1" i="1" dirty="0" smtClean="0">
                <a:solidFill>
                  <a:srgbClr val="009900"/>
                </a:solidFill>
              </a:rPr>
              <a:t> экологической тропинки.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00372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ru-RU" sz="2800" dirty="0" smtClean="0"/>
              <a:t>Паспорт содержит картосхемы тропинки с указанием изучаемых объектов. Здесь же дается описание точек тропы по заданным схемам. </a:t>
            </a:r>
          </a:p>
          <a:p>
            <a:pPr indent="450850" algn="just">
              <a:defRPr/>
            </a:pPr>
            <a:r>
              <a:rPr lang="ru-RU" sz="2800" dirty="0" smtClean="0"/>
              <a:t>На отдельных листах прикрепляются фотографии или рисунки объектов и приводится необходимая для воспитателя информация.</a:t>
            </a: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583</Words>
  <Application>Microsoft Office PowerPoint</Application>
  <PresentationFormat>Экран 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«Экологическая тропинка» в детском саду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Условные обозначения по уходу за растениями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user</cp:lastModifiedBy>
  <cp:revision>98</cp:revision>
  <dcterms:created xsi:type="dcterms:W3CDTF">2014-11-12T18:13:27Z</dcterms:created>
  <dcterms:modified xsi:type="dcterms:W3CDTF">2015-11-21T15:15:37Z</dcterms:modified>
</cp:coreProperties>
</file>