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4" r:id="rId3"/>
    <p:sldId id="278" r:id="rId4"/>
    <p:sldId id="279" r:id="rId5"/>
    <p:sldId id="305" r:id="rId6"/>
    <p:sldId id="281" r:id="rId7"/>
    <p:sldId id="282" r:id="rId8"/>
    <p:sldId id="283" r:id="rId9"/>
    <p:sldId id="284" r:id="rId10"/>
    <p:sldId id="287" r:id="rId11"/>
    <p:sldId id="288" r:id="rId12"/>
    <p:sldId id="297" r:id="rId13"/>
    <p:sldId id="300" r:id="rId14"/>
    <p:sldId id="301" r:id="rId15"/>
    <p:sldId id="30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99FF66"/>
    <a:srgbClr val="FF66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20.11.2015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20.11.2015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24966" y="428604"/>
            <a:ext cx="5461810" cy="2778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32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357694"/>
            <a:ext cx="3857082" cy="1785950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: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 : 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Воспитатель группы компенсирующей направленности Атавина Наталья Михайловна МАДОУ ДСКВ «Солнышко»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г. Покачи. 26.03.14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72418" y="642918"/>
            <a:ext cx="58857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Мнемотехники  в работе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с детьми с ОНР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Автоматизация звуков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Использование системы   мнемотехники позволяет ускорить процесс по автоматизации и дифференциации поставленных звуков, облегчает запоминание и последующее воспроизведение целостного образа в рифмованной форме.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+mn-lt"/>
              </a:rPr>
              <a:t>Для автоматизации звуков  на этапе работы с небольшими стихотворениями  можно использовать заранее нарисованные </a:t>
            </a:r>
            <a:r>
              <a:rPr lang="ru-RU" sz="2400" i="1" dirty="0" err="1" smtClean="0">
                <a:latin typeface="+mn-lt"/>
              </a:rPr>
              <a:t>мнемотаблицы</a:t>
            </a:r>
            <a:r>
              <a:rPr lang="ru-RU" sz="2400" i="1" dirty="0" smtClean="0">
                <a:latin typeface="+mn-lt"/>
              </a:rPr>
              <a:t>. Для этого подбираются  небольшие стихотворные тексты или загадки, на автоматизацию определённого звука или дифференциацию звуков.</a:t>
            </a:r>
            <a:endParaRPr lang="ru-RU" sz="2400" dirty="0">
              <a:latin typeface="+mn-lt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14554"/>
            <a:ext cx="800105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rgbClr val="FF0000"/>
                </a:solidFill>
                <a:latin typeface="+mn-lt"/>
              </a:rPr>
              <a:t>Мнемотехника в образовательных областях:</a:t>
            </a:r>
            <a:endParaRPr lang="ru-RU" sz="30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Коммуникация :</a:t>
            </a:r>
          </a:p>
          <a:p>
            <a:pPr>
              <a:buNone/>
            </a:pPr>
            <a:endParaRPr lang="ru-RU" b="1" i="1" dirty="0" smtClean="0"/>
          </a:p>
          <a:p>
            <a:pPr>
              <a:lnSpc>
                <a:spcPct val="80000"/>
              </a:lnSpc>
            </a:pPr>
            <a:r>
              <a:rPr lang="ru-RU" b="1" i="1" dirty="0" smtClean="0"/>
              <a:t>Чтение художественной литературы:</a:t>
            </a:r>
          </a:p>
          <a:p>
            <a:pPr>
              <a:lnSpc>
                <a:spcPct val="80000"/>
              </a:lnSpc>
            </a:pPr>
            <a:endParaRPr lang="en-US" b="1" i="1" dirty="0" smtClean="0"/>
          </a:p>
          <a:p>
            <a:pPr>
              <a:lnSpc>
                <a:spcPct val="80000"/>
              </a:lnSpc>
            </a:pPr>
            <a:r>
              <a:rPr lang="ru-RU" b="1" i="1" dirty="0" smtClean="0"/>
              <a:t>Познание: </a:t>
            </a:r>
          </a:p>
          <a:p>
            <a:pPr>
              <a:lnSpc>
                <a:spcPct val="80000"/>
              </a:lnSpc>
            </a:pPr>
            <a:endParaRPr lang="ru-RU" i="1" dirty="0" smtClean="0"/>
          </a:p>
          <a:p>
            <a:r>
              <a:rPr lang="ru-RU" b="1" i="1" dirty="0" smtClean="0"/>
              <a:t>Социализация :  </a:t>
            </a:r>
          </a:p>
          <a:p>
            <a:endParaRPr lang="ru-RU" i="1" dirty="0" smtClean="0">
              <a:latin typeface="Verdana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Формы работы с родителями</a:t>
            </a:r>
            <a:endParaRPr lang="ru-RU" sz="36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3600" b="1" i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i="1" dirty="0" smtClean="0"/>
              <a:t>Совместная деятельность.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i="1" dirty="0" smtClean="0"/>
              <a:t>Закрепление и усвоение детьми полученных навыков в семье.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i="1" dirty="0" smtClean="0"/>
              <a:t>Совместные мероприятия.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Предполагаемый результат работы: </a:t>
            </a:r>
            <a:endParaRPr lang="ru-RU" sz="36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Ø"/>
            </a:pPr>
            <a:r>
              <a:rPr lang="ru-RU" sz="2000" i="1" dirty="0" smtClean="0"/>
              <a:t>Ребенок владеет высоким уровнем познания окружающего предметного мира: умеет анализировать, сравнивать, обобщать, выделять существенные признаки предмета, рассказывать по теме, обосновывать правильность или ошибочность своих высказываний.</a:t>
            </a:r>
          </a:p>
          <a:p>
            <a:pPr lvl="1">
              <a:buFont typeface="Wingdings" pitchFamily="2" charset="2"/>
              <a:buChar char="Ø"/>
            </a:pPr>
            <a:endParaRPr lang="ru-RU" sz="2000" i="1" dirty="0" smtClean="0"/>
          </a:p>
          <a:p>
            <a:pPr lvl="1">
              <a:buFont typeface="Wingdings" pitchFamily="2" charset="2"/>
              <a:buChar char="Ø"/>
            </a:pPr>
            <a:r>
              <a:rPr lang="ru-RU" sz="2000" i="1" dirty="0" smtClean="0"/>
              <a:t>Ребенок самостоятельно кодирует и декодирует информацию о предмете, окружающей действительности с помощью мнемотаблиц. Составляет небольшие рассказы по пройденной теме (одежда, транспорт и т.д.).</a:t>
            </a:r>
          </a:p>
          <a:p>
            <a:pPr lvl="1">
              <a:buFont typeface="Wingdings" pitchFamily="2" charset="2"/>
              <a:buChar char="Ø"/>
            </a:pPr>
            <a:endParaRPr lang="ru-RU" sz="2000" i="1" dirty="0" smtClean="0"/>
          </a:p>
          <a:p>
            <a:pPr lvl="1">
              <a:buFont typeface="Wingdings" pitchFamily="2" charset="2"/>
              <a:buChar char="Ø"/>
            </a:pPr>
            <a:r>
              <a:rPr lang="ru-RU" sz="2000" i="1" dirty="0" smtClean="0"/>
              <a:t>Повышается активность родителей в совместной деятельности с педагогами ДОУ с целью закрепления у детей представлений о предметном мире, сформированных в совместной и самостоятельной деятельности.</a:t>
            </a:r>
          </a:p>
          <a:p>
            <a:pPr>
              <a:buNone/>
            </a:pPr>
            <a:r>
              <a:rPr lang="ru-RU" sz="2000" b="1" i="1" dirty="0" smtClean="0"/>
              <a:t> </a:t>
            </a:r>
            <a:endParaRPr lang="ru-RU" sz="2000" i="1" dirty="0" smtClean="0"/>
          </a:p>
          <a:p>
            <a:endParaRPr lang="ru-RU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785794"/>
            <a:ext cx="72866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«Только творческий педагог может развить творческое начало в ребенке»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       </a:t>
            </a:r>
            <a:r>
              <a:rPr lang="ru-RU" i="1" dirty="0" smtClean="0"/>
              <a:t>В.А. Сухомлинский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285993"/>
            <a:ext cx="7143799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Спасибо  за внимание</a:t>
            </a:r>
            <a:r>
              <a:rPr lang="en-US" sz="3600" b="1" i="1" dirty="0" smtClean="0">
                <a:solidFill>
                  <a:srgbClr val="FF0000"/>
                </a:solidFill>
              </a:rPr>
              <a:t>!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img1.liveinternet.ru/images/attach/c/6/91/828/91828509_2418775_klipart5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0812" y="3212976"/>
            <a:ext cx="5616624" cy="301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В </a:t>
            </a:r>
            <a:r>
              <a:rPr lang="ru-RU" sz="3600" b="1" dirty="0">
                <a:solidFill>
                  <a:srgbClr val="FF0000"/>
                </a:solidFill>
                <a:latin typeface="+mn-lt"/>
              </a:rPr>
              <a:t>мнемотехнике существует шесть направлений:</a:t>
            </a:r>
            <a:r>
              <a:rPr lang="ru-RU" sz="3600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+mn-lt"/>
              </a:rPr>
            </a:b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ru-RU" dirty="0"/>
              <a:t>1. Народное. </a:t>
            </a:r>
            <a:endParaRPr lang="ru-RU" dirty="0" smtClean="0"/>
          </a:p>
          <a:p>
            <a:r>
              <a:rPr lang="ru-RU" dirty="0"/>
              <a:t>2. Классическое. </a:t>
            </a:r>
            <a:endParaRPr lang="ru-RU" dirty="0" smtClean="0"/>
          </a:p>
          <a:p>
            <a:r>
              <a:rPr lang="ru-RU" dirty="0"/>
              <a:t>3. Педагогическое </a:t>
            </a:r>
            <a:endParaRPr lang="ru-RU" dirty="0" smtClean="0"/>
          </a:p>
          <a:p>
            <a:r>
              <a:rPr lang="ru-RU" dirty="0"/>
              <a:t>4. Цирковое </a:t>
            </a:r>
            <a:endParaRPr lang="ru-RU" dirty="0" smtClean="0"/>
          </a:p>
          <a:p>
            <a:r>
              <a:rPr lang="ru-RU" dirty="0"/>
              <a:t>5. </a:t>
            </a:r>
            <a:r>
              <a:rPr lang="ru-RU" dirty="0" smtClean="0"/>
              <a:t>Спортивное</a:t>
            </a:r>
            <a:endParaRPr lang="ru-RU" dirty="0"/>
          </a:p>
          <a:p>
            <a:r>
              <a:rPr lang="ru-RU" dirty="0"/>
              <a:t>6. </a:t>
            </a:r>
            <a:r>
              <a:rPr lang="ru-RU" dirty="0" smtClean="0"/>
              <a:t>Современное</a:t>
            </a:r>
          </a:p>
          <a:p>
            <a:r>
              <a:rPr lang="ru-RU" dirty="0" smtClean="0"/>
              <a:t> </a:t>
            </a:r>
            <a:r>
              <a:rPr lang="ru-RU" dirty="0"/>
              <a:t>(система </a:t>
            </a:r>
            <a:r>
              <a:rPr lang="ru-RU" dirty="0" smtClean="0"/>
              <a:t>Джордано).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6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+mn-lt"/>
              </a:rPr>
              <a:t>Проблемы речи детей дошкольного возраста: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ru-RU" sz="2000" b="1" i="1" dirty="0" smtClean="0">
                <a:latin typeface="Verdana" pitchFamily="34" charset="0"/>
              </a:rPr>
              <a:t>Односложность</a:t>
            </a:r>
            <a:r>
              <a:rPr lang="ru-RU" sz="2000" i="1" dirty="0" smtClean="0">
                <a:latin typeface="Verdana" pitchFamily="34" charset="0"/>
              </a:rPr>
              <a:t> , речь состоящая лишь из простых предложений .</a:t>
            </a:r>
          </a:p>
          <a:p>
            <a:pPr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ru-RU" sz="2000" b="1" i="1" dirty="0" smtClean="0">
                <a:latin typeface="Verdana" pitchFamily="34" charset="0"/>
              </a:rPr>
              <a:t>Бедность речи</a:t>
            </a:r>
            <a:r>
              <a:rPr lang="ru-RU" sz="2000" i="1" dirty="0" smtClean="0">
                <a:latin typeface="Verdana" pitchFamily="34" charset="0"/>
              </a:rPr>
              <a:t>, недостаточный словарный запас.</a:t>
            </a:r>
          </a:p>
          <a:p>
            <a:pPr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ru-RU" sz="2000" i="1" dirty="0" smtClean="0">
                <a:latin typeface="Verdana" pitchFamily="34" charset="0"/>
              </a:rPr>
              <a:t>Употребление нелитературных слов и выражений.</a:t>
            </a:r>
          </a:p>
          <a:p>
            <a:pPr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ru-RU" sz="2000" b="1" i="1" dirty="0" smtClean="0">
                <a:latin typeface="Verdana" pitchFamily="34" charset="0"/>
              </a:rPr>
              <a:t>Бедная диалогическая речь</a:t>
            </a:r>
            <a:r>
              <a:rPr lang="ru-RU" sz="2000" i="1" dirty="0" smtClean="0">
                <a:latin typeface="Verdana" pitchFamily="34" charset="0"/>
              </a:rPr>
              <a:t>, неспособность грамотно и доступно сформулировать вопрос, построить краткий или развернутый ответ</a:t>
            </a:r>
          </a:p>
          <a:p>
            <a:pPr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ru-RU" sz="2000" b="1" i="1" dirty="0" smtClean="0">
                <a:latin typeface="Verdana" pitchFamily="34" charset="0"/>
              </a:rPr>
              <a:t>Неспособность построить монолог:  </a:t>
            </a:r>
            <a:r>
              <a:rPr lang="ru-RU" sz="2000" i="1" dirty="0" smtClean="0">
                <a:latin typeface="Verdana" pitchFamily="34" charset="0"/>
              </a:rPr>
              <a:t>например, сюжетный или описательный рассказ на предложенною тему. Пересказ текста своими словами.</a:t>
            </a:r>
          </a:p>
          <a:p>
            <a:pPr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ru-RU" sz="2000" b="1" i="1" dirty="0" smtClean="0">
                <a:latin typeface="Verdana" pitchFamily="34" charset="0"/>
              </a:rPr>
              <a:t>Отсутствие  логического обоснования </a:t>
            </a:r>
            <a:r>
              <a:rPr lang="ru-RU" sz="2000" i="1" dirty="0" smtClean="0">
                <a:latin typeface="Verdana" pitchFamily="34" charset="0"/>
              </a:rPr>
              <a:t>своих утверждений и выводов.</a:t>
            </a:r>
          </a:p>
          <a:p>
            <a:pPr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ru-RU" sz="2000" b="1" i="1" dirty="0" smtClean="0">
                <a:latin typeface="Verdana" pitchFamily="34" charset="0"/>
              </a:rPr>
              <a:t>Отсутствие навыков культуры речи</a:t>
            </a:r>
            <a:r>
              <a:rPr lang="ru-RU" sz="2000" i="1" dirty="0" smtClean="0">
                <a:latin typeface="Verdana" pitchFamily="34" charset="0"/>
              </a:rPr>
              <a:t>:  неумение использовать интонации ,  регулировать громкость голоса и темп речи и т. д. </a:t>
            </a:r>
          </a:p>
          <a:p>
            <a:pPr>
              <a:lnSpc>
                <a:spcPct val="8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Ø"/>
            </a:pPr>
            <a:r>
              <a:rPr lang="ru-RU" sz="2000" b="1" i="1" dirty="0" smtClean="0">
                <a:latin typeface="Verdana" pitchFamily="34" charset="0"/>
              </a:rPr>
              <a:t>Плохая дикция.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+mn-lt"/>
              </a:rPr>
              <a:t>Мнемотехника в дошкольной педагогике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36525" algn="ctr"/>
            <a:r>
              <a:rPr lang="ru-RU" b="1" i="1" dirty="0" smtClean="0">
                <a:latin typeface="Verdana" pitchFamily="34" charset="0"/>
              </a:rPr>
              <a:t>сенсорно-графические схемы </a:t>
            </a:r>
            <a:endParaRPr lang="ru-RU" i="1" dirty="0" smtClean="0">
              <a:latin typeface="Verdana" pitchFamily="34" charset="0"/>
            </a:endParaRPr>
          </a:p>
          <a:p>
            <a:pPr marL="136525" algn="ctr"/>
            <a:r>
              <a:rPr lang="ru-RU" i="1" dirty="0" smtClean="0">
                <a:latin typeface="Verdana" pitchFamily="34" charset="0"/>
              </a:rPr>
              <a:t>( по Воробьевой В.К. )</a:t>
            </a:r>
          </a:p>
          <a:p>
            <a:pPr marL="136525" algn="ctr"/>
            <a:endParaRPr lang="ru-RU" i="1" dirty="0" smtClean="0">
              <a:latin typeface="Verdana" pitchFamily="34" charset="0"/>
            </a:endParaRPr>
          </a:p>
          <a:p>
            <a:pPr marL="136525" algn="ctr"/>
            <a:r>
              <a:rPr lang="ru-RU" b="1" i="1" dirty="0" smtClean="0">
                <a:latin typeface="Verdana" pitchFamily="34" charset="0"/>
              </a:rPr>
              <a:t>предметно- схематические модели</a:t>
            </a:r>
            <a:r>
              <a:rPr lang="ru-RU" i="1" dirty="0" smtClean="0">
                <a:latin typeface="Verdana" pitchFamily="34" charset="0"/>
              </a:rPr>
              <a:t> </a:t>
            </a:r>
          </a:p>
          <a:p>
            <a:pPr marL="136525" algn="ctr"/>
            <a:r>
              <a:rPr lang="ru-RU" i="1" dirty="0" smtClean="0">
                <a:latin typeface="Verdana" pitchFamily="34" charset="0"/>
              </a:rPr>
              <a:t> (по Ткаченко Т.А.) </a:t>
            </a:r>
          </a:p>
          <a:p>
            <a:pPr marL="136525" algn="ctr"/>
            <a:endParaRPr lang="ru-RU" i="1" dirty="0" smtClean="0">
              <a:latin typeface="Verdana" pitchFamily="34" charset="0"/>
            </a:endParaRPr>
          </a:p>
          <a:p>
            <a:pPr marL="136525" algn="ctr"/>
            <a:r>
              <a:rPr lang="ru-RU" i="1" dirty="0" smtClean="0">
                <a:latin typeface="Verdana" pitchFamily="34" charset="0"/>
              </a:rPr>
              <a:t> </a:t>
            </a:r>
            <a:r>
              <a:rPr lang="ru-RU" b="1" i="1" dirty="0" smtClean="0">
                <a:latin typeface="Verdana" pitchFamily="34" charset="0"/>
              </a:rPr>
              <a:t>блоки – квадраты </a:t>
            </a:r>
          </a:p>
          <a:p>
            <a:pPr marL="136525" algn="ctr"/>
            <a:r>
              <a:rPr lang="ru-RU" i="1" dirty="0" smtClean="0">
                <a:latin typeface="Verdana" pitchFamily="34" charset="0"/>
              </a:rPr>
              <a:t>( по  </a:t>
            </a:r>
            <a:r>
              <a:rPr lang="ru-RU" i="1" dirty="0" err="1" smtClean="0">
                <a:latin typeface="Verdana" pitchFamily="34" charset="0"/>
              </a:rPr>
              <a:t>Глухову</a:t>
            </a:r>
            <a:r>
              <a:rPr lang="ru-RU" i="1" dirty="0" smtClean="0">
                <a:latin typeface="Verdana" pitchFamily="34" charset="0"/>
              </a:rPr>
              <a:t>  В П ) </a:t>
            </a:r>
          </a:p>
          <a:p>
            <a:pPr marL="136525" algn="ctr"/>
            <a:endParaRPr lang="ru-RU" i="1" dirty="0" smtClean="0">
              <a:latin typeface="Verdana" pitchFamily="34" charset="0"/>
            </a:endParaRPr>
          </a:p>
          <a:p>
            <a:pPr marL="136525" algn="ctr"/>
            <a:r>
              <a:rPr lang="ru-RU" b="1" i="1" dirty="0" smtClean="0">
                <a:latin typeface="Verdana" pitchFamily="34" charset="0"/>
              </a:rPr>
              <a:t>коллаж</a:t>
            </a:r>
            <a:r>
              <a:rPr lang="ru-RU" i="1" dirty="0" smtClean="0">
                <a:latin typeface="Verdana" pitchFamily="34" charset="0"/>
              </a:rPr>
              <a:t> </a:t>
            </a:r>
          </a:p>
          <a:p>
            <a:pPr marL="136525" algn="ctr"/>
            <a:r>
              <a:rPr lang="ru-RU" i="1" dirty="0" smtClean="0">
                <a:latin typeface="Verdana" pitchFamily="34" charset="0"/>
              </a:rPr>
              <a:t>( по Большовой Т.В.) </a:t>
            </a:r>
          </a:p>
          <a:p>
            <a:pPr marL="136525" algn="ctr"/>
            <a:endParaRPr lang="ru-RU" i="1" dirty="0" smtClean="0">
              <a:latin typeface="Verdana" pitchFamily="34" charset="0"/>
            </a:endParaRPr>
          </a:p>
          <a:p>
            <a:pPr marL="136525" algn="ctr"/>
            <a:r>
              <a:rPr lang="ru-RU" b="1" i="1" dirty="0" smtClean="0">
                <a:latin typeface="Verdana" pitchFamily="34" charset="0"/>
              </a:rPr>
              <a:t>схема составления рассказа</a:t>
            </a:r>
          </a:p>
          <a:p>
            <a:pPr marL="136525" algn="ctr"/>
            <a:r>
              <a:rPr lang="ru-RU" i="1" dirty="0" smtClean="0">
                <a:latin typeface="Verdana" pitchFamily="34" charset="0"/>
              </a:rPr>
              <a:t>( по  </a:t>
            </a:r>
            <a:r>
              <a:rPr lang="ru-RU" i="1" dirty="0" err="1" smtClean="0">
                <a:latin typeface="Verdana" pitchFamily="34" charset="0"/>
              </a:rPr>
              <a:t>Ефименковой</a:t>
            </a:r>
            <a:r>
              <a:rPr lang="ru-RU" i="1" dirty="0" smtClean="0">
                <a:latin typeface="Verdana" pitchFamily="34" charset="0"/>
              </a:rPr>
              <a:t> Л.Н.)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573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Суть работы с мнемотаблицами заключается в следующих этапах: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   1. Рассматривание таблицы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2. Перекодировка информации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3. После перекодировки осуществляется пересказ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4. Зарисовка мнемотаблиц детьми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5. Рассказывание по мнемотаблицам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+mn-lt"/>
              </a:rPr>
              <a:t>Применение педагогом  на занятиях </a:t>
            </a:r>
            <a:r>
              <a:rPr lang="ru-RU" sz="2400" b="1" i="1" dirty="0" smtClean="0">
                <a:latin typeface="+mn-lt"/>
              </a:rPr>
              <a:t>мнемотехники</a:t>
            </a:r>
            <a:r>
              <a:rPr lang="ru-RU" sz="2400" i="1" dirty="0" smtClean="0">
                <a:latin typeface="+mn-lt"/>
              </a:rPr>
              <a:t> делает процесс обучения для ребёнка более привлекательным, обеспечивая мотивационный и эмоциональный настрой, заметно увеличивая его работоспособность.</a:t>
            </a:r>
            <a:endParaRPr lang="ru-RU" sz="2400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258204" cy="3840171"/>
          </a:xfrm>
        </p:spPr>
        <p:txBody>
          <a:bodyPr/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Цель: </a:t>
            </a:r>
            <a:r>
              <a:rPr lang="ru-RU" sz="2400" i="1" dirty="0" smtClean="0"/>
              <a:t>овладение детьми высоким уровнем познания окружающего предметного мира и приемами наглядного моделирования.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4" name="Picture 4" descr="H:\Новая папка (2)\IMG_08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500438"/>
            <a:ext cx="374491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Задачи: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I. Познавательные:</a:t>
            </a:r>
            <a:endParaRPr lang="ru-RU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Формировать и систематизировать знания детей о предметном мире через освоения приемов работы с моделями.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Освоить в практической деятельности умение работать по алгоритму.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II</a:t>
            </a:r>
            <a:r>
              <a:rPr lang="ru-RU" b="1" dirty="0" smtClean="0"/>
              <a:t>. Развивающие:</a:t>
            </a:r>
            <a:r>
              <a:rPr lang="ru-RU" dirty="0" smtClean="0"/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Увеличивать объем памяти детей через усвоение ими способов запоминания (кодирования) информации.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Развивать умение анализировать, оперировать символами, внимание, воображение.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Совершенствовать монологическую речь: умение связно, последовательно излагать содержание усвоенной информации составлять логические высказывания, доказывать правильность своего ответа.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III. Воспитательные:</a:t>
            </a:r>
            <a:r>
              <a:rPr lang="ru-RU" dirty="0" smtClean="0"/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Воспитывать навыки самостоятельности.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Воспитывать умение работать индивидуально и в группе, сотрудничать друг с другом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+mn-lt"/>
              </a:rPr>
              <a:t>Требования к мнемотехнике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i="1" dirty="0" smtClean="0"/>
              <a:t>знаки и символы должны быть: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400" i="1" dirty="0" smtClean="0"/>
              <a:t> хорошо знакомы детям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400" i="1" dirty="0" smtClean="0"/>
              <a:t>отображать обобщенный образ предмета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400" i="1" dirty="0" smtClean="0"/>
              <a:t>предварительно оговорены с детьми и   принимаются как ведущие.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400" i="1" dirty="0" smtClean="0"/>
              <a:t>замысел графической схемы знаком и понятен ребенку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endParaRPr lang="ru-RU" sz="2400" i="1" dirty="0" smtClean="0"/>
          </a:p>
          <a:p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877"/>
            <a:ext cx="5301418" cy="287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+mn-lt"/>
              </a:rPr>
              <a:t>Технологическая карта работы 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 этап: Подготовительный.</a:t>
            </a:r>
          </a:p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этап: Основной</a:t>
            </a:r>
          </a:p>
          <a:p>
            <a:pPr algn="ctr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этап: Творческий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585</Words>
  <Application>Microsoft Office PowerPoint</Application>
  <PresentationFormat>Экран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 В мнемотехнике существует шесть направлений: </vt:lpstr>
      <vt:lpstr>Проблемы речи детей дошкольного возраста:</vt:lpstr>
      <vt:lpstr>Мнемотехника в дошкольной педагогике</vt:lpstr>
      <vt:lpstr>Суть работы с мнемотаблицами заключается в следующих этапах: </vt:lpstr>
      <vt:lpstr>Применение педагогом  на занятиях мнемотехники делает процесс обучения для ребёнка более привлекательным, обеспечивая мотивационный и эмоциональный настрой, заметно увеличивая его работоспособность.</vt:lpstr>
      <vt:lpstr>Задачи:</vt:lpstr>
      <vt:lpstr>Требования к мнемотехнике</vt:lpstr>
      <vt:lpstr>Технологическая карта работы </vt:lpstr>
      <vt:lpstr>Автоматизация звуков</vt:lpstr>
      <vt:lpstr>Для автоматизации звуков  на этапе работы с небольшими стихотворениями  можно использовать заранее нарисованные мнемотаблицы. Для этого подбираются  небольшие стихотворные тексты или загадки, на автоматизацию определённого звука или дифференциацию звуков.</vt:lpstr>
      <vt:lpstr>Мнемотехника в образовательных областях:</vt:lpstr>
      <vt:lpstr>Формы работы с родителями</vt:lpstr>
      <vt:lpstr>Предполагаемый результат работы: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Solnishko</cp:lastModifiedBy>
  <cp:revision>121</cp:revision>
  <dcterms:created xsi:type="dcterms:W3CDTF">2013-08-23T08:38:35Z</dcterms:created>
  <dcterms:modified xsi:type="dcterms:W3CDTF">2015-11-20T09:30:37Z</dcterms:modified>
</cp:coreProperties>
</file>