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305" r:id="rId5"/>
    <p:sldId id="306" r:id="rId6"/>
    <p:sldId id="286" r:id="rId7"/>
    <p:sldId id="307" r:id="rId8"/>
    <p:sldId id="310" r:id="rId9"/>
    <p:sldId id="308" r:id="rId10"/>
    <p:sldId id="309" r:id="rId11"/>
    <p:sldId id="311" r:id="rId12"/>
    <p:sldId id="312" r:id="rId13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643"/>
    <a:srgbClr val="FFFF99"/>
    <a:srgbClr val="800080"/>
    <a:srgbClr val="CC0000"/>
    <a:srgbClr val="FF0066"/>
    <a:srgbClr val="FFFFCC"/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9" autoAdjust="0"/>
    <p:restoredTop sz="94660"/>
  </p:normalViewPr>
  <p:slideViewPr>
    <p:cSldViewPr>
      <p:cViewPr>
        <p:scale>
          <a:sx n="50" d="100"/>
          <a:sy n="50" d="100"/>
        </p:scale>
        <p:origin x="-1614" y="-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9482D-7739-4498-8AE1-BA7A3114BD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0E43F-E164-4E60-A924-F46BDBB494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55A64-CBBF-49DC-BC72-DE02C9D2E2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CCBBAE-AF86-4815-95EA-CDC74A4067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055246-1C84-4FD6-900D-B024EC6BDF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9A6276-4D38-4186-AE69-5CB47D3133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76561-2F08-478E-ADDD-9E64B11B7F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A9454-F63F-4CE5-B93A-D4007B46E1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D99CB-F5B7-489C-AD3B-8EA1D440A1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1F67A-AD9A-4EF5-BF69-1DC1866C9F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31DD9-0EA0-4BF2-9CA5-A8676FDE04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697EA-A3E2-45C0-BCE4-DBDE5F280A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5F368-9A49-4913-A4FF-BE50D6153A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60715-1324-4CE1-884E-BFF5C325E6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7E3AAC-919F-4F5B-9BC2-1D3A4D11DBD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000108"/>
            <a:ext cx="7772400" cy="2857520"/>
          </a:xfrm>
          <a:ln w="152400">
            <a:solidFill>
              <a:schemeClr val="accent2">
                <a:lumMod val="75000"/>
              </a:schemeClr>
            </a:solidFill>
          </a:ln>
        </p:spPr>
        <p:txBody>
          <a:bodyPr anchor="t" anchorCtr="0"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Технология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Тема </a:t>
            </a:r>
            <a:r>
              <a:rPr lang="ru-RU" sz="4000" b="1" dirty="0">
                <a:solidFill>
                  <a:schemeClr val="bg1"/>
                </a:solidFill>
              </a:rPr>
              <a:t>урока: Рабочее место и </a:t>
            </a:r>
            <a:r>
              <a:rPr lang="ru-RU" sz="4000" b="1" dirty="0" smtClean="0">
                <a:solidFill>
                  <a:schemeClr val="bg1"/>
                </a:solidFill>
              </a:rPr>
              <a:t>инструменты </a:t>
            </a:r>
            <a:r>
              <a:rPr lang="ru-RU" sz="4000" b="1" dirty="0">
                <a:solidFill>
                  <a:schemeClr val="bg1"/>
                </a:solidFill>
              </a:rPr>
              <a:t>для ручной обработки </a:t>
            </a:r>
            <a:r>
              <a:rPr lang="ru-RU" sz="4000" b="1" dirty="0" smtClean="0">
                <a:solidFill>
                  <a:schemeClr val="bg1"/>
                </a:solidFill>
              </a:rPr>
              <a:t>древесины.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5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класс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мальчики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 useBgFill="1"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872" y="4286256"/>
            <a:ext cx="5724128" cy="2138362"/>
          </a:xfrm>
          <a:ln w="1524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МБОУ СОШ №26 имени В.И.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Кугаева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Учитель технологии: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Романенко Ю.В.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ru-RU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ru-RU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Брянск 2015 год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Picture 4" descr="верстак2"/>
          <p:cNvPicPr>
            <a:picLocks noChangeAspect="1" noChangeArrowheads="1"/>
          </p:cNvPicPr>
          <p:nvPr/>
        </p:nvPicPr>
        <p:blipFill>
          <a:blip r:embed="rId2" cstate="print"/>
          <a:srcRect l="4761" t="1912" r="9520" b="19073"/>
          <a:stretch>
            <a:fillRect/>
          </a:stretch>
        </p:blipFill>
        <p:spPr bwMode="auto">
          <a:xfrm>
            <a:off x="0" y="4077072"/>
            <a:ext cx="3168935" cy="2492896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Практическая работа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>
              <a:lnSpc>
                <a:spcPts val="288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1.   Ознакомься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со столярным верстаком в учебной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мастерской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, найди зажимы, гнёзда, лоток.</a:t>
            </a:r>
          </a:p>
          <a:p>
            <a:pPr lvl="0">
              <a:lnSpc>
                <a:spcPts val="288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2.   Определи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, соответствует ли верстак твоему росту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>
              <a:lnSpc>
                <a:spcPts val="288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3.   Закрепи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заготовку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  помощью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заднего зажима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lvl="0">
              <a:lnSpc>
                <a:spcPts val="288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 как показано на рисунке.</a:t>
            </a:r>
          </a:p>
          <a:p>
            <a:pPr>
              <a:lnSpc>
                <a:spcPts val="288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4.  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Закрепи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длинномерную </a:t>
            </a:r>
            <a:endParaRPr lang="ru-RU" sz="2400" b="1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288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 заготовку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 помощью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перед-</a:t>
            </a:r>
          </a:p>
          <a:p>
            <a:pPr>
              <a:lnSpc>
                <a:spcPts val="288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 него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зажима, расположив её </a:t>
            </a:r>
            <a:endParaRPr lang="ru-RU" sz="2400" b="1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288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 на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выдвижной опоре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457200" indent="-457200">
              <a:lnSpc>
                <a:spcPts val="2880"/>
              </a:lnSpc>
              <a:buAutoNum type="arabicPeriod" startAt="5"/>
            </a:pPr>
            <a:r>
              <a:rPr lang="ru-RU" sz="2400" b="1" dirty="0" smtClean="0">
                <a:solidFill>
                  <a:srgbClr val="FFFF00"/>
                </a:solidFill>
              </a:rPr>
              <a:t>Самостоятельно оцени результат работы.</a:t>
            </a:r>
          </a:p>
          <a:p>
            <a:pPr marL="457200" indent="-457200">
              <a:lnSpc>
                <a:spcPts val="288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  </a:t>
            </a:r>
            <a:endParaRPr lang="ru-RU" sz="2400" b="1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ts val="2880"/>
              </a:lnSpc>
              <a:buNone/>
            </a:pPr>
            <a:endParaRPr lang="ru-RU" sz="2400" b="1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321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72198" y="3500438"/>
            <a:ext cx="2286016" cy="1857388"/>
          </a:xfrm>
          <a:prstGeom prst="rect">
            <a:avLst/>
          </a:prstGeom>
          <a:ln w="127000">
            <a:solidFill>
              <a:schemeClr val="accent2">
                <a:lumMod val="75000"/>
              </a:schemeClr>
            </a:solidFill>
          </a:ln>
        </p:spPr>
      </p:pic>
      <p:cxnSp>
        <p:nvCxnSpPr>
          <p:cNvPr id="6" name="Прямая со стрелкой 5"/>
          <p:cNvCxnSpPr/>
          <p:nvPr/>
        </p:nvCxnSpPr>
        <p:spPr>
          <a:xfrm>
            <a:off x="4857752" y="3571876"/>
            <a:ext cx="1000132" cy="285752"/>
          </a:xfrm>
          <a:prstGeom prst="straightConnector1">
            <a:avLst/>
          </a:prstGeom>
          <a:ln w="920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785817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Закрепление знаний по теме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7929618" cy="4281502"/>
          </a:xfrm>
        </p:spPr>
        <p:txBody>
          <a:bodyPr/>
          <a:lstStyle/>
          <a:p>
            <a:pPr lvl="0" algn="l"/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Вопросы:</a:t>
            </a:r>
          </a:p>
          <a:p>
            <a:pPr lvl="0" algn="l"/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1.  Назови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основные части столярного верстака.</a:t>
            </a:r>
          </a:p>
          <a:p>
            <a:pPr marL="457200" lvl="0" indent="-457200" algn="l">
              <a:buAutoNum type="arabicPeriod" startAt="2"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Для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какой цели в крышке верстака имеется несколько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отверстий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(гнёзд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)?</a:t>
            </a:r>
          </a:p>
          <a:p>
            <a:pPr marL="457200" lvl="0" indent="-457200" algn="l">
              <a:buAutoNum type="arabicPeriod" startAt="3"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Каково назначение выдвижной опоры верстака?</a:t>
            </a:r>
          </a:p>
          <a:p>
            <a:pPr marL="457200" lvl="0" indent="-457200" algn="l"/>
            <a:r>
              <a:rPr lang="ru-RU" sz="2400" b="1" dirty="0" smtClean="0">
                <a:solidFill>
                  <a:srgbClr val="FFFF00"/>
                </a:solidFill>
              </a:rPr>
              <a:t>4.  Какие инструменты для обработки древесины ты знаешь?</a:t>
            </a:r>
            <a:endParaRPr lang="ru-RU" sz="2400" b="1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215370" cy="4495816"/>
          </a:xfrm>
        </p:spPr>
        <p:txBody>
          <a:bodyPr/>
          <a:lstStyle/>
          <a:p>
            <a:pPr marL="457200" indent="-457200" algn="l"/>
            <a:r>
              <a:rPr lang="ru-RU" sz="2400" b="1" dirty="0" smtClean="0">
                <a:solidFill>
                  <a:srgbClr val="FFFF00"/>
                </a:solidFill>
              </a:rPr>
              <a:t>1. Технология. Индустриальные технологии : </a:t>
            </a:r>
          </a:p>
          <a:p>
            <a:pPr marL="457200" indent="-457200" algn="l"/>
            <a:r>
              <a:rPr lang="ru-RU" sz="2400" b="1" dirty="0" smtClean="0">
                <a:solidFill>
                  <a:srgbClr val="FFFF00"/>
                </a:solidFill>
              </a:rPr>
              <a:t>      5 класс  : учебник для учащихся общеобразовательных учреждений</a:t>
            </a:r>
            <a:r>
              <a:rPr lang="en-US" sz="2400" b="1" dirty="0" smtClean="0">
                <a:solidFill>
                  <a:srgbClr val="FFFF00"/>
                </a:solidFill>
              </a:rPr>
              <a:t> /</a:t>
            </a:r>
            <a:r>
              <a:rPr lang="ru-RU" sz="2400" b="1" dirty="0" smtClean="0">
                <a:solidFill>
                  <a:srgbClr val="FFFF00"/>
                </a:solidFill>
              </a:rPr>
              <a:t>   А.Т.Тищенко, В.д.Симоненко. – М.: </a:t>
            </a:r>
            <a:r>
              <a:rPr lang="ru-RU" sz="2400" b="1" dirty="0" err="1" smtClean="0">
                <a:solidFill>
                  <a:srgbClr val="FFFF00"/>
                </a:solidFill>
              </a:rPr>
              <a:t>Вентана-Граф</a:t>
            </a:r>
            <a:r>
              <a:rPr lang="ru-RU" sz="2400" b="1" dirty="0" smtClean="0">
                <a:solidFill>
                  <a:srgbClr val="FFFF00"/>
                </a:solidFill>
              </a:rPr>
              <a:t>,</a:t>
            </a:r>
          </a:p>
          <a:p>
            <a:pPr marL="457200" indent="-457200" algn="l"/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    2013.</a:t>
            </a:r>
          </a:p>
          <a:p>
            <a:pPr marL="457200" indent="-457200" algn="l"/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642941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Литература: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43956" cy="6143644"/>
          </a:xfrm>
        </p:spPr>
        <p:txBody>
          <a:bodyPr/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rgbClr val="FFFF00"/>
                </a:solidFill>
              </a:rPr>
              <a:t/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Цель урока: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- формировать у обучающихся навыки рациональной организации рабочего места для ручной обработки древесины; </a:t>
            </a:r>
            <a:br>
              <a:rPr lang="ru-RU" sz="2400" b="1" dirty="0" smtClean="0">
                <a:solidFill>
                  <a:srgbClr val="FFFF0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- р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асширить понятийную базу обучающихся;</a:t>
            </a:r>
            <a:r>
              <a:rPr lang="ru-RU" sz="2400" b="1" dirty="0">
                <a:solidFill>
                  <a:srgbClr val="FFFF00"/>
                </a:solidFill>
                <a:latin typeface="+mn-lt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-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 изучить инструменты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для ручной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обработки древесины;</a:t>
            </a:r>
            <a:b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- научить правильно и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спользовать приобретенные знания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и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умения для решения практических задач;</a:t>
            </a:r>
            <a:b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- развить у  обучающихся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способность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принимать и сохранять цели и задачи учебной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деятельности;</a:t>
            </a:r>
            <a:b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-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научить правилам безопасной работы при ручной обработке древесины;</a:t>
            </a:r>
            <a:r>
              <a:rPr lang="ru-RU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58204" cy="8572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Рабочее место для ручной обработки древесины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142984"/>
            <a:ext cx="8643998" cy="5286412"/>
          </a:xfrm>
        </p:spPr>
        <p:txBody>
          <a:bodyPr/>
          <a:lstStyle/>
          <a:p>
            <a:r>
              <a:rPr lang="ru-RU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Рабочим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местом для ручной обработки древесины в учебных мастерских является столярный верстак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 стул.       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Верстак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— это стол, имеющий крышку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 задним 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4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и передним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7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зажимами, которые служат для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закрепления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заготовок из древесины при их обработке. Длинную заготовку, закрепляемую горизонтально в переднем зажиме, для удобства размещают на выдвижной опоре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6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  В крышке верстака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есть отверстия (гнёзда) 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прямоугольной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формы, в которые устанавливают деревянные брусочки, имеющие форму клина (клинья), а также углубление — лоток 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предназначенный для размещения различных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инструментов.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</a:rPr>
              <a:t>Столярный верстак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929322" y="857231"/>
            <a:ext cx="3000396" cy="5268931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b="1" dirty="0" smtClean="0">
                <a:solidFill>
                  <a:srgbClr val="FFFF00"/>
                </a:solidFill>
              </a:rPr>
              <a:t> - крышка</a:t>
            </a:r>
            <a:endParaRPr lang="ru-RU" sz="2400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rgbClr val="FFFF00"/>
                </a:solidFill>
              </a:rPr>
              <a:t> - отверстия </a:t>
            </a:r>
            <a:r>
              <a:rPr lang="ru-RU" sz="2400" b="1" dirty="0">
                <a:solidFill>
                  <a:srgbClr val="FFFF00"/>
                </a:solidFill>
              </a:rPr>
              <a:t>для клиньев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b="1" dirty="0" smtClean="0">
                <a:solidFill>
                  <a:srgbClr val="FFFF00"/>
                </a:solidFill>
              </a:rPr>
              <a:t> - лоток</a:t>
            </a:r>
            <a:endParaRPr lang="ru-RU" sz="2400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r>
              <a:rPr lang="ru-RU" sz="2400" b="1" dirty="0" smtClean="0">
                <a:solidFill>
                  <a:srgbClr val="FFFF00"/>
                </a:solidFill>
              </a:rPr>
              <a:t> - задний </a:t>
            </a:r>
            <a:r>
              <a:rPr lang="ru-RU" sz="2400" b="1" dirty="0">
                <a:solidFill>
                  <a:srgbClr val="FFFF00"/>
                </a:solidFill>
              </a:rPr>
              <a:t>зажим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5</a:t>
            </a:r>
            <a:r>
              <a:rPr lang="ru-RU" sz="2400" b="1" dirty="0" smtClean="0">
                <a:solidFill>
                  <a:srgbClr val="FFFF00"/>
                </a:solidFill>
              </a:rPr>
              <a:t> - подверстачье</a:t>
            </a:r>
            <a:endParaRPr lang="ru-RU" sz="2400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r>
              <a:rPr lang="ru-RU" sz="2400" b="1" dirty="0" smtClean="0">
                <a:solidFill>
                  <a:srgbClr val="FFFF00"/>
                </a:solidFill>
              </a:rPr>
              <a:t> - выдвижная </a:t>
            </a:r>
            <a:r>
              <a:rPr lang="ru-RU" sz="2400" b="1" dirty="0">
                <a:solidFill>
                  <a:srgbClr val="FFFF00"/>
                </a:solidFill>
              </a:rPr>
              <a:t>опора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7</a:t>
            </a:r>
            <a:r>
              <a:rPr lang="ru-RU" sz="2400" b="1" dirty="0" smtClean="0">
                <a:solidFill>
                  <a:srgbClr val="FFFF00"/>
                </a:solidFill>
              </a:rPr>
              <a:t> - передний </a:t>
            </a:r>
            <a:r>
              <a:rPr lang="ru-RU" sz="2400" b="1" dirty="0">
                <a:solidFill>
                  <a:srgbClr val="FFFF00"/>
                </a:solidFill>
              </a:rPr>
              <a:t>зажим</a:t>
            </a:r>
          </a:p>
        </p:txBody>
      </p:sp>
      <p:pic>
        <p:nvPicPr>
          <p:cNvPr id="89092" name="Picture 4" descr="верстак2"/>
          <p:cNvPicPr>
            <a:picLocks noChangeAspect="1" noChangeArrowheads="1"/>
          </p:cNvPicPr>
          <p:nvPr/>
        </p:nvPicPr>
        <p:blipFill>
          <a:blip r:embed="rId2" cstate="print"/>
          <a:srcRect l="4761" t="1912" r="9520" b="19073"/>
          <a:stretch>
            <a:fillRect/>
          </a:stretch>
        </p:blipFill>
        <p:spPr bwMode="auto">
          <a:xfrm>
            <a:off x="357159" y="1142984"/>
            <a:ext cx="5357849" cy="4214842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43932" cy="642942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Закрепление заготовки на верстаке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 descr="321.bmp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707854" y="2832765"/>
            <a:ext cx="2057404" cy="17465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86238" cy="469106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Заготовку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для обработки на верстаке закрепляют между клиньями так, как показано на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рисунке.                </a:t>
            </a:r>
            <a:r>
              <a:rPr lang="ru-RU" sz="2400" b="1" dirty="0" smtClean="0">
                <a:solidFill>
                  <a:srgbClr val="FFFF00"/>
                </a:solidFill>
              </a:rPr>
              <a:t>О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дин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торец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заготовки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упирают в клин стола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2400" b="1" i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, </a:t>
            </a:r>
            <a:endParaRPr lang="ru-RU" sz="2400" b="1" i="1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а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другой, вращая рукоятку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b="1" i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по часовой стрелке, поджимают клином заднего зажима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4</a:t>
            </a:r>
            <a:r>
              <a:rPr lang="ru-RU" sz="2400" b="1" i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72000" y="1785926"/>
            <a:ext cx="4286280" cy="4286280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321.bm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86380" y="2428868"/>
            <a:ext cx="2857520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b="1" dirty="0">
                <a:solidFill>
                  <a:srgbClr val="FFFF00"/>
                </a:solidFill>
              </a:rPr>
              <a:t>Соответствие верстака росту работающего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600200"/>
            <a:ext cx="5857916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Перед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началом работы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необходимо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проверить,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соответствует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ли верстак твоему росту. Для этого встань рядом с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верстаком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, опусти руки вниз и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положи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ладонь одной руки на крышку верстака. Если при этом не приходится сгибать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руку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или наклоняться, значит, верстак соответствует твоему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росту.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5008" y="1500174"/>
            <a:ext cx="3071834" cy="4143404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555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43636" y="2357430"/>
            <a:ext cx="2083312" cy="2495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Основные инструменты обработки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древесины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3000396" cy="4500594"/>
          </a:xfrm>
          <a:ln w="0">
            <a:noFill/>
          </a:ln>
        </p:spPr>
        <p:txBody>
          <a:bodyPr/>
          <a:lstStyle/>
          <a:p>
            <a:pPr algn="l"/>
            <a:r>
              <a:rPr lang="ru-RU" sz="2400" b="1" dirty="0">
                <a:solidFill>
                  <a:srgbClr val="FFFF00"/>
                </a:solidFill>
              </a:rPr>
              <a:t>а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– рубанок;</a:t>
            </a:r>
          </a:p>
          <a:p>
            <a:pPr algn="l"/>
            <a:r>
              <a:rPr lang="ru-RU" sz="2400" b="1" dirty="0" smtClean="0">
                <a:solidFill>
                  <a:srgbClr val="FFFF00"/>
                </a:solidFill>
              </a:rPr>
              <a:t>б – молоток;</a:t>
            </a:r>
          </a:p>
          <a:p>
            <a:pPr algn="l"/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в – напильник;</a:t>
            </a:r>
          </a:p>
          <a:p>
            <a:pPr algn="l"/>
            <a:r>
              <a:rPr lang="ru-RU" sz="2400" b="1" dirty="0" smtClean="0">
                <a:solidFill>
                  <a:srgbClr val="FFFF00"/>
                </a:solidFill>
              </a:rPr>
              <a:t>г  – киянка;</a:t>
            </a:r>
          </a:p>
          <a:p>
            <a:pPr algn="l"/>
            <a:r>
              <a:rPr lang="ru-RU" sz="2400" b="1" dirty="0" err="1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д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– ножовка;</a:t>
            </a:r>
          </a:p>
          <a:p>
            <a:pPr algn="l"/>
            <a:r>
              <a:rPr lang="ru-RU" sz="2400" b="1" dirty="0" smtClean="0">
                <a:solidFill>
                  <a:srgbClr val="FFFF00"/>
                </a:solidFill>
              </a:rPr>
              <a:t>е – свёрла;</a:t>
            </a:r>
          </a:p>
          <a:p>
            <a:pPr algn="l"/>
            <a:r>
              <a:rPr lang="ru-RU" sz="2400" b="1" dirty="0">
                <a:solidFill>
                  <a:srgbClr val="FFFF00"/>
                </a:solidFill>
              </a:rPr>
              <a:t>ж</a:t>
            </a:r>
            <a:r>
              <a:rPr lang="ru-RU" sz="2400" b="1" dirty="0" smtClean="0">
                <a:solidFill>
                  <a:srgbClr val="FFFF00"/>
                </a:solidFill>
              </a:rPr>
              <a:t> – стамеска;</a:t>
            </a:r>
          </a:p>
          <a:p>
            <a:pPr algn="l"/>
            <a:r>
              <a:rPr lang="ru-RU" sz="2400" b="1" dirty="0" err="1" smtClean="0">
                <a:solidFill>
                  <a:srgbClr val="FFFF00"/>
                </a:solidFill>
              </a:rPr>
              <a:t>з</a:t>
            </a:r>
            <a:r>
              <a:rPr lang="ru-RU" sz="2400" b="1" dirty="0" smtClean="0">
                <a:solidFill>
                  <a:srgbClr val="FFFF00"/>
                </a:solidFill>
              </a:rPr>
              <a:t> - шило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Рисунок 3" descr="Image1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71934" y="1500174"/>
            <a:ext cx="4429156" cy="4714909"/>
          </a:xfrm>
          <a:prstGeom prst="rect">
            <a:avLst/>
          </a:prstGeom>
          <a:ln w="1270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Профессия столярного производства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215370" cy="4643470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   Основная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профессия столярного производства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это 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столяр</a:t>
            </a:r>
            <a:r>
              <a:rPr lang="ru-RU" sz="2400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l"/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</a:rPr>
              <a:t>    </a:t>
            </a:r>
            <a:r>
              <a:rPr lang="ru-RU" sz="2400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Столяр с помощью столярных инструментов выполняет разметку, пиление, строгание, сверление, сборку, зачистку и отделку разнообразных изделий из древесины: дверей, оконных рам, мебели и др. </a:t>
            </a:r>
            <a:r>
              <a:rPr lang="ru-RU" sz="2400" b="1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Затачивание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 наладка дереворежущих инструментов также относится к столярным работам. Современный столяр в своём труде широко применяет механические и электрические пилы, рубанки, дрели, шлифовальные машинки.</a:t>
            </a:r>
          </a:p>
          <a:p>
            <a:pPr algn="l"/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Правила безопасной работы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054617"/>
          </a:xfrm>
          <a:ln w="215900" cmpd="sng"/>
        </p:spPr>
        <p:txBody>
          <a:bodyPr/>
          <a:lstStyle/>
          <a:p>
            <a:pPr lvl="0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 1. Не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повреждать крышку верстака режущим инструментом.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 2. Чтобы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детали зажимов при закреплении заготовок не сломались, не прикладывать излишних усилий к рукояткам зажимов.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 3. Забивать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клинья в гнёзда и выбивать их можно только киянкой.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 4. По </a:t>
            </a:r>
            <a:r>
              <a:rPr lang="ru-RU" sz="24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окончании работы удалять стружку с крышки верстака только специальной щёткой-смёткой.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523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Технология Тема урока: Рабочее место и инструменты для ручной обработки древесины. 5 класс мальчики</vt:lpstr>
      <vt:lpstr>   Цель урока: - формировать у обучающихся навыки рациональной организации рабочего места для ручной обработки древесины;  - расширить понятийную базу обучающихся; - изучить инструменты для ручной обработки древесины; - научить правильно использовать приобретенные знания и умения для решения практических задач; - развить у  обучающихся способность принимать и сохранять цели и задачи учебной деятельности; - научить правилам безопасной работы при ручной обработке древесины;   </vt:lpstr>
      <vt:lpstr>Рабочее место для ручной обработки древесины</vt:lpstr>
      <vt:lpstr>Столярный верстак</vt:lpstr>
      <vt:lpstr>Закрепление заготовки на верстаке</vt:lpstr>
      <vt:lpstr>Соответствие верстака росту работающего</vt:lpstr>
      <vt:lpstr>Основные инструменты обработки древесины</vt:lpstr>
      <vt:lpstr>Профессия столярного производства</vt:lpstr>
      <vt:lpstr>Правила безопасной работы</vt:lpstr>
      <vt:lpstr>Практическая работа</vt:lpstr>
      <vt:lpstr>Закрепление знаний по теме</vt:lpstr>
      <vt:lpstr>Литература: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Влад</cp:lastModifiedBy>
  <cp:revision>136</cp:revision>
  <dcterms:created xsi:type="dcterms:W3CDTF">2012-11-25T13:35:43Z</dcterms:created>
  <dcterms:modified xsi:type="dcterms:W3CDTF">2015-11-08T14:13:37Z</dcterms:modified>
</cp:coreProperties>
</file>