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1" r:id="rId5"/>
    <p:sldId id="263" r:id="rId6"/>
    <p:sldId id="265" r:id="rId7"/>
    <p:sldId id="268" r:id="rId8"/>
    <p:sldId id="270" r:id="rId9"/>
    <p:sldId id="273" r:id="rId10"/>
    <p:sldId id="274"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106" d="100"/>
          <a:sy n="106" d="100"/>
        </p:scale>
        <p:origin x="66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E48A62A-CEA0-4189-AC17-F9760925066D}" type="datetimeFigureOut">
              <a:rPr lang="ru-RU" smtClean="0"/>
              <a:pPr/>
              <a:t>04.11.2015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EA6BC9-9A04-4C06-9C34-B6B6A83B0599}"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E48A62A-CEA0-4189-AC17-F9760925066D}" type="datetimeFigureOut">
              <a:rPr lang="ru-RU" smtClean="0"/>
              <a:pPr/>
              <a:t>04.11.2015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EA6BC9-9A04-4C06-9C34-B6B6A83B059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E48A62A-CEA0-4189-AC17-F9760925066D}" type="datetimeFigureOut">
              <a:rPr lang="ru-RU" smtClean="0"/>
              <a:pPr/>
              <a:t>04.11.2015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EA6BC9-9A04-4C06-9C34-B6B6A83B059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E48A62A-CEA0-4189-AC17-F9760925066D}" type="datetimeFigureOut">
              <a:rPr lang="ru-RU" smtClean="0"/>
              <a:pPr/>
              <a:t>04.11.2015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EA6BC9-9A04-4C06-9C34-B6B6A83B059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E48A62A-CEA0-4189-AC17-F9760925066D}" type="datetimeFigureOut">
              <a:rPr lang="ru-RU" smtClean="0"/>
              <a:pPr/>
              <a:t>04.11.2015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EA6BC9-9A04-4C06-9C34-B6B6A83B0599}"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E48A62A-CEA0-4189-AC17-F9760925066D}" type="datetimeFigureOut">
              <a:rPr lang="ru-RU" smtClean="0"/>
              <a:pPr/>
              <a:t>04.11.2015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7EA6BC9-9A04-4C06-9C34-B6B6A83B059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E48A62A-CEA0-4189-AC17-F9760925066D}" type="datetimeFigureOut">
              <a:rPr lang="ru-RU" smtClean="0"/>
              <a:pPr/>
              <a:t>04.11.2015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7EA6BC9-9A04-4C06-9C34-B6B6A83B059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E48A62A-CEA0-4189-AC17-F9760925066D}" type="datetimeFigureOut">
              <a:rPr lang="ru-RU" smtClean="0"/>
              <a:pPr/>
              <a:t>04.11.2015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7EA6BC9-9A04-4C06-9C34-B6B6A83B059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E48A62A-CEA0-4189-AC17-F9760925066D}" type="datetimeFigureOut">
              <a:rPr lang="ru-RU" smtClean="0"/>
              <a:pPr/>
              <a:t>04.11.2015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7EA6BC9-9A04-4C06-9C34-B6B6A83B059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E48A62A-CEA0-4189-AC17-F9760925066D}" type="datetimeFigureOut">
              <a:rPr lang="ru-RU" smtClean="0"/>
              <a:pPr/>
              <a:t>04.11.2015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7EA6BC9-9A04-4C06-9C34-B6B6A83B059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E48A62A-CEA0-4189-AC17-F9760925066D}" type="datetimeFigureOut">
              <a:rPr lang="ru-RU" smtClean="0"/>
              <a:pPr/>
              <a:t>04.11.2015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7EA6BC9-9A04-4C06-9C34-B6B6A83B0599}"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48A62A-CEA0-4189-AC17-F9760925066D}" type="datetimeFigureOut">
              <a:rPr lang="ru-RU" smtClean="0"/>
              <a:pPr/>
              <a:t>04.11.2015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EA6BC9-9A04-4C06-9C34-B6B6A83B059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image" Target="../media/image12.png"/><Relationship Id="rId1" Type="http://schemas.openxmlformats.org/officeDocument/2006/relationships/slideLayout" Target="../slideLayouts/slideLayout8.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lstStyle/>
          <a:p>
            <a:r>
              <a:rPr lang="ru-RU" dirty="0" smtClean="0"/>
              <a:t>Музей леса в </a:t>
            </a:r>
            <a:r>
              <a:rPr lang="ru-RU" dirty="0" err="1" smtClean="0"/>
              <a:t>Лисино</a:t>
            </a:r>
            <a:r>
              <a:rPr lang="ru-RU" dirty="0" smtClean="0"/>
              <a:t> - Корпусе</a:t>
            </a:r>
            <a:endParaRPr lang="ru-RU" dirty="0"/>
          </a:p>
        </p:txBody>
      </p:sp>
      <p:pic>
        <p:nvPicPr>
          <p:cNvPr id="7" name="Объект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73716" y="1916832"/>
            <a:ext cx="5217256" cy="3540797"/>
          </a:xfr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467544" y="404664"/>
            <a:ext cx="3008313" cy="5738316"/>
          </a:xfrm>
        </p:spPr>
        <p:txBody>
          <a:bodyPr>
            <a:normAutofit/>
          </a:bodyPr>
          <a:lstStyle/>
          <a:p>
            <a:r>
              <a:rPr lang="ru-RU" sz="2000" dirty="0" smtClean="0"/>
              <a:t>-Нельзя рвать цветы!</a:t>
            </a:r>
          </a:p>
          <a:p>
            <a:r>
              <a:rPr lang="ru-RU" sz="2000" dirty="0" smtClean="0"/>
              <a:t>-Нельзя ловить бабочек!</a:t>
            </a:r>
          </a:p>
          <a:p>
            <a:r>
              <a:rPr lang="ru-RU" sz="2000" dirty="0" smtClean="0"/>
              <a:t>-Не разорять гнезда птиц!</a:t>
            </a:r>
          </a:p>
          <a:p>
            <a:r>
              <a:rPr lang="ru-RU" sz="2000" dirty="0" smtClean="0"/>
              <a:t>-Не трогать птенцов руками!</a:t>
            </a:r>
          </a:p>
          <a:p>
            <a:r>
              <a:rPr lang="ru-RU" sz="2000" dirty="0" smtClean="0"/>
              <a:t>-Не берите животных из леса домой!</a:t>
            </a:r>
          </a:p>
          <a:p>
            <a:endParaRPr lang="ru-RU" sz="2000" dirty="0" smtClean="0"/>
          </a:p>
          <a:p>
            <a:r>
              <a:rPr lang="ru-RU" sz="2000" dirty="0" smtClean="0">
                <a:solidFill>
                  <a:srgbClr val="FF0000"/>
                </a:solidFill>
              </a:rPr>
              <a:t>Ведь небо без птиц- не небо,</a:t>
            </a:r>
          </a:p>
          <a:p>
            <a:r>
              <a:rPr lang="ru-RU" sz="2000" dirty="0" smtClean="0">
                <a:solidFill>
                  <a:srgbClr val="FF0000"/>
                </a:solidFill>
              </a:rPr>
              <a:t>А море без рыб- не море,</a:t>
            </a:r>
          </a:p>
          <a:p>
            <a:r>
              <a:rPr lang="ru-RU" sz="2000" dirty="0" smtClean="0">
                <a:solidFill>
                  <a:srgbClr val="FF0000"/>
                </a:solidFill>
              </a:rPr>
              <a:t>И земля без зверей - не земля!</a:t>
            </a:r>
            <a:endParaRPr lang="ru-RU" sz="2000" dirty="0">
              <a:solidFill>
                <a:srgbClr val="FF0000"/>
              </a:solidFill>
            </a:endParaRPr>
          </a:p>
        </p:txBody>
      </p:sp>
      <p:pic>
        <p:nvPicPr>
          <p:cNvPr id="6" name="Picture 2"/>
          <p:cNvPicPr>
            <a:picLocks noChangeAspect="1" noChangeArrowheads="1"/>
          </p:cNvPicPr>
          <p:nvPr/>
        </p:nvPicPr>
        <p:blipFill>
          <a:blip r:embed="rId2" cstate="print"/>
          <a:srcRect/>
          <a:stretch>
            <a:fillRect/>
          </a:stretch>
        </p:blipFill>
        <p:spPr bwMode="auto">
          <a:xfrm>
            <a:off x="7308304" y="260648"/>
            <a:ext cx="1428750" cy="1656184"/>
          </a:xfrm>
          <a:prstGeom prst="rect">
            <a:avLst/>
          </a:prstGeom>
          <a:noFill/>
          <a:ln w="9525">
            <a:noFill/>
            <a:miter lim="800000"/>
            <a:headEnd/>
            <a:tailEnd/>
          </a:ln>
        </p:spPr>
      </p:pic>
      <p:pic>
        <p:nvPicPr>
          <p:cNvPr id="3075" name="Picture 3"/>
          <p:cNvPicPr>
            <a:picLocks noGrp="1" noChangeAspect="1" noChangeArrowheads="1"/>
          </p:cNvPicPr>
          <p:nvPr>
            <p:ph idx="1"/>
          </p:nvPr>
        </p:nvPicPr>
        <p:blipFill>
          <a:blip r:embed="rId3" cstate="print"/>
          <a:srcRect/>
          <a:stretch>
            <a:fillRect/>
          </a:stretch>
        </p:blipFill>
        <p:spPr bwMode="auto">
          <a:xfrm>
            <a:off x="5580112" y="260648"/>
            <a:ext cx="1428750" cy="1656184"/>
          </a:xfrm>
          <a:prstGeom prst="rect">
            <a:avLst/>
          </a:prstGeom>
          <a:noFill/>
          <a:ln w="9525">
            <a:noFill/>
            <a:miter lim="800000"/>
            <a:headEnd/>
            <a:tailEnd/>
          </a:ln>
        </p:spPr>
      </p:pic>
      <p:pic>
        <p:nvPicPr>
          <p:cNvPr id="3077" name="Picture 5"/>
          <p:cNvPicPr>
            <a:picLocks noChangeAspect="1" noChangeArrowheads="1"/>
          </p:cNvPicPr>
          <p:nvPr/>
        </p:nvPicPr>
        <p:blipFill>
          <a:blip r:embed="rId4" cstate="print"/>
          <a:srcRect/>
          <a:stretch>
            <a:fillRect/>
          </a:stretch>
        </p:blipFill>
        <p:spPr bwMode="auto">
          <a:xfrm>
            <a:off x="3707904" y="2276872"/>
            <a:ext cx="1428750" cy="1224136"/>
          </a:xfrm>
          <a:prstGeom prst="rect">
            <a:avLst/>
          </a:prstGeom>
          <a:noFill/>
          <a:ln w="9525">
            <a:noFill/>
            <a:miter lim="800000"/>
            <a:headEnd/>
            <a:tailEnd/>
          </a:ln>
        </p:spPr>
      </p:pic>
      <p:pic>
        <p:nvPicPr>
          <p:cNvPr id="3078" name="Picture 6"/>
          <p:cNvPicPr>
            <a:picLocks noChangeAspect="1" noChangeArrowheads="1"/>
          </p:cNvPicPr>
          <p:nvPr/>
        </p:nvPicPr>
        <p:blipFill>
          <a:blip r:embed="rId5" cstate="print"/>
          <a:srcRect/>
          <a:stretch>
            <a:fillRect/>
          </a:stretch>
        </p:blipFill>
        <p:spPr bwMode="auto">
          <a:xfrm>
            <a:off x="5508104" y="2204864"/>
            <a:ext cx="1428750" cy="1224136"/>
          </a:xfrm>
          <a:prstGeom prst="rect">
            <a:avLst/>
          </a:prstGeom>
          <a:noFill/>
          <a:ln w="9525">
            <a:noFill/>
            <a:miter lim="800000"/>
            <a:headEnd/>
            <a:tailEnd/>
          </a:ln>
        </p:spPr>
      </p:pic>
      <p:pic>
        <p:nvPicPr>
          <p:cNvPr id="3080" name="Picture 8"/>
          <p:cNvPicPr>
            <a:picLocks noChangeAspect="1" noChangeArrowheads="1"/>
          </p:cNvPicPr>
          <p:nvPr/>
        </p:nvPicPr>
        <p:blipFill>
          <a:blip r:embed="rId6" cstate="print"/>
          <a:srcRect/>
          <a:stretch>
            <a:fillRect/>
          </a:stretch>
        </p:blipFill>
        <p:spPr bwMode="auto">
          <a:xfrm>
            <a:off x="3851920" y="3573016"/>
            <a:ext cx="1368152" cy="1224136"/>
          </a:xfrm>
          <a:prstGeom prst="rect">
            <a:avLst/>
          </a:prstGeom>
          <a:noFill/>
          <a:ln w="9525">
            <a:noFill/>
            <a:miter lim="800000"/>
            <a:headEnd/>
            <a:tailEnd/>
          </a:ln>
        </p:spPr>
      </p:pic>
      <p:pic>
        <p:nvPicPr>
          <p:cNvPr id="3081" name="Picture 9"/>
          <p:cNvPicPr>
            <a:picLocks noChangeAspect="1" noChangeArrowheads="1"/>
          </p:cNvPicPr>
          <p:nvPr/>
        </p:nvPicPr>
        <p:blipFill>
          <a:blip r:embed="rId7" cstate="print"/>
          <a:srcRect/>
          <a:stretch>
            <a:fillRect/>
          </a:stretch>
        </p:blipFill>
        <p:spPr bwMode="auto">
          <a:xfrm>
            <a:off x="5580112" y="3645024"/>
            <a:ext cx="1400175" cy="1152128"/>
          </a:xfrm>
          <a:prstGeom prst="rect">
            <a:avLst/>
          </a:prstGeom>
          <a:noFill/>
          <a:ln w="9525">
            <a:noFill/>
            <a:miter lim="800000"/>
            <a:headEnd/>
            <a:tailEnd/>
          </a:ln>
        </p:spPr>
      </p:pic>
      <p:pic>
        <p:nvPicPr>
          <p:cNvPr id="3082" name="Picture 10"/>
          <p:cNvPicPr>
            <a:picLocks noChangeAspect="1" noChangeArrowheads="1"/>
          </p:cNvPicPr>
          <p:nvPr/>
        </p:nvPicPr>
        <p:blipFill>
          <a:blip r:embed="rId8" cstate="print"/>
          <a:srcRect/>
          <a:stretch>
            <a:fillRect/>
          </a:stretch>
        </p:blipFill>
        <p:spPr bwMode="auto">
          <a:xfrm>
            <a:off x="7380312" y="3645024"/>
            <a:ext cx="1428750" cy="1224136"/>
          </a:xfrm>
          <a:prstGeom prst="rect">
            <a:avLst/>
          </a:prstGeom>
          <a:noFill/>
          <a:ln w="9525">
            <a:noFill/>
            <a:miter lim="800000"/>
            <a:headEnd/>
            <a:tailEnd/>
          </a:ln>
        </p:spPr>
      </p:pic>
      <p:pic>
        <p:nvPicPr>
          <p:cNvPr id="3083" name="Picture 11"/>
          <p:cNvPicPr>
            <a:picLocks noChangeAspect="1" noChangeArrowheads="1"/>
          </p:cNvPicPr>
          <p:nvPr/>
        </p:nvPicPr>
        <p:blipFill>
          <a:blip r:embed="rId9" cstate="print"/>
          <a:srcRect/>
          <a:stretch>
            <a:fillRect/>
          </a:stretch>
        </p:blipFill>
        <p:spPr bwMode="auto">
          <a:xfrm>
            <a:off x="3779912" y="4869160"/>
            <a:ext cx="1428750" cy="1266825"/>
          </a:xfrm>
          <a:prstGeom prst="rect">
            <a:avLst/>
          </a:prstGeom>
          <a:noFill/>
          <a:ln w="9525">
            <a:noFill/>
            <a:miter lim="800000"/>
            <a:headEnd/>
            <a:tailEnd/>
          </a:ln>
        </p:spPr>
      </p:pic>
      <p:pic>
        <p:nvPicPr>
          <p:cNvPr id="3084" name="Picture 12"/>
          <p:cNvPicPr>
            <a:picLocks noChangeAspect="1" noChangeArrowheads="1"/>
          </p:cNvPicPr>
          <p:nvPr/>
        </p:nvPicPr>
        <p:blipFill>
          <a:blip r:embed="rId10" cstate="print"/>
          <a:srcRect/>
          <a:stretch>
            <a:fillRect/>
          </a:stretch>
        </p:blipFill>
        <p:spPr bwMode="auto">
          <a:xfrm>
            <a:off x="7380312" y="5085184"/>
            <a:ext cx="1428750" cy="1066800"/>
          </a:xfrm>
          <a:prstGeom prst="rect">
            <a:avLst/>
          </a:prstGeom>
          <a:noFill/>
          <a:ln w="9525">
            <a:noFill/>
            <a:miter lim="800000"/>
            <a:headEnd/>
            <a:tailEnd/>
          </a:ln>
        </p:spPr>
      </p:pic>
      <p:pic>
        <p:nvPicPr>
          <p:cNvPr id="3085" name="Picture 13"/>
          <p:cNvPicPr>
            <a:picLocks noChangeAspect="1" noChangeArrowheads="1"/>
          </p:cNvPicPr>
          <p:nvPr/>
        </p:nvPicPr>
        <p:blipFill>
          <a:blip r:embed="rId11" cstate="print"/>
          <a:srcRect/>
          <a:stretch>
            <a:fillRect/>
          </a:stretch>
        </p:blipFill>
        <p:spPr bwMode="auto">
          <a:xfrm>
            <a:off x="5724128" y="5085184"/>
            <a:ext cx="1428750" cy="1076325"/>
          </a:xfrm>
          <a:prstGeom prst="rect">
            <a:avLst/>
          </a:prstGeom>
          <a:noFill/>
          <a:ln w="9525">
            <a:noFill/>
            <a:miter lim="800000"/>
            <a:headEnd/>
            <a:tailEnd/>
          </a:ln>
        </p:spPr>
      </p:pic>
      <p:pic>
        <p:nvPicPr>
          <p:cNvPr id="3086" name="Picture 14"/>
          <p:cNvPicPr>
            <a:picLocks noChangeAspect="1" noChangeArrowheads="1"/>
          </p:cNvPicPr>
          <p:nvPr/>
        </p:nvPicPr>
        <p:blipFill>
          <a:blip r:embed="rId12" cstate="print"/>
          <a:srcRect/>
          <a:stretch>
            <a:fillRect/>
          </a:stretch>
        </p:blipFill>
        <p:spPr bwMode="auto">
          <a:xfrm>
            <a:off x="7452320" y="2204864"/>
            <a:ext cx="1428750" cy="1231007"/>
          </a:xfrm>
          <a:prstGeom prst="rect">
            <a:avLst/>
          </a:prstGeom>
          <a:noFill/>
          <a:ln w="9525">
            <a:noFill/>
            <a:miter lim="800000"/>
            <a:headEnd/>
            <a:tailEnd/>
          </a:ln>
        </p:spPr>
      </p:pic>
      <p:pic>
        <p:nvPicPr>
          <p:cNvPr id="3087" name="Picture 15"/>
          <p:cNvPicPr>
            <a:picLocks noChangeAspect="1" noChangeArrowheads="1"/>
          </p:cNvPicPr>
          <p:nvPr/>
        </p:nvPicPr>
        <p:blipFill>
          <a:blip r:embed="rId13" cstate="print"/>
          <a:srcRect/>
          <a:stretch>
            <a:fillRect/>
          </a:stretch>
        </p:blipFill>
        <p:spPr bwMode="auto">
          <a:xfrm>
            <a:off x="3779912" y="332656"/>
            <a:ext cx="1572766" cy="16561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3347864" y="440928"/>
            <a:ext cx="3346994" cy="749873"/>
          </a:xfrm>
          <a:prstGeom prst="rect">
            <a:avLst/>
          </a:prstGeom>
        </p:spPr>
      </p:pic>
      <p:sp>
        <p:nvSpPr>
          <p:cNvPr id="2" name="Заголовок 1"/>
          <p:cNvSpPr>
            <a:spLocks noGrp="1"/>
          </p:cNvSpPr>
          <p:nvPr>
            <p:ph type="title"/>
          </p:nvPr>
        </p:nvSpPr>
        <p:spPr/>
        <p:txBody>
          <a:bodyPr/>
          <a:lstStyle/>
          <a:p>
            <a:endParaRPr lang="ru-RU" dirty="0"/>
          </a:p>
        </p:txBody>
      </p:sp>
      <p:sp>
        <p:nvSpPr>
          <p:cNvPr id="4" name="Текст 3"/>
          <p:cNvSpPr>
            <a:spLocks noGrp="1"/>
          </p:cNvSpPr>
          <p:nvPr>
            <p:ph type="body" sz="half" idx="2"/>
          </p:nvPr>
        </p:nvSpPr>
        <p:spPr>
          <a:xfrm>
            <a:off x="539552" y="2276872"/>
            <a:ext cx="3008313" cy="2353940"/>
          </a:xfrm>
        </p:spPr>
        <p:txBody>
          <a:bodyPr>
            <a:normAutofit/>
          </a:bodyPr>
          <a:lstStyle/>
          <a:p>
            <a:r>
              <a:rPr lang="ru-RU" sz="2400" dirty="0" smtClean="0"/>
              <a:t>Что это за птица?</a:t>
            </a:r>
          </a:p>
          <a:p>
            <a:r>
              <a:rPr lang="ru-RU" sz="2400" dirty="0" smtClean="0"/>
              <a:t>Что вы о ней знаете?</a:t>
            </a:r>
            <a:endParaRPr lang="ru-RU" sz="2400" dirty="0"/>
          </a:p>
        </p:txBody>
      </p:sp>
      <p:pic>
        <p:nvPicPr>
          <p:cNvPr id="8" name="Объект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23928" y="1988840"/>
            <a:ext cx="4663374" cy="3456384"/>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5148064" y="898606"/>
            <a:ext cx="920576" cy="536494"/>
          </a:xfrm>
          <a:prstGeom prst="rect">
            <a:avLst/>
          </a:prstGeom>
        </p:spPr>
      </p:pic>
      <p:sp>
        <p:nvSpPr>
          <p:cNvPr id="2" name="Заголовок 1"/>
          <p:cNvSpPr>
            <a:spLocks noGrp="1"/>
          </p:cNvSpPr>
          <p:nvPr>
            <p:ph type="title"/>
          </p:nvPr>
        </p:nvSpPr>
        <p:spPr/>
        <p:txBody>
          <a:bodyPr/>
          <a:lstStyle/>
          <a:p>
            <a:endParaRPr lang="ru-RU" dirty="0"/>
          </a:p>
        </p:txBody>
      </p:sp>
      <p:sp>
        <p:nvSpPr>
          <p:cNvPr id="4" name="Текст 3"/>
          <p:cNvSpPr>
            <a:spLocks noGrp="1"/>
          </p:cNvSpPr>
          <p:nvPr>
            <p:ph type="body" sz="half" idx="2"/>
          </p:nvPr>
        </p:nvSpPr>
        <p:spPr>
          <a:xfrm>
            <a:off x="457199" y="2492896"/>
            <a:ext cx="3008313" cy="1705868"/>
          </a:xfrm>
        </p:spPr>
        <p:txBody>
          <a:bodyPr/>
          <a:lstStyle/>
          <a:p>
            <a:r>
              <a:rPr lang="ru-RU" sz="2400" dirty="0" smtClean="0"/>
              <a:t>Что это за зверь?</a:t>
            </a:r>
          </a:p>
          <a:p>
            <a:r>
              <a:rPr lang="ru-RU" sz="2400" dirty="0" smtClean="0"/>
              <a:t>Что вы о нём знаете?</a:t>
            </a:r>
          </a:p>
          <a:p>
            <a:endParaRPr lang="ru-RU" dirty="0"/>
          </a:p>
        </p:txBody>
      </p:sp>
      <p:pic>
        <p:nvPicPr>
          <p:cNvPr id="2051" name="Picture 3" descr="C:\Documents and Settings\Галя\Рабочий стол\Фотографии\20100521\P1010292.JPG"/>
          <p:cNvPicPr>
            <a:picLocks noGrp="1" noChangeAspect="1" noChangeArrowheads="1"/>
          </p:cNvPicPr>
          <p:nvPr>
            <p:ph idx="1"/>
          </p:nvPr>
        </p:nvPicPr>
        <p:blipFill>
          <a:blip r:embed="rId3" cstate="print"/>
          <a:srcRect/>
          <a:stretch>
            <a:fillRect/>
          </a:stretch>
        </p:blipFill>
        <p:spPr bwMode="auto">
          <a:xfrm>
            <a:off x="3563888" y="1772816"/>
            <a:ext cx="5111750" cy="38338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3275856" y="428334"/>
            <a:ext cx="2060627" cy="536494"/>
          </a:xfrm>
          <a:prstGeom prst="rect">
            <a:avLst/>
          </a:prstGeom>
        </p:spPr>
      </p:pic>
      <p:sp>
        <p:nvSpPr>
          <p:cNvPr id="2" name="Заголовок 1"/>
          <p:cNvSpPr>
            <a:spLocks noGrp="1"/>
          </p:cNvSpPr>
          <p:nvPr>
            <p:ph type="title"/>
          </p:nvPr>
        </p:nvSpPr>
        <p:spPr/>
        <p:txBody>
          <a:bodyPr/>
          <a:lstStyle/>
          <a:p>
            <a:endParaRPr lang="ru-RU" dirty="0"/>
          </a:p>
        </p:txBody>
      </p:sp>
      <p:sp>
        <p:nvSpPr>
          <p:cNvPr id="4" name="Текст 3"/>
          <p:cNvSpPr>
            <a:spLocks noGrp="1"/>
          </p:cNvSpPr>
          <p:nvPr>
            <p:ph type="body" sz="half" idx="2"/>
          </p:nvPr>
        </p:nvSpPr>
        <p:spPr>
          <a:xfrm>
            <a:off x="3146029" y="5013176"/>
            <a:ext cx="3008313" cy="1633860"/>
          </a:xfrm>
        </p:spPr>
        <p:txBody>
          <a:bodyPr/>
          <a:lstStyle/>
          <a:p>
            <a:r>
              <a:rPr lang="ru-RU" sz="2400" dirty="0" smtClean="0"/>
              <a:t>Что это за звери?</a:t>
            </a:r>
          </a:p>
          <a:p>
            <a:r>
              <a:rPr lang="ru-RU" sz="2400" dirty="0" smtClean="0"/>
              <a:t>Что вы о них знаете?</a:t>
            </a:r>
          </a:p>
          <a:p>
            <a:endParaRPr lang="ru-RU" dirty="0"/>
          </a:p>
        </p:txBody>
      </p:sp>
      <p:pic>
        <p:nvPicPr>
          <p:cNvPr id="4098" name="Picture 2" descr="C:\Documents and Settings\Галя\Рабочий стол\Фотографии\20100521\P1010294.JPG"/>
          <p:cNvPicPr>
            <a:picLocks noGrp="1" noChangeAspect="1" noChangeArrowheads="1"/>
          </p:cNvPicPr>
          <p:nvPr>
            <p:ph idx="1"/>
          </p:nvPr>
        </p:nvPicPr>
        <p:blipFill>
          <a:blip r:embed="rId3" cstate="print"/>
          <a:srcRect/>
          <a:stretch>
            <a:fillRect/>
          </a:stretch>
        </p:blipFill>
        <p:spPr bwMode="auto">
          <a:xfrm>
            <a:off x="2195736" y="1269676"/>
            <a:ext cx="4618856" cy="346414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a:xfrm>
            <a:off x="4067944" y="5229200"/>
            <a:ext cx="3008313" cy="1921892"/>
          </a:xfrm>
        </p:spPr>
        <p:txBody>
          <a:bodyPr/>
          <a:lstStyle/>
          <a:p>
            <a:r>
              <a:rPr lang="ru-RU" sz="2400" dirty="0" smtClean="0"/>
              <a:t>Что это за зверь?</a:t>
            </a:r>
          </a:p>
          <a:p>
            <a:r>
              <a:rPr lang="ru-RU" sz="2400" dirty="0" smtClean="0"/>
              <a:t>Что вы о нём знаете?</a:t>
            </a:r>
          </a:p>
          <a:p>
            <a:endParaRPr lang="ru-RU" dirty="0"/>
          </a:p>
        </p:txBody>
      </p:sp>
      <p:pic>
        <p:nvPicPr>
          <p:cNvPr id="5122" name="Picture 2" descr="C:\Documents and Settings\Галя\Рабочий стол\Фотографии\20100521\P1010298.JPG"/>
          <p:cNvPicPr>
            <a:picLocks noGrp="1" noChangeAspect="1" noChangeArrowheads="1"/>
          </p:cNvPicPr>
          <p:nvPr>
            <p:ph idx="1"/>
          </p:nvPr>
        </p:nvPicPr>
        <p:blipFill>
          <a:blip r:embed="rId2" cstate="print"/>
          <a:srcRect/>
          <a:stretch>
            <a:fillRect/>
          </a:stretch>
        </p:blipFill>
        <p:spPr bwMode="auto">
          <a:xfrm>
            <a:off x="3575050" y="1282700"/>
            <a:ext cx="5111750" cy="3833813"/>
          </a:xfrm>
          <a:prstGeom prst="rect">
            <a:avLst/>
          </a:prstGeom>
          <a:noFill/>
        </p:spPr>
      </p:pic>
      <p:sp>
        <p:nvSpPr>
          <p:cNvPr id="3" name="Прямоугольник 2"/>
          <p:cNvSpPr/>
          <p:nvPr/>
        </p:nvSpPr>
        <p:spPr>
          <a:xfrm>
            <a:off x="4644008" y="273050"/>
            <a:ext cx="651653" cy="369332"/>
          </a:xfrm>
          <a:prstGeom prst="rect">
            <a:avLst/>
          </a:prstGeom>
        </p:spPr>
        <p:txBody>
          <a:bodyPr wrap="none">
            <a:spAutoFit/>
          </a:bodyPr>
          <a:lstStyle/>
          <a:p>
            <a:r>
              <a:rPr lang="ru-RU" dirty="0"/>
              <a:t>Волк</a:t>
            </a:r>
          </a:p>
        </p:txBody>
      </p:sp>
      <p:sp>
        <p:nvSpPr>
          <p:cNvPr id="5" name="Прямоугольник 4"/>
          <p:cNvSpPr/>
          <p:nvPr/>
        </p:nvSpPr>
        <p:spPr>
          <a:xfrm>
            <a:off x="198512" y="273050"/>
            <a:ext cx="3282950" cy="6294031"/>
          </a:xfrm>
          <a:prstGeom prst="rect">
            <a:avLst/>
          </a:prstGeom>
        </p:spPr>
        <p:txBody>
          <a:bodyPr wrap="square">
            <a:spAutoFit/>
          </a:bodyPr>
          <a:lstStyle/>
          <a:p>
            <a:pPr algn="just"/>
            <a:r>
              <a:rPr lang="ru-RU" sz="1300" dirty="0"/>
              <a:t>Волк – типичный хищник, добывающий пищу активным поиском и преследованием жертв. Активен преимущественно в ночные часы. О своём присутствии волки нередко дают знать громким воем, сильно отличающимся у матёрых самцов, волчиц и молодняка. Из внешних чувств у волка лучше всего развит слух, немного хуже – обоняние; зрение значительно слабее. Хорошо развитая высшая нервная деятельность сочетается у волков с силой, ловкостью, быстротой и другими физическими данными, повышающими шансы этого хищника в борьбе за существование. При необходимости волк развивает скорость до 55-60 км/ч и способен делать переходы до 60-80 км за ночь. В наше время общая численность животных заметно уменьшились, главным образом в результате человеческой деятельности: изменения природных ландшафтов, урбанизации и массового истребления. Во многих регионах мира волк находится на грани полного исчезновения. Несмотря на то, что популяция волков продолжает уменьшаться, он до сих пор во многих местах является объектом охоты как представляющий потенциальную опасность для человека и домашнего скота, либо ради развлечения.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19872" y="188640"/>
            <a:ext cx="3008313" cy="757133"/>
          </a:xfrm>
        </p:spPr>
        <p:txBody>
          <a:bodyPr/>
          <a:lstStyle/>
          <a:p>
            <a:pPr algn="ctr"/>
            <a:r>
              <a:rPr lang="ru-RU" dirty="0" smtClean="0"/>
              <a:t>ЛИСА</a:t>
            </a:r>
            <a:endParaRPr lang="ru-RU" dirty="0"/>
          </a:p>
        </p:txBody>
      </p:sp>
      <p:sp>
        <p:nvSpPr>
          <p:cNvPr id="4" name="Текст 3"/>
          <p:cNvSpPr>
            <a:spLocks noGrp="1"/>
          </p:cNvSpPr>
          <p:nvPr>
            <p:ph type="body" sz="half" idx="2"/>
          </p:nvPr>
        </p:nvSpPr>
        <p:spPr>
          <a:xfrm>
            <a:off x="3563888" y="5350495"/>
            <a:ext cx="3008313" cy="1137636"/>
          </a:xfrm>
        </p:spPr>
        <p:txBody>
          <a:bodyPr/>
          <a:lstStyle/>
          <a:p>
            <a:r>
              <a:rPr lang="ru-RU" sz="2400" dirty="0" smtClean="0"/>
              <a:t>Что это за зверь?</a:t>
            </a:r>
          </a:p>
          <a:p>
            <a:r>
              <a:rPr lang="ru-RU" sz="2400" dirty="0" smtClean="0"/>
              <a:t>Что вы о нём знаете?</a:t>
            </a:r>
          </a:p>
          <a:p>
            <a:endParaRPr lang="ru-RU" dirty="0"/>
          </a:p>
        </p:txBody>
      </p:sp>
      <p:pic>
        <p:nvPicPr>
          <p:cNvPr id="6146" name="Picture 2" descr="C:\Documents and Settings\Галя\Рабочий стол\Фотографии\20100521\P1010302.JPG"/>
          <p:cNvPicPr>
            <a:picLocks noGrp="1" noChangeAspect="1" noChangeArrowheads="1"/>
          </p:cNvPicPr>
          <p:nvPr>
            <p:ph idx="1"/>
          </p:nvPr>
        </p:nvPicPr>
        <p:blipFill>
          <a:blip r:embed="rId2" cstate="print"/>
          <a:srcRect/>
          <a:stretch>
            <a:fillRect/>
          </a:stretch>
        </p:blipFill>
        <p:spPr bwMode="auto">
          <a:xfrm>
            <a:off x="2195736" y="1242762"/>
            <a:ext cx="5111750" cy="38338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Заяц русак</a:t>
            </a:r>
            <a:br>
              <a:rPr lang="ru-RU" dirty="0" smtClean="0"/>
            </a:br>
            <a:endParaRPr lang="ru-RU" dirty="0"/>
          </a:p>
        </p:txBody>
      </p:sp>
      <p:sp>
        <p:nvSpPr>
          <p:cNvPr id="4" name="Текст 3"/>
          <p:cNvSpPr>
            <a:spLocks noGrp="1"/>
          </p:cNvSpPr>
          <p:nvPr>
            <p:ph type="body" sz="half" idx="2"/>
          </p:nvPr>
        </p:nvSpPr>
        <p:spPr/>
        <p:txBody>
          <a:bodyPr/>
          <a:lstStyle/>
          <a:p>
            <a:r>
              <a:rPr lang="ru-RU" dirty="0" smtClean="0"/>
              <a:t>Заяц русак обычный, многочисленный вид фауны России. В </a:t>
            </a:r>
            <a:r>
              <a:rPr lang="ru-RU" dirty="0" err="1" smtClean="0"/>
              <a:t>Северо</a:t>
            </a:r>
            <a:r>
              <a:rPr lang="ru-RU" dirty="0" smtClean="0"/>
              <a:t> Западном регионе охраняется как редкий вид на северных границах : численность которого подвержена значительным колебаниям в силу цикличности изменения </a:t>
            </a:r>
            <a:r>
              <a:rPr lang="ru-RU" dirty="0" err="1" smtClean="0"/>
              <a:t>экобиотопических</a:t>
            </a:r>
            <a:r>
              <a:rPr lang="ru-RU" dirty="0" smtClean="0"/>
              <a:t>   условий. Всюду </a:t>
            </a:r>
            <a:r>
              <a:rPr lang="ru-RU" dirty="0" err="1" smtClean="0"/>
              <a:t>малочисленен.В</a:t>
            </a:r>
            <a:r>
              <a:rPr lang="ru-RU" dirty="0" smtClean="0"/>
              <a:t> Ленинградской области численность колеблется от 800 до 1400 особей. Обитает в освоенных ландшафтах с высокой долей открытых   сельскохозяйственных биотопов (пастбища, мелколесье).</a:t>
            </a:r>
            <a:endParaRPr lang="ru-RU" dirty="0"/>
          </a:p>
        </p:txBody>
      </p:sp>
      <p:pic>
        <p:nvPicPr>
          <p:cNvPr id="7170" name="Picture 2" descr="C:\Documents and Settings\Галя\Рабочий стол\Фотографии\20100521\P1010300.JPG"/>
          <p:cNvPicPr>
            <a:picLocks noGrp="1" noChangeAspect="1" noChangeArrowheads="1"/>
          </p:cNvPicPr>
          <p:nvPr>
            <p:ph idx="1"/>
          </p:nvPr>
        </p:nvPicPr>
        <p:blipFill>
          <a:blip r:embed="rId2" cstate="print"/>
          <a:srcRect/>
          <a:stretch>
            <a:fillRect/>
          </a:stretch>
        </p:blipFill>
        <p:spPr bwMode="auto">
          <a:xfrm>
            <a:off x="3575050" y="1282700"/>
            <a:ext cx="5111750" cy="3833813"/>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3008313" cy="692696"/>
          </a:xfrm>
        </p:spPr>
        <p:txBody>
          <a:bodyPr/>
          <a:lstStyle/>
          <a:p>
            <a:pPr algn="ctr"/>
            <a:r>
              <a:rPr lang="ru-RU" dirty="0" smtClean="0"/>
              <a:t>Зубр</a:t>
            </a:r>
            <a:endParaRPr lang="ru-RU" dirty="0"/>
          </a:p>
        </p:txBody>
      </p:sp>
      <p:sp>
        <p:nvSpPr>
          <p:cNvPr id="4" name="Текст 3"/>
          <p:cNvSpPr>
            <a:spLocks noGrp="1"/>
          </p:cNvSpPr>
          <p:nvPr>
            <p:ph type="body" sz="half" idx="2"/>
          </p:nvPr>
        </p:nvSpPr>
        <p:spPr>
          <a:xfrm>
            <a:off x="457200" y="692696"/>
            <a:ext cx="3610744" cy="5433467"/>
          </a:xfrm>
        </p:spPr>
        <p:txBody>
          <a:bodyPr>
            <a:normAutofit fontScale="92500" lnSpcReduction="10000"/>
          </a:bodyPr>
          <a:lstStyle/>
          <a:p>
            <a:r>
              <a:rPr lang="ru-RU" dirty="0"/>
              <a:t>Об истории охот на зубров в </a:t>
            </a:r>
            <a:r>
              <a:rPr lang="ru-RU" dirty="0" err="1"/>
              <a:t>Лисинских</a:t>
            </a:r>
            <a:r>
              <a:rPr lang="ru-RU" dirty="0"/>
              <a:t> угодьях сведений немного. Но известно, что в 1916 году по отчету охотничьего хозяйства зубры учитывались. В числе экспонатов </a:t>
            </a:r>
            <a:r>
              <a:rPr lang="ru-RU" dirty="0" err="1"/>
              <a:t>Лисинского</a:t>
            </a:r>
            <a:r>
              <a:rPr lang="ru-RU" dirty="0"/>
              <a:t> музея есть чучело зубра, отстрелянного на охотах в </a:t>
            </a:r>
            <a:r>
              <a:rPr lang="ru-RU" dirty="0" err="1"/>
              <a:t>Лисино</a:t>
            </a:r>
            <a:r>
              <a:rPr lang="ru-RU" dirty="0"/>
              <a:t> </a:t>
            </a:r>
            <a:r>
              <a:rPr lang="ru-RU" dirty="0" err="1"/>
              <a:t>в</a:t>
            </a:r>
            <a:r>
              <a:rPr lang="ru-RU" dirty="0"/>
              <a:t> 1904 году. </a:t>
            </a:r>
            <a:endParaRPr lang="ru-RU" dirty="0" smtClean="0"/>
          </a:p>
          <a:p>
            <a:r>
              <a:rPr lang="ru-RU" dirty="0" smtClean="0"/>
              <a:t>Зубры очень крупные и могучие быки, для которых характерны короткие, толстые, но острые рога, загнутые вверх. Холка высокая, спина покатая. Длинные волосы на затылке и нижней части шеи образуют чёлку, бороду и бахрому подгрудка.  Хвост короткий, весь покрыт длинной пышной шерстью, а не только на конце, как у домашнего скота. В телосложении бросается в глаза резкая диспропорция между мощной передней частью и сравнительно слабым крупом.</a:t>
            </a:r>
          </a:p>
          <a:p>
            <a:r>
              <a:rPr lang="ru-RU" dirty="0" smtClean="0"/>
              <a:t>Окраска красновато-бурая летом, темно-бурая зимой, зубрята светло-рыжие. Несмотря на могучее телосложение, очень подвижен, способен к быстрому бегу и перепрыгивает барьеры до 2 м высотой.</a:t>
            </a:r>
          </a:p>
          <a:p>
            <a:r>
              <a:rPr lang="ru-RU" dirty="0" smtClean="0"/>
              <a:t>Естественных врагов у взрослых зубров практически нет, хотя волки и могут представлять опасность для молодежи.</a:t>
            </a:r>
          </a:p>
          <a:p>
            <a:r>
              <a:rPr lang="ru-RU" dirty="0" smtClean="0"/>
              <a:t>Именно человек виноват в исчезновении зубра в дикой природе. Браконьерство, уничтожение мест обитания (вырубка и выжигание лесов), ничем не ограниченный отстрел животных.</a:t>
            </a:r>
            <a:endParaRPr lang="ru-RU" dirty="0"/>
          </a:p>
        </p:txBody>
      </p:sp>
      <p:pic>
        <p:nvPicPr>
          <p:cNvPr id="5" name="Содержимое 4"/>
          <p:cNvPicPr>
            <a:picLocks noGrp="1"/>
          </p:cNvPicPr>
          <p:nvPr>
            <p:ph idx="1"/>
          </p:nvPr>
        </p:nvPicPr>
        <p:blipFill>
          <a:blip r:embed="rId2" cstate="print"/>
          <a:srcRect/>
          <a:stretch>
            <a:fillRect/>
          </a:stretch>
        </p:blipFill>
        <p:spPr bwMode="auto">
          <a:xfrm>
            <a:off x="4427984" y="1772816"/>
            <a:ext cx="3924374" cy="29226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p:txBody>
          <a:bodyPr>
            <a:normAutofit/>
          </a:bodyPr>
          <a:lstStyle/>
          <a:p>
            <a:r>
              <a:rPr lang="ru-RU" sz="2000" dirty="0" smtClean="0"/>
              <a:t>О жизни каких животных мы узнали посетив  «Музей леса» в </a:t>
            </a:r>
            <a:r>
              <a:rPr lang="ru-RU" sz="2000" dirty="0" err="1" smtClean="0"/>
              <a:t>Лисно</a:t>
            </a:r>
            <a:r>
              <a:rPr lang="ru-RU" sz="2000" dirty="0" smtClean="0"/>
              <a:t>- Корпусе?</a:t>
            </a:r>
          </a:p>
          <a:p>
            <a:r>
              <a:rPr lang="ru-RU" sz="2000" dirty="0" smtClean="0"/>
              <a:t> Что можете сделать вы для охраны природы?</a:t>
            </a:r>
            <a:endParaRPr lang="ru-RU" sz="2000" dirty="0"/>
          </a:p>
        </p:txBody>
      </p:sp>
      <p:sp>
        <p:nvSpPr>
          <p:cNvPr id="8" name="Прямоугольник 7"/>
          <p:cNvSpPr/>
          <p:nvPr/>
        </p:nvSpPr>
        <p:spPr>
          <a:xfrm>
            <a:off x="2948478" y="476672"/>
            <a:ext cx="3247043" cy="369332"/>
          </a:xfrm>
          <a:prstGeom prst="rect">
            <a:avLst/>
          </a:prstGeom>
        </p:spPr>
        <p:txBody>
          <a:bodyPr wrap="square">
            <a:spAutoFit/>
          </a:bodyPr>
          <a:lstStyle/>
          <a:p>
            <a:r>
              <a:rPr lang="ru-RU" dirty="0" smtClean="0"/>
              <a:t>Музей леса в </a:t>
            </a:r>
            <a:r>
              <a:rPr lang="ru-RU" dirty="0" err="1" smtClean="0"/>
              <a:t>Лисино</a:t>
            </a:r>
            <a:r>
              <a:rPr lang="ru-RU" dirty="0" smtClean="0"/>
              <a:t> - Корпусе</a:t>
            </a:r>
            <a:endParaRPr lang="ru-RU" dirty="0"/>
          </a:p>
        </p:txBody>
      </p:sp>
      <p:pic>
        <p:nvPicPr>
          <p:cNvPr id="3" name="Объект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79912" y="1772816"/>
            <a:ext cx="4921795" cy="3340276"/>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339</TotalTime>
  <Words>579</Words>
  <Application>Microsoft Office PowerPoint</Application>
  <PresentationFormat>Экран (4:3)</PresentationFormat>
  <Paragraphs>34</Paragraphs>
  <Slides>10</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10</vt:i4>
      </vt:variant>
    </vt:vector>
  </HeadingPairs>
  <TitlesOfParts>
    <vt:vector size="13" baseType="lpstr">
      <vt:lpstr>Arial</vt:lpstr>
      <vt:lpstr>Calibri</vt:lpstr>
      <vt:lpstr>Тема Office</vt:lpstr>
      <vt:lpstr>Музей леса в Лисино - Корпусе</vt:lpstr>
      <vt:lpstr>Презентация PowerPoint</vt:lpstr>
      <vt:lpstr>Презентация PowerPoint</vt:lpstr>
      <vt:lpstr>Презентация PowerPoint</vt:lpstr>
      <vt:lpstr>Презентация PowerPoint</vt:lpstr>
      <vt:lpstr>ЛИСА</vt:lpstr>
      <vt:lpstr>          Заяц русак </vt:lpstr>
      <vt:lpstr>Зубр</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Музей леса в Лисино - Корпусе</dc:title>
  <dc:creator>Кировск</dc:creator>
  <cp:lastModifiedBy>Света</cp:lastModifiedBy>
  <cp:revision>42</cp:revision>
  <dcterms:created xsi:type="dcterms:W3CDTF">2011-08-29T13:56:13Z</dcterms:created>
  <dcterms:modified xsi:type="dcterms:W3CDTF">2015-11-04T09:22:00Z</dcterms:modified>
</cp:coreProperties>
</file>