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7" r:id="rId7"/>
    <p:sldId id="263" r:id="rId8"/>
    <p:sldId id="264" r:id="rId9"/>
    <p:sldId id="266" r:id="rId10"/>
    <p:sldId id="268" r:id="rId11"/>
    <p:sldId id="270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311283" y="1124744"/>
            <a:ext cx="6359221" cy="374441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7733"/>
            <a:ext cx="2263545" cy="23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26" y="4725144"/>
            <a:ext cx="2352159" cy="1927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920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563888" y="6413127"/>
            <a:ext cx="2131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schemeClr val="bg2">
                  <a:lumMod val="9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3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251520" y="260648"/>
            <a:ext cx="8640960" cy="6359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92844"/>
            <a:ext cx="1563760" cy="2127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563888" y="6413127"/>
            <a:ext cx="2131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chemeClr val="bg2">
                    <a:lumMod val="9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solidFill>
                <a:schemeClr val="bg2">
                  <a:lumMod val="9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812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2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2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3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1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3565-DAA0-4868-B2EF-7FF5C670D5A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E236-90F3-47E5-95D6-E462D7B45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ylik72.narod.ru/images/69490796_09.png" TargetMode="External"/><Relationship Id="rId2" Type="http://schemas.openxmlformats.org/officeDocument/2006/relationships/hyperlink" Target="http://funforkids.ru/pictures/school21/school2109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x-ps.ru/_ld/4/440.jpg" TargetMode="External"/><Relationship Id="rId4" Type="http://schemas.openxmlformats.org/officeDocument/2006/relationships/hyperlink" Target="http://www.look.com.ua/pic/201210/1280x960/look.com.ua-6011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file:///C:\Users\&#1096;&#1082;&#1086;&#1083;&#1072;\Desktop\&#1092;&#1080;&#1079;&#1084;\&#1085;&#1086;&#1074;&#1099;&#1077;%20&#1092;&#1080;&#1079;&#1084;&#1080;&#1085;&#1091;&#1090;&#1082;&#1080;\&#1092;&#1080;&#1079;&#1084;&#1080;&#1085;&#1091;&#1090;&#1082;&#1072;\&#1084;&#1072;&#1076;&#1072;&#1075;&#1072;&#1089;&#1082;&#1072;&#1088;\&#1052;&#1072;&#1076;&#1072;&#1075;&#1072;&#1089;&#1082;&#1072;&#1088;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chool.xvatit.com/index.php?title=%D0%A4%D0%B0%D0%B9%D0%BB:2kl_Znak02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«РАЗДЕЛИТЕЛЬНЫЙ </a:t>
            </a:r>
            <a:b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МЯГКИЙ ЗНАК»</a:t>
            </a:r>
            <a:b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b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3808512" cy="12485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1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/>
          <p:cNvPicPr>
            <a:picLocks noChangeAspect="1"/>
          </p:cNvPicPr>
          <p:nvPr/>
        </p:nvPicPr>
        <p:blipFill>
          <a:blip r:embed="rId3"/>
          <a:srcRect l="13889" t="5548" r="16389" b="2856"/>
          <a:stretch>
            <a:fillRect/>
          </a:stretch>
        </p:blipFill>
        <p:spPr bwMode="auto">
          <a:xfrm>
            <a:off x="7308850" y="0"/>
            <a:ext cx="1806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74700" y="385763"/>
            <a:ext cx="7489825" cy="1144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i="1" dirty="0">
                <a:latin typeface="+mj-lt"/>
                <a:cs typeface="Arial" pitchFamily="34" charset="0"/>
              </a:rPr>
              <a:t>	1. Разделительный мягкий знак пишется: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А) в середине слова между согласными;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Б) в конце слова;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В) </a:t>
            </a:r>
            <a:r>
              <a:rPr lang="ru-RU" sz="1900" dirty="0" err="1">
                <a:latin typeface="+mj-lt"/>
                <a:cs typeface="Arial" pitchFamily="34" charset="0"/>
              </a:rPr>
              <a:t>в</a:t>
            </a:r>
            <a:r>
              <a:rPr lang="ru-RU" sz="1900" dirty="0">
                <a:latin typeface="+mj-lt"/>
                <a:cs typeface="Arial" pitchFamily="34" charset="0"/>
              </a:rPr>
              <a:t>  слове после согласных перед гласными е, ё, ю, и, 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9988" y="385763"/>
            <a:ext cx="1384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chemeClr val="bg1">
                    <a:lumMod val="50000"/>
                  </a:schemeClr>
                </a:solidFill>
              </a:rPr>
              <a:t>Тест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1708150"/>
            <a:ext cx="7489825" cy="1144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i="1" dirty="0">
                <a:latin typeface="+mj-lt"/>
                <a:cs typeface="Arial" pitchFamily="34" charset="0"/>
              </a:rPr>
              <a:t>	2.Выбери слово, в котором (ь) – показатель мягкости:</a:t>
            </a:r>
            <a:endParaRPr lang="ru-RU" sz="1900" dirty="0">
              <a:latin typeface="+mj-lt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А) пальчики;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Б) вьюга;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В) глазунья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4700" y="5516563"/>
            <a:ext cx="7489825" cy="1146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i="1" dirty="0">
                <a:latin typeface="+mj-lt"/>
                <a:cs typeface="Arial" pitchFamily="34" charset="0"/>
              </a:rPr>
              <a:t>	5. Выбери слово, в написании которого допущена ошибка: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А) друзья;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Б) </a:t>
            </a:r>
            <a:r>
              <a:rPr lang="ru-RU" sz="1900" dirty="0" err="1">
                <a:latin typeface="+mj-lt"/>
                <a:cs typeface="Arial" pitchFamily="34" charset="0"/>
              </a:rPr>
              <a:t>стуля</a:t>
            </a:r>
            <a:r>
              <a:rPr lang="ru-RU" sz="1900" dirty="0"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В) очки.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700" y="2932113"/>
            <a:ext cx="7489825" cy="1144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i="1" dirty="0">
                <a:latin typeface="+mj-lt"/>
                <a:cs typeface="Arial" pitchFamily="34" charset="0"/>
              </a:rPr>
              <a:t>	3. Укажи слово с разделительным мягким знаком:</a:t>
            </a:r>
            <a:endParaRPr lang="ru-RU" sz="1900" dirty="0">
              <a:latin typeface="+mj-lt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А) </a:t>
            </a:r>
            <a:r>
              <a:rPr lang="ru-RU" sz="1900" dirty="0" err="1">
                <a:latin typeface="+mj-lt"/>
                <a:cs typeface="Arial" pitchFamily="34" charset="0"/>
              </a:rPr>
              <a:t>солов</a:t>
            </a:r>
            <a:r>
              <a:rPr lang="ru-RU" sz="1900" dirty="0">
                <a:latin typeface="+mj-lt"/>
                <a:cs typeface="Arial" pitchFamily="34" charset="0"/>
              </a:rPr>
              <a:t>…и;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Б) </a:t>
            </a:r>
            <a:r>
              <a:rPr lang="ru-RU" sz="1900" dirty="0" err="1">
                <a:latin typeface="+mj-lt"/>
                <a:cs typeface="Arial" pitchFamily="34" charset="0"/>
              </a:rPr>
              <a:t>руч</a:t>
            </a:r>
            <a:r>
              <a:rPr lang="ru-RU" sz="1900" dirty="0">
                <a:latin typeface="+mj-lt"/>
                <a:cs typeface="Arial" pitchFamily="34" charset="0"/>
              </a:rPr>
              <a:t>…ка;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В) </a:t>
            </a:r>
            <a:r>
              <a:rPr lang="ru-RU" sz="1900" dirty="0" err="1">
                <a:latin typeface="+mj-lt"/>
                <a:cs typeface="Arial" pitchFamily="34" charset="0"/>
              </a:rPr>
              <a:t>ден</a:t>
            </a:r>
            <a:r>
              <a:rPr lang="ru-RU" sz="1900" dirty="0">
                <a:latin typeface="+mj-lt"/>
                <a:cs typeface="Arial" pitchFamily="34" charset="0"/>
              </a:rPr>
              <a:t>…</a:t>
            </a:r>
            <a:r>
              <a:rPr lang="ru-RU" sz="1900" dirty="0" err="1">
                <a:latin typeface="+mj-lt"/>
                <a:cs typeface="Arial" pitchFamily="34" charset="0"/>
              </a:rPr>
              <a:t>ки</a:t>
            </a:r>
            <a:r>
              <a:rPr lang="ru-RU" sz="1900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4700" y="4221163"/>
            <a:ext cx="7489825" cy="1144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i="1" dirty="0">
                <a:latin typeface="+mj-lt"/>
                <a:cs typeface="Arial" pitchFamily="34" charset="0"/>
              </a:rPr>
              <a:t>	4. Укажи слово с правильным переносом: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А) </a:t>
            </a:r>
            <a:r>
              <a:rPr lang="ru-RU" sz="1900" dirty="0" err="1">
                <a:latin typeface="+mj-lt"/>
                <a:cs typeface="Arial" pitchFamily="34" charset="0"/>
              </a:rPr>
              <a:t>вь</a:t>
            </a:r>
            <a:r>
              <a:rPr lang="ru-RU" sz="1900" dirty="0">
                <a:latin typeface="+mj-lt"/>
                <a:cs typeface="Arial" pitchFamily="34" charset="0"/>
              </a:rPr>
              <a:t>-юга;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Б) </a:t>
            </a:r>
            <a:r>
              <a:rPr lang="ru-RU" sz="1900" dirty="0" err="1">
                <a:latin typeface="+mj-lt"/>
                <a:cs typeface="Arial" pitchFamily="34" charset="0"/>
              </a:rPr>
              <a:t>крыль</a:t>
            </a:r>
            <a:r>
              <a:rPr lang="ru-RU" sz="1900" dirty="0">
                <a:latin typeface="+mj-lt"/>
                <a:cs typeface="Arial" pitchFamily="34" charset="0"/>
              </a:rPr>
              <a:t>-я; </a:t>
            </a:r>
          </a:p>
          <a:p>
            <a:pPr>
              <a:lnSpc>
                <a:spcPct val="90000"/>
              </a:lnSpc>
              <a:defRPr/>
            </a:pPr>
            <a:r>
              <a:rPr lang="ru-RU" sz="1900" dirty="0">
                <a:latin typeface="+mj-lt"/>
                <a:cs typeface="Arial" pitchFamily="34" charset="0"/>
              </a:rPr>
              <a:t>В) </a:t>
            </a:r>
            <a:r>
              <a:rPr lang="ru-RU" sz="1900" dirty="0" err="1">
                <a:latin typeface="+mj-lt"/>
                <a:cs typeface="Arial" pitchFamily="34" charset="0"/>
              </a:rPr>
              <a:t>маль</a:t>
            </a:r>
            <a:r>
              <a:rPr lang="ru-RU" sz="1900" dirty="0">
                <a:latin typeface="+mj-lt"/>
                <a:cs typeface="Arial" pitchFamily="34" charset="0"/>
              </a:rPr>
              <a:t>-чик.</a:t>
            </a:r>
          </a:p>
        </p:txBody>
      </p:sp>
      <p:sp>
        <p:nvSpPr>
          <p:cNvPr id="11" name="Овал 10"/>
          <p:cNvSpPr/>
          <p:nvPr/>
        </p:nvSpPr>
        <p:spPr>
          <a:xfrm>
            <a:off x="827088" y="1196975"/>
            <a:ext cx="288925" cy="287338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7088" y="1989138"/>
            <a:ext cx="288925" cy="28733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7088" y="3213100"/>
            <a:ext cx="288925" cy="287338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7088" y="5013325"/>
            <a:ext cx="288925" cy="287338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7088" y="6092825"/>
            <a:ext cx="288925" cy="28892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106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8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цель ставили? </a:t>
            </a:r>
            <a:br>
              <a:rPr lang="ru-RU" sz="8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8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достигли?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Чему научился?</a:t>
            </a:r>
            <a:endParaRPr lang="ru-RU" dirty="0" smtClean="0"/>
          </a:p>
          <a:p>
            <a:r>
              <a:rPr lang="ru-RU" i="1" dirty="0" smtClean="0"/>
              <a:t>Какие открытия для себя сделал?</a:t>
            </a:r>
            <a:endParaRPr lang="ru-RU" dirty="0" smtClean="0"/>
          </a:p>
          <a:p>
            <a:r>
              <a:rPr lang="ru-RU" i="1" dirty="0" smtClean="0"/>
              <a:t>С какими заданиями справились успешно? Над чем ещё нужно работать?</a:t>
            </a:r>
            <a:endParaRPr lang="ru-RU" dirty="0" smtClean="0"/>
          </a:p>
          <a:p>
            <a:r>
              <a:rPr lang="ru-RU" i="1" dirty="0" smtClean="0"/>
              <a:t>Как ты считаешь, был ли для тебя урок успешным?</a:t>
            </a:r>
            <a:endParaRPr lang="ru-RU" dirty="0" smtClean="0"/>
          </a:p>
          <a:p>
            <a:r>
              <a:rPr lang="ru-RU" i="1" dirty="0" smtClean="0"/>
              <a:t>Что тебе давалось легко? Что было трудным?</a:t>
            </a:r>
            <a:endParaRPr lang="ru-RU" dirty="0" smtClean="0"/>
          </a:p>
          <a:p>
            <a:r>
              <a:rPr lang="ru-RU" i="1" dirty="0" smtClean="0"/>
              <a:t>Что было самым интересным во время работы?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u="sng" dirty="0">
                <a:hlinkClick r:id="rId2"/>
              </a:rPr>
              <a:t>http://funforkids.ru/pictures/school21/school21099.png</a:t>
            </a:r>
            <a:r>
              <a:rPr lang="ru-RU" sz="1600" dirty="0"/>
              <a:t> девочка за партой</a:t>
            </a:r>
          </a:p>
          <a:p>
            <a:pPr lvl="0"/>
            <a:r>
              <a:rPr lang="ru-RU" sz="1600" u="sng" dirty="0">
                <a:hlinkClick r:id="rId3"/>
              </a:rPr>
              <a:t>http://lylik72.narod.ru/images/69490796_09.png</a:t>
            </a:r>
            <a:r>
              <a:rPr lang="ru-RU" sz="1600" dirty="0"/>
              <a:t>  девочка</a:t>
            </a:r>
          </a:p>
          <a:p>
            <a:pPr lvl="0"/>
            <a:r>
              <a:rPr lang="ru-RU" sz="1600" u="sng" dirty="0">
                <a:hlinkClick r:id="rId4"/>
              </a:rPr>
              <a:t>http://www.look.com.ua/pic/201210/1280x960/look.com.ua-60110.jpg</a:t>
            </a:r>
            <a:r>
              <a:rPr lang="ru-RU" sz="1600" dirty="0"/>
              <a:t>  лист в линию</a:t>
            </a:r>
          </a:p>
          <a:p>
            <a:pPr lvl="0"/>
            <a:r>
              <a:rPr lang="ru-RU" sz="1600" u="sng" dirty="0">
                <a:hlinkClick r:id="rId5"/>
              </a:rPr>
              <a:t>http://ex-ps.ru/_ld/4/440.jpg</a:t>
            </a:r>
            <a:r>
              <a:rPr lang="ru-RU" sz="1600" dirty="0"/>
              <a:t> голубой фон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93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142984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День сегодняшний – ученик вчерашнего».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ртинки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71435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П.льто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50017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зв.зда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428868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сугро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.,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42900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уж.н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450057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ч.йник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542926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latin typeface="Times New Roman" pitchFamily="18" charset="0"/>
                <a:cs typeface="Times New Roman" pitchFamily="18" charset="0"/>
              </a:rPr>
              <a:t>ложеч.ка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78579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льто,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164305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зда,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257174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сугро</a:t>
            </a:r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335756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н,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429132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йник,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6" y="542926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ложе</a:t>
            </a:r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6643734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-Воспроизвести и уточнить имеющиеся знания о  букве «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ее роли в словах;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3714744" y="4714884"/>
            <a:ext cx="2586062" cy="1285884"/>
          </a:xfrm>
          <a:prstGeom prst="cloudCallout">
            <a:avLst>
              <a:gd name="adj1" fmla="val -94422"/>
              <a:gd name="adj2" fmla="val -2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4857760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Воспроизвожу и уточняю…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Учусь…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143248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-научиться  писать слова с разделительным мягким знаком.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397000"/>
          <a:ext cx="785818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1.Подготовительная работа.</a:t>
                      </a:r>
                      <a:r>
                        <a:rPr lang="ru-RU" sz="2800" b="1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(Вспоминаем, что знаем по данной теме, выполняем звуковой сравнительный анализ слов). (Коллективно)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 в группах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правилом написания разделительного мягкого знака.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Моделирование.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Упражнение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написании слов с разделительным мягким знаком.  (Работа</a:t>
                      </a:r>
                      <a:r>
                        <a:rPr lang="ru-RU" sz="24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учебником стр.68, №125, в парах).</a:t>
                      </a:r>
                    </a:p>
                    <a:p>
                      <a:r>
                        <a:rPr lang="ru-RU" sz="24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Звукобуквенный разбор слова. (коллективно)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Проверка полученных знаний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(тест),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самооценка (индивидуально)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142976" y="2857496"/>
            <a:ext cx="2643206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350043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Немного  отдохнём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870" y="190100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ФИЗКУЛЬТМИНУТКА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E:\Documents and Settings\Admin\Рабочий стол\анимация спорт\e0e57f04475c20a1d1d7310e981a987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746539"/>
            <a:ext cx="1371572" cy="1631006"/>
          </a:xfrm>
          <a:prstGeom prst="rect">
            <a:avLst/>
          </a:prstGeom>
          <a:noFill/>
        </p:spPr>
      </p:pic>
      <p:pic>
        <p:nvPicPr>
          <p:cNvPr id="8" name="Рисунок 17" descr="yoga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122" y="4638036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yoga0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76542"/>
            <a:ext cx="12144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---_1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2595564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07167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7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сʹэмʹа</a:t>
            </a:r>
            <a:r>
              <a:rPr lang="en-US" sz="7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endParaRPr lang="ru-RU" sz="7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64331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7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сʹэм</a:t>
            </a:r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ʹ  </a:t>
            </a:r>
            <a:r>
              <a:rPr lang="ru-RU" sz="7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йʹа</a:t>
            </a:r>
            <a:r>
              <a:rPr lang="en-US" sz="7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714752"/>
            <a:ext cx="2501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сем</a:t>
            </a:r>
            <a:r>
              <a:rPr lang="ru-RU" sz="7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21455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семя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23\Desktop\Family-on-Satin-Gold-Met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929198"/>
            <a:ext cx="2438400" cy="1615440"/>
          </a:xfrm>
          <a:prstGeom prst="rect">
            <a:avLst/>
          </a:prstGeom>
          <a:noFill/>
        </p:spPr>
      </p:pic>
      <p:pic>
        <p:nvPicPr>
          <p:cNvPr id="1028" name="Picture 4" descr="C:\Users\123\Pictures\школа\y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2786050" y="4143380"/>
            <a:ext cx="571505" cy="457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:\мягкий знак\neobychnaja_bukva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4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ягкий знак">
            <a:hlinkClick r:id="rId2" tooltip="&quot;мягкий знак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6500858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6.6|5.5|5.2|4.2|14.5|5.8|2.9|3.2|7.6|6.1|2.9|2.6|4.2|4.8|3|2.8|5.6|6.6|1.7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226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Тема: «РАЗДЕЛИТЕЛЬНЫЙ  МЯГКИЙ ЗНАК» 3 класс УМК «Школа России»</vt:lpstr>
      <vt:lpstr>Презентация PowerPoint</vt:lpstr>
      <vt:lpstr>Презентация PowerPoint</vt:lpstr>
      <vt:lpstr>Цель:  -Воспроизвести и уточнить имеющиеся знания о  букве «ь» и ее роли в словах; </vt:lpstr>
      <vt:lpstr>План работы.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цель ставили?  Чего достигли?  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Михайловна</dc:creator>
  <cp:lastModifiedBy>школа</cp:lastModifiedBy>
  <cp:revision>26</cp:revision>
  <dcterms:created xsi:type="dcterms:W3CDTF">2014-08-08T18:33:59Z</dcterms:created>
  <dcterms:modified xsi:type="dcterms:W3CDTF">2015-10-14T03:20:49Z</dcterms:modified>
</cp:coreProperties>
</file>