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D5F3-8F09-4F9F-9172-165289D224F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69BD-4FA5-404B-AD1F-02E4EB6926A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D5F3-8F09-4F9F-9172-165289D224F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69BD-4FA5-404B-AD1F-02E4EB6926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D5F3-8F09-4F9F-9172-165289D224F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69BD-4FA5-404B-AD1F-02E4EB6926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D5F3-8F09-4F9F-9172-165289D224F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69BD-4FA5-404B-AD1F-02E4EB6926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D5F3-8F09-4F9F-9172-165289D224F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F8D69BD-4FA5-404B-AD1F-02E4EB6926A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D5F3-8F09-4F9F-9172-165289D224F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69BD-4FA5-404B-AD1F-02E4EB6926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D5F3-8F09-4F9F-9172-165289D224F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69BD-4FA5-404B-AD1F-02E4EB6926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D5F3-8F09-4F9F-9172-165289D224F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69BD-4FA5-404B-AD1F-02E4EB6926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D5F3-8F09-4F9F-9172-165289D224F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69BD-4FA5-404B-AD1F-02E4EB6926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D5F3-8F09-4F9F-9172-165289D224F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69BD-4FA5-404B-AD1F-02E4EB6926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D5F3-8F09-4F9F-9172-165289D224F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69BD-4FA5-404B-AD1F-02E4EB6926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E76D5F3-8F09-4F9F-9172-165289D224F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F8D69BD-4FA5-404B-AD1F-02E4EB6926A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text=%D0%BF%D0%BE%D0%BB%D1%83%D1%87%D0%B5%D0%BD%D0%B8%D0%B5%20%D0%BC%D0%B5%D1%82%D0%B0%D0%BB%D0%BB%D0%BE%D0%B2&amp;pos=2&amp;uinfo=sw-1903-sh-985-fw-1678-fh-598-pd-1&amp;rpt=simage&amp;img_url=http%3A%2F%2Fwww.bnews.kz%2Fpicture%2F380%2Fnews%2F307a5a9232bcccca1d5ba9aabccf5799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700808"/>
            <a:ext cx="6803588" cy="1828090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Получение металлов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074" name="Picture 2" descr="http://www.profit-74.ru/img/1271830645_89032162_1-----127183064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37112"/>
            <a:ext cx="212047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307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7544" y="205191"/>
            <a:ext cx="820891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Гидрометаллургия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 методы получения металлов, основанные на химических реакциях, происходящих в растворах.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CuS+4H2SO4=CuSO4+4SO2+4H2O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Конц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CuSO4+Fe=FeSO4+Cu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Этим способом получают следующие металлы: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Ag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Zn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Mo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6952"/>
            <a:ext cx="3482237" cy="1983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24944"/>
            <a:ext cx="3079481" cy="2309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5075892"/>
            <a:ext cx="853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Золото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531462" y="526055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Цинк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340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332656"/>
            <a:ext cx="842493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Электрометаллургия</a:t>
            </a:r>
            <a:r>
              <a:rPr lang="ru-RU" dirty="0" smtClean="0"/>
              <a:t> </a:t>
            </a:r>
            <a:r>
              <a:rPr lang="ru-RU" dirty="0"/>
              <a:t>– выделение металлов из их солей и оксидов под </a:t>
            </a:r>
            <a:r>
              <a:rPr lang="ru-RU" sz="1400" dirty="0"/>
              <a:t>действием электрического тока</a:t>
            </a:r>
            <a:r>
              <a:rPr lang="ru-RU" sz="1400" dirty="0" smtClean="0"/>
              <a:t>.</a:t>
            </a:r>
          </a:p>
          <a:p>
            <a:pPr lvl="0" algn="ctr"/>
            <a:endParaRPr lang="ru-RU" sz="1400" dirty="0"/>
          </a:p>
          <a:p>
            <a:pPr lvl="0" algn="ctr"/>
            <a:endParaRPr lang="ru-RU" sz="1400" dirty="0" smtClean="0"/>
          </a:p>
          <a:p>
            <a:pPr lvl="0" algn="ctr"/>
            <a:endParaRPr lang="ru-RU" sz="1400" dirty="0"/>
          </a:p>
          <a:p>
            <a:pPr lvl="0" algn="ctr"/>
            <a:endParaRPr lang="ru-RU" sz="1400" dirty="0"/>
          </a:p>
          <a:p>
            <a:pPr algn="ctr"/>
            <a:r>
              <a:rPr lang="ru-RU" sz="1100" dirty="0"/>
              <a:t>          </a:t>
            </a:r>
            <a:r>
              <a:rPr lang="ru-RU" sz="1200" dirty="0"/>
              <a:t>электролиз</a:t>
            </a:r>
          </a:p>
          <a:p>
            <a:pPr algn="ctr"/>
            <a:r>
              <a:rPr lang="en-US" dirty="0" smtClean="0"/>
              <a:t>2Al2O3=4Al+3O2</a:t>
            </a:r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1200" dirty="0"/>
              <a:t>           электролиз</a:t>
            </a:r>
            <a:endParaRPr lang="ru-RU" dirty="0"/>
          </a:p>
          <a:p>
            <a:pPr algn="ctr"/>
            <a:r>
              <a:rPr lang="ru-RU" dirty="0"/>
              <a:t>2</a:t>
            </a:r>
            <a:r>
              <a:rPr lang="en-US" dirty="0" err="1"/>
              <a:t>NaCl</a:t>
            </a:r>
            <a:r>
              <a:rPr lang="ru-RU" dirty="0"/>
              <a:t>=2</a:t>
            </a:r>
            <a:r>
              <a:rPr lang="en-US" dirty="0"/>
              <a:t>Na</a:t>
            </a:r>
            <a:r>
              <a:rPr lang="ru-RU" dirty="0"/>
              <a:t>+</a:t>
            </a:r>
            <a:r>
              <a:rPr lang="en-US" dirty="0" err="1"/>
              <a:t>Cl</a:t>
            </a:r>
            <a:r>
              <a:rPr lang="ru-RU" dirty="0" smtClean="0"/>
              <a:t>2</a:t>
            </a:r>
          </a:p>
          <a:p>
            <a:endParaRPr lang="ru-RU" dirty="0"/>
          </a:p>
          <a:p>
            <a:r>
              <a:rPr lang="ru-RU" dirty="0"/>
              <a:t>Металлы, стоящие в ряду напряжений до алюминия включительно, можно получить электролизом только расплавов оксидов и солей. Менее активные металлы можно восстановить электрическим током из растворов солей:</a:t>
            </a:r>
          </a:p>
          <a:p>
            <a:r>
              <a:rPr lang="ru-RU" dirty="0"/>
              <a:t>                                       </a:t>
            </a:r>
          </a:p>
          <a:p>
            <a:pPr algn="ctr"/>
            <a:r>
              <a:rPr lang="en-US" dirty="0"/>
              <a:t>                      </a:t>
            </a:r>
            <a:r>
              <a:rPr lang="ru-RU" dirty="0" smtClean="0"/>
              <a:t> </a:t>
            </a:r>
            <a:r>
              <a:rPr lang="ru-RU" sz="1100" dirty="0"/>
              <a:t>электролиз</a:t>
            </a:r>
          </a:p>
          <a:p>
            <a:pPr algn="ctr"/>
            <a:r>
              <a:rPr lang="en-US" dirty="0"/>
              <a:t>2CuSO4+2H2O=2Cu+2H2SO4↓+O2 ↑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04740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332656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Термическое разложение соединений</a:t>
            </a:r>
            <a:r>
              <a:rPr lang="ru-RU" dirty="0"/>
              <a:t>: так получают </a:t>
            </a:r>
            <a:r>
              <a:rPr lang="ru-RU" dirty="0" err="1"/>
              <a:t>Ме</a:t>
            </a:r>
            <a:r>
              <a:rPr lang="ru-RU" dirty="0"/>
              <a:t> в особо чистой форме: титан, цирконий, торий – из </a:t>
            </a:r>
            <a:r>
              <a:rPr lang="ru-RU" dirty="0" err="1"/>
              <a:t>галогеноидов</a:t>
            </a:r>
            <a:r>
              <a:rPr lang="ru-RU" dirty="0"/>
              <a:t>, ванадий. Ниобий, тантал – из оксидов.</a:t>
            </a:r>
          </a:p>
          <a:p>
            <a:r>
              <a:rPr lang="en-US" dirty="0"/>
              <a:t>Fe</a:t>
            </a:r>
            <a:r>
              <a:rPr lang="ru-RU" dirty="0"/>
              <a:t>(</a:t>
            </a:r>
            <a:r>
              <a:rPr lang="en-US" dirty="0"/>
              <a:t>CO</a:t>
            </a:r>
            <a:r>
              <a:rPr lang="ru-RU" dirty="0"/>
              <a:t>)5=</a:t>
            </a:r>
            <a:r>
              <a:rPr lang="en-US" dirty="0"/>
              <a:t>Fe</a:t>
            </a:r>
            <a:r>
              <a:rPr lang="ru-RU" dirty="0"/>
              <a:t>+5</a:t>
            </a:r>
            <a:r>
              <a:rPr lang="en-US" dirty="0"/>
              <a:t>CO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7654"/>
            <a:ext cx="3054085" cy="229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3998218"/>
            <a:ext cx="773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Титан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143" y="1844824"/>
            <a:ext cx="2641289" cy="16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76256" y="3497794"/>
            <a:ext cx="786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Торий</a:t>
            </a:r>
            <a:endParaRPr 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605" y="3998218"/>
            <a:ext cx="2597274" cy="223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83968" y="6231874"/>
            <a:ext cx="869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Тантал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6813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76672"/>
            <a:ext cx="80648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Микробиологический метод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r>
              <a:rPr lang="ru-RU" sz="3600" b="1" dirty="0"/>
              <a:t> </a:t>
            </a:r>
            <a:r>
              <a:rPr lang="ru-RU" sz="2800" dirty="0"/>
              <a:t>например </a:t>
            </a:r>
            <a:r>
              <a:rPr lang="ru-RU" sz="2800" dirty="0" err="1"/>
              <a:t>тионовые</a:t>
            </a:r>
            <a:r>
              <a:rPr lang="ru-RU" sz="2800" dirty="0"/>
              <a:t> бактерии способны переводить нерастворимые сульфиды в растворимые сульфаты</a:t>
            </a:r>
            <a:r>
              <a:rPr lang="ru-RU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0848"/>
            <a:ext cx="476250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84598" y="5877272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effectLst/>
              </a:rPr>
              <a:t>Серные пузыри. Микробиологи обнаружили здесь активно идущий процесс образования серной кислоты за счет жизнедеятельности </a:t>
            </a:r>
            <a:r>
              <a:rPr lang="ru-RU" sz="1400" dirty="0" err="1" smtClean="0">
                <a:effectLst/>
              </a:rPr>
              <a:t>тионовых</a:t>
            </a:r>
            <a:r>
              <a:rPr lang="ru-RU" sz="1400" dirty="0" smtClean="0">
                <a:effectLst/>
              </a:rPr>
              <a:t> бактерий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14589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836712"/>
            <a:ext cx="7200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Закрепление новых знаний и способов действия.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3200" dirty="0"/>
              <a:t>Закрепление знаний решение задач по теме «Металлы», упр. 1-3</a:t>
            </a:r>
            <a:r>
              <a:rPr lang="ru-RU" sz="3200" dirty="0" smtClean="0"/>
              <a:t>.</a:t>
            </a:r>
          </a:p>
          <a:p>
            <a:pPr algn="ctr"/>
            <a:endParaRPr lang="ru-RU" sz="3200" dirty="0"/>
          </a:p>
          <a:p>
            <a:pPr algn="ctr"/>
            <a:endParaRPr lang="ru-RU" sz="3200" dirty="0" smtClean="0"/>
          </a:p>
          <a:p>
            <a:pPr algn="ctr"/>
            <a:endParaRPr lang="ru-RU" sz="3200" dirty="0"/>
          </a:p>
          <a:p>
            <a:pPr>
              <a:spcAft>
                <a:spcPts val="0"/>
              </a:spcAft>
            </a:pPr>
            <a:r>
              <a:rPr lang="ru-RU" sz="3200" dirty="0" smtClean="0"/>
              <a:t>Домашнее задание </a:t>
            </a:r>
            <a:r>
              <a:rPr lang="ru-RU" sz="3200" dirty="0" smtClean="0">
                <a:ea typeface="Times New Roman"/>
              </a:rPr>
              <a:t>§ </a:t>
            </a:r>
            <a:r>
              <a:rPr lang="ru-RU" sz="3200" dirty="0">
                <a:ea typeface="Times New Roman"/>
              </a:rPr>
              <a:t>9, упр.4-6 стр.40</a:t>
            </a:r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065525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9790" y="1268760"/>
            <a:ext cx="813690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Рефлексия</a:t>
            </a:r>
            <a:r>
              <a:rPr lang="ru-RU" sz="3200" dirty="0"/>
              <a:t>.</a:t>
            </a:r>
          </a:p>
          <a:p>
            <a:pPr lvl="0"/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>Я считаю, что прошедший урок был….</a:t>
            </a:r>
          </a:p>
          <a:p>
            <a:pPr lvl="0"/>
            <a:r>
              <a:rPr lang="ru-RU" sz="4000" dirty="0">
                <a:solidFill>
                  <a:srgbClr val="FFFF00"/>
                </a:solidFill>
              </a:rPr>
              <a:t>На уроке мне понравилось…..</a:t>
            </a:r>
          </a:p>
          <a:p>
            <a:pPr lvl="0"/>
            <a:r>
              <a:rPr lang="ru-RU" sz="4000" dirty="0">
                <a:solidFill>
                  <a:srgbClr val="00B0F0"/>
                </a:solidFill>
              </a:rPr>
              <a:t>Мне это пригодится…..</a:t>
            </a:r>
          </a:p>
          <a:p>
            <a:r>
              <a:rPr lang="ru-RU" sz="4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883406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536" y="1778923"/>
            <a:ext cx="777686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Список используемой литературы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1. О. С. Габриелян “Химия 9 класс”. М. “Дрофа”, 2012 г.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2. А. С. Федоров “Творцы науки о металле”. М. “Наука”, 1980 год.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3.CD “Уроки химии Кирилла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Мефодия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8– 9 класс”.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Интернет-ресурсы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cs typeface="Arial" pitchFamily="34" charset="0"/>
              </a:rPr>
              <a:t>images.yandex.ru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9152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229600" cy="4522514"/>
          </a:xfrm>
        </p:spPr>
        <p:txBody>
          <a:bodyPr>
            <a:noAutofit/>
          </a:bodyPr>
          <a:lstStyle/>
          <a:p>
            <a:pPr indent="450215" algn="l">
              <a:spcAft>
                <a:spcPts val="0"/>
              </a:spcAft>
            </a:pPr>
            <a:r>
              <a:rPr lang="ru-RU" sz="3600" i="1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/>
                <a:ea typeface="Times New Roman"/>
              </a:rPr>
              <a:t>Цели урока: </a:t>
            </a:r>
            <a:r>
              <a:rPr lang="ru-RU" sz="36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познакомить учащихся с природными соединениями металлов. Сформировать понятия о самородных металлах, минералах и рудах. Ознакомить ребят с металлургией и ее видами: </a:t>
            </a:r>
            <a:r>
              <a:rPr lang="ru-RU" sz="3600" dirty="0" err="1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пиро</a:t>
            </a:r>
            <a:r>
              <a:rPr lang="ru-RU" sz="36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-, </a:t>
            </a:r>
            <a:r>
              <a:rPr lang="ru-RU" sz="3600" dirty="0" err="1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гидро</a:t>
            </a:r>
            <a:r>
              <a:rPr lang="ru-RU" sz="36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-, электрометаллургией и </a:t>
            </a:r>
            <a:r>
              <a:rPr lang="ru-RU" sz="3600" dirty="0" err="1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тд</a:t>
            </a:r>
            <a:r>
              <a:rPr lang="ru-RU" sz="36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.</a:t>
            </a:r>
            <a:br>
              <a:rPr lang="ru-RU" sz="36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</a:b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3229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052736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Проблемный вопрос: Могут ли металлы находиться в природе в свободном(или самородном) состоянии, т.е. </a:t>
            </a:r>
            <a:r>
              <a:rPr lang="ru-RU" sz="3600" dirty="0" smtClean="0"/>
              <a:t>в </a:t>
            </a:r>
            <a:r>
              <a:rPr lang="ru-RU" sz="3600" dirty="0"/>
              <a:t>виде </a:t>
            </a:r>
            <a:r>
              <a:rPr lang="ru-RU" sz="3600" b="1" i="1" dirty="0"/>
              <a:t>М</a:t>
            </a:r>
            <a:r>
              <a:rPr lang="ru-RU" sz="3600" b="1" i="1" baseline="30000" dirty="0"/>
              <a:t> 0</a:t>
            </a:r>
            <a:r>
              <a:rPr lang="ru-RU" sz="3600" b="1" dirty="0"/>
              <a:t> </a:t>
            </a:r>
            <a:r>
              <a:rPr lang="ru-RU" sz="3600" dirty="0"/>
              <a:t>.</a:t>
            </a:r>
            <a:r>
              <a:rPr lang="ru-RU" sz="3600" b="1" dirty="0"/>
              <a:t> </a:t>
            </a:r>
            <a:r>
              <a:rPr lang="ru-RU" sz="3600" dirty="0"/>
              <a:t>Если могут, то, какие это металлы?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393703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i="1" dirty="0"/>
              <a:t>Это металлы низкой химической активности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32279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88641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Металлы </a:t>
            </a:r>
            <a:r>
              <a:rPr lang="ru-RU" dirty="0"/>
              <a:t>могут встречаться в природе или в виде простого вещества(самородка) или в виде сложного вещества это зависит от того где расположен металл в ряду напряжений</a:t>
            </a:r>
            <a:r>
              <a:rPr lang="ru-RU" dirty="0" smtClean="0"/>
              <a:t>: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- </a:t>
            </a:r>
            <a:r>
              <a:rPr lang="ru-RU" dirty="0"/>
              <a:t>металлы, стоящие в ряду напряжений до алюминия,  встречаются в природе в виде солей – хлоридов, сульфатов, нитратов, карбонатов;</a:t>
            </a:r>
          </a:p>
          <a:p>
            <a:r>
              <a:rPr lang="ru-RU" dirty="0"/>
              <a:t>- металлы от алюминия до ртути – в виде оксидов и сульфидов, реже в виде карбонатов;</a:t>
            </a:r>
          </a:p>
          <a:p>
            <a:r>
              <a:rPr lang="ru-RU" dirty="0"/>
              <a:t>-металлы, располагающиеся в ряду напряжений после водорода, могут встречаться в самородном виде (золото, серебро, платина, реже – ртуть и медь).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57150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4940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48680"/>
            <a:ext cx="8352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/>
          </a:p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Природные 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образования, содержащие минералы металлов, пригодные для промышленного получения из них металлов, называют </a:t>
            </a:r>
            <a:r>
              <a:rPr lang="ru-RU" sz="36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рудами.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21088"/>
            <a:ext cx="27336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29000"/>
            <a:ext cx="2619562" cy="231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5736597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Железная руда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64088" y="5805264"/>
            <a:ext cx="1738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Свинцовая руда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8326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692696"/>
            <a:ext cx="6030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- Как вы думаете, какой основной химический процесс лежит в основе получения металлов?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815405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Ответ: Большинство металлов встречаются в природе в составе соединений, в которых металлы находятся в положительной </a:t>
            </a:r>
            <a:r>
              <a:rPr lang="ru-RU" sz="2400" dirty="0" err="1" smtClean="0"/>
              <a:t>с.о</a:t>
            </a:r>
            <a:r>
              <a:rPr lang="ru-RU" sz="2400" dirty="0" smtClean="0"/>
              <a:t>, значит для того чтобы их получить в виде</a:t>
            </a:r>
            <a:r>
              <a:rPr lang="ru-RU" sz="2400" b="1" i="1" dirty="0" smtClean="0"/>
              <a:t> М</a:t>
            </a:r>
            <a:r>
              <a:rPr lang="ru-RU" sz="2400" b="1" i="1" baseline="30000" dirty="0" smtClean="0"/>
              <a:t> 0 </a:t>
            </a:r>
            <a:r>
              <a:rPr lang="ru-RU" sz="2400" dirty="0" smtClean="0"/>
              <a:t>, необходимо провести </a:t>
            </a:r>
            <a:r>
              <a:rPr lang="ru-RU" sz="2400" dirty="0" smtClean="0">
                <a:solidFill>
                  <a:srgbClr val="FF0000"/>
                </a:solidFill>
              </a:rPr>
              <a:t>процесс восстановления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40042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052736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 smtClean="0"/>
              <a:t> </a:t>
            </a:r>
            <a:r>
              <a:rPr lang="ru-RU" sz="4000" dirty="0" smtClean="0"/>
              <a:t>Получение </a:t>
            </a:r>
            <a:r>
              <a:rPr lang="ru-RU" sz="4000" dirty="0"/>
              <a:t>металлов из их соединений занимается важнейшая отрасль промышленности, называется </a:t>
            </a:r>
            <a:r>
              <a:rPr lang="ru-RU" sz="4000" i="1" dirty="0">
                <a:solidFill>
                  <a:srgbClr val="C00000"/>
                </a:solidFill>
              </a:rPr>
              <a:t>металлургией.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61048"/>
            <a:ext cx="2952328" cy="2530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1173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7" y="764704"/>
            <a:ext cx="70354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Общие способы получения металлов</a:t>
            </a:r>
            <a:endParaRPr lang="ru-RU" sz="3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284984"/>
            <a:ext cx="2373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Пирометаллургия</a:t>
            </a:r>
            <a:r>
              <a:rPr lang="ru-RU" sz="2000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03243" y="2852936"/>
            <a:ext cx="24516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Гидрометаллургия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3311" y="3356992"/>
            <a:ext cx="27272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Электрометаллургия</a:t>
            </a:r>
            <a:r>
              <a:rPr lang="ru-RU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89330" y="4869160"/>
            <a:ext cx="4211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Термическое</a:t>
            </a:r>
            <a:r>
              <a:rPr lang="ru-RU" b="1" dirty="0"/>
              <a:t> разложение соединений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09289" y="5238492"/>
            <a:ext cx="2747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Микробиологический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835696" y="1965033"/>
            <a:ext cx="1800200" cy="10725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355976" y="1965033"/>
            <a:ext cx="216024" cy="8879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868144" y="2060848"/>
            <a:ext cx="1872208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059832" y="2060848"/>
            <a:ext cx="1103028" cy="2664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076056" y="1965033"/>
            <a:ext cx="1944216" cy="32734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4643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76672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Пирометаллургия </a:t>
            </a:r>
            <a:r>
              <a:rPr lang="ru-RU" dirty="0"/>
              <a:t>– это методы извлечения металлов из руд под действием высоких температур.</a:t>
            </a:r>
          </a:p>
          <a:p>
            <a:r>
              <a:rPr lang="ru-RU" dirty="0"/>
              <a:t>Сульфидные руды подвергают обжигу:</a:t>
            </a:r>
          </a:p>
          <a:p>
            <a:r>
              <a:rPr lang="ru-RU" dirty="0"/>
              <a:t>2</a:t>
            </a:r>
            <a:r>
              <a:rPr lang="en-US" dirty="0" err="1"/>
              <a:t>CuS</a:t>
            </a:r>
            <a:r>
              <a:rPr lang="ru-RU" dirty="0"/>
              <a:t> +3</a:t>
            </a:r>
            <a:r>
              <a:rPr lang="en-US" dirty="0"/>
              <a:t>O</a:t>
            </a:r>
            <a:r>
              <a:rPr lang="ru-RU" dirty="0"/>
              <a:t>2=2</a:t>
            </a:r>
            <a:r>
              <a:rPr lang="en-US" dirty="0" err="1"/>
              <a:t>CuO</a:t>
            </a:r>
            <a:r>
              <a:rPr lang="ru-RU" dirty="0"/>
              <a:t>+2</a:t>
            </a:r>
            <a:r>
              <a:rPr lang="en-US" dirty="0"/>
              <a:t>SO</a:t>
            </a:r>
            <a:r>
              <a:rPr lang="ru-RU" dirty="0"/>
              <a:t>2</a:t>
            </a:r>
          </a:p>
          <a:p>
            <a:r>
              <a:rPr lang="ru-RU" dirty="0"/>
              <a:t>Оксидные металлы и оксиды восстанавливают водородом, углем, угарным газом, более активным металлом – алюминием (алюминотермия), магнием(</a:t>
            </a:r>
            <a:r>
              <a:rPr lang="ru-RU" dirty="0" err="1"/>
              <a:t>магнийтермия</a:t>
            </a:r>
            <a:r>
              <a:rPr lang="ru-RU" dirty="0"/>
              <a:t>), натрием(</a:t>
            </a:r>
            <a:r>
              <a:rPr lang="ru-RU" dirty="0" err="1"/>
              <a:t>натрийтермия</a:t>
            </a:r>
            <a:r>
              <a:rPr lang="ru-RU" dirty="0"/>
              <a:t>):</a:t>
            </a:r>
          </a:p>
          <a:p>
            <a:r>
              <a:rPr lang="en-US" dirty="0" err="1"/>
              <a:t>CuO</a:t>
            </a:r>
            <a:r>
              <a:rPr lang="ru-RU" dirty="0"/>
              <a:t>+</a:t>
            </a:r>
            <a:r>
              <a:rPr lang="en-US" dirty="0"/>
              <a:t>C</a:t>
            </a:r>
            <a:r>
              <a:rPr lang="ru-RU" dirty="0"/>
              <a:t>=</a:t>
            </a:r>
            <a:r>
              <a:rPr lang="en-US" dirty="0"/>
              <a:t>Cu</a:t>
            </a:r>
            <a:r>
              <a:rPr lang="ru-RU" dirty="0"/>
              <a:t>+</a:t>
            </a:r>
            <a:r>
              <a:rPr lang="en-US" dirty="0"/>
              <a:t>CO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814711"/>
            <a:ext cx="3537808" cy="3461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7295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87</TotalTime>
  <Words>605</Words>
  <Application>Microsoft Office PowerPoint</Application>
  <PresentationFormat>Экран (4:3)</PresentationFormat>
  <Paragraphs>86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  Получение металлов</vt:lpstr>
      <vt:lpstr>Цели урока: познакомить учащихся с природными соединениями металлов. Сформировать понятия о самородных металлах, минералах и рудах. Ознакомить ребят с металлургией и ее видами: пиро-, гидро-, электрометаллургией и тд.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Получение металлов</dc:title>
  <dc:creator>User</dc:creator>
  <cp:lastModifiedBy>User</cp:lastModifiedBy>
  <cp:revision>9</cp:revision>
  <dcterms:created xsi:type="dcterms:W3CDTF">2013-10-28T07:02:40Z</dcterms:created>
  <dcterms:modified xsi:type="dcterms:W3CDTF">2013-10-28T08:30:29Z</dcterms:modified>
</cp:coreProperties>
</file>