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1" r:id="rId2"/>
    <p:sldId id="263" r:id="rId3"/>
    <p:sldId id="264" r:id="rId4"/>
    <p:sldId id="265" r:id="rId5"/>
    <p:sldId id="283" r:id="rId6"/>
    <p:sldId id="282" r:id="rId7"/>
    <p:sldId id="267" r:id="rId8"/>
    <p:sldId id="268" r:id="rId9"/>
    <p:sldId id="269" r:id="rId10"/>
    <p:sldId id="270" r:id="rId11"/>
    <p:sldId id="271" r:id="rId12"/>
    <p:sldId id="272" r:id="rId13"/>
    <p:sldId id="286" r:id="rId14"/>
    <p:sldId id="273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2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527B-49E8-4DA3-9BCA-62F68ACEBC6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EEE4-D40F-4AA2-A008-2546EF9F6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4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EEE4-D40F-4AA2-A008-2546EF9F6C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EEE4-D40F-4AA2-A008-2546EF9F6C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EEE4-D40F-4AA2-A008-2546EF9F6C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6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6AA17E-1D51-49BB-8A5B-E88D54FEFC4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81FB4-C49A-4A1E-992B-FB3E45EC3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www.hades.ru/ars/sk_me3.jpg&amp;imgrefurl=http://www.hades.ru/ars1.htm&amp;h=197&amp;w=143&amp;sz=12&amp;tbnid=xBwIN2GJP-QJ:&amp;tbnh=98&amp;tbnw=71&amp;start=35&amp;prev=/images?q=%D1%87%D0%B5%D1%80%D0%B5%D0%BF&amp;start=20&amp;hl=ru&amp;lr=&amp;sa=N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www.massage.ru/images/school/hands/ruka.jpg&amp;imgrefurl=http://www.massage.ru/school/hands.htm&amp;h=975&amp;w=765&amp;sz=48&amp;tbnid=gCNn0VdzrNYJ:&amp;tbnh=148&amp;tbnw=116&amp;start=3&amp;prev=/images?q=%D0%BC%D1%8B%D1%88%D1%86%D1%8B&amp;hl=ru&amp;lr=&amp;sa=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images.google.ru/imgres?imgurl=http://galka.ru/i/anatomy/42_razrezPochki.jpg&amp;imgrefurl=http://www.galka.ru/articles/63/0/336/mochevidelit-sistem.html&amp;h=310&amp;w=283&amp;sz=20&amp;tbnid=2qRgqRokr0cJ:&amp;tbnh=112&amp;tbnw=102&amp;start=1&amp;prev=/images?q=%D0%BF%D0%BE%D1%87%D0%BA%D0%B8&amp;hl=ru&amp;lr=&amp;sa=G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604" y="460361"/>
            <a:ext cx="8031836" cy="10398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Пир царя Соломона</a:t>
            </a:r>
            <a:b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Первый </a:t>
            </a: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Иерусалимский храм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7746654" cy="44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/>
              <a:t>Кое – что о металлах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44759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1.Какой металл обладает бактерицидными свойствами.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2.Ионы этого металла участвуют в поддержании постоянного осмотического давления  </a:t>
            </a:r>
            <a:r>
              <a:rPr lang="ru-RU" sz="2000" dirty="0" err="1" smtClean="0">
                <a:solidFill>
                  <a:srgbClr val="800000"/>
                </a:solidFill>
              </a:rPr>
              <a:t>биожидкости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3.Какой металл входит в состав хлорофилла.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4.Какой металл погубил древний Рим.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5. Какой металл вызывает «лихорадку».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6.В.1854 году стоимость 1кг.этого металла  была 1200руб.,т.е в 270 раз дороже серебра.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7.Его называют  «металл космического века».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8. В 1889 году, когда Менделеев был в Лондоне, ему в знак признания преподнесли в подарок весы, сделанные из золота и …………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9.Какой металл работает «птичкой » у фотографа.</a:t>
            </a:r>
          </a:p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10.Император Наполеон </a:t>
            </a:r>
            <a:r>
              <a:rPr lang="en-US" sz="2000" dirty="0" err="1" smtClean="0">
                <a:solidFill>
                  <a:srgbClr val="800000"/>
                </a:solidFill>
              </a:rPr>
              <a:t>ııı</a:t>
            </a:r>
            <a:r>
              <a:rPr lang="ru-RU" sz="2000" dirty="0" smtClean="0">
                <a:solidFill>
                  <a:srgbClr val="800000"/>
                </a:solidFill>
              </a:rPr>
              <a:t> на банкете велел подать для почетных гостей приборы из дорогого серебристо – белого металла. Остальным было обидно до слёз: им  приходилось пользоваться обычной золотой и серебряной посудой.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18864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/>
              <a:t>Выкса металлургическая</a:t>
            </a:r>
            <a:endParaRPr lang="ru-RU" sz="2400" cap="all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3498" y="1539277"/>
            <a:ext cx="3405004" cy="23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872" y="1539277"/>
            <a:ext cx="3603116" cy="23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494193" cy="21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872" y="4149080"/>
            <a:ext cx="3628284" cy="208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80060" y="692696"/>
            <a:ext cx="8183880" cy="6915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Девиз «Металлы – основа цивилизации»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102" y="2348879"/>
            <a:ext cx="2180084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9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all" dirty="0" smtClean="0"/>
              <a:t>Металлургический цикл Выксы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ЛПК  -</a:t>
            </a:r>
            <a:r>
              <a:rPr lang="ru-RU" sz="2800" dirty="0" smtClean="0">
                <a:solidFill>
                  <a:srgbClr val="800000"/>
                </a:solidFill>
              </a:rPr>
              <a:t>литейно-прокатный комплекс. 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                                                                             Пущен</a:t>
            </a:r>
            <a:r>
              <a:rPr lang="ru-RU" sz="3600" dirty="0" smtClean="0">
                <a:solidFill>
                  <a:srgbClr val="800000"/>
                </a:solidFill>
              </a:rPr>
              <a:t>  -</a:t>
            </a:r>
            <a:r>
              <a:rPr lang="ru-RU" sz="2900" dirty="0" smtClean="0">
                <a:solidFill>
                  <a:srgbClr val="800000"/>
                </a:solidFill>
              </a:rPr>
              <a:t>10.10.2008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МК-СТАН 5000 - </a:t>
            </a:r>
            <a:r>
              <a:rPr lang="ru-RU" sz="2800" dirty="0" smtClean="0">
                <a:solidFill>
                  <a:srgbClr val="800000"/>
                </a:solidFill>
              </a:rPr>
              <a:t>металлургический комплекс. 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                                                                             </a:t>
            </a:r>
            <a:r>
              <a:rPr lang="ru-RU" sz="2800" dirty="0" smtClean="0">
                <a:solidFill>
                  <a:srgbClr val="800000"/>
                </a:solidFill>
              </a:rPr>
              <a:t>Пущен—2011г.</a:t>
            </a:r>
          </a:p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ТРУБНЫЙ ЦЕХ </a:t>
            </a:r>
            <a:r>
              <a:rPr lang="ru-RU" sz="3600" dirty="0">
                <a:solidFill>
                  <a:srgbClr val="800000"/>
                </a:solidFill>
              </a:rPr>
              <a:t>№</a:t>
            </a:r>
            <a:r>
              <a:rPr lang="ru-RU" sz="3600" dirty="0" smtClean="0">
                <a:solidFill>
                  <a:srgbClr val="800000"/>
                </a:solidFill>
              </a:rPr>
              <a:t>4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4318992"/>
            <a:ext cx="25202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399589">
            <a:off x="1408190" y="3478573"/>
            <a:ext cx="1447808" cy="7525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36096" y="4155192"/>
            <a:ext cx="1656184" cy="794322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МК-СТАН 5000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21271085">
            <a:off x="1074823" y="5165591"/>
            <a:ext cx="1723680" cy="84207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ТРУБНЫЙ ЦЕХ №4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499387">
            <a:off x="2926880" y="3897453"/>
            <a:ext cx="2075323" cy="5949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087887">
            <a:off x="3016001" y="4951050"/>
            <a:ext cx="2075323" cy="5949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528392" cy="1051560"/>
          </a:xfrm>
        </p:spPr>
        <p:txBody>
          <a:bodyPr>
            <a:normAutofit/>
          </a:bodyPr>
          <a:lstStyle/>
          <a:p>
            <a:r>
              <a:rPr lang="ru-RU" sz="3200" cap="all" dirty="0" smtClean="0"/>
              <a:t>Герб </a:t>
            </a:r>
            <a:r>
              <a:rPr lang="ru-RU" sz="3200" cap="all" dirty="0"/>
              <a:t>В</a:t>
            </a:r>
            <a:r>
              <a:rPr lang="ru-RU" sz="3200" cap="all" dirty="0" smtClean="0"/>
              <a:t>ыксы</a:t>
            </a:r>
            <a:endParaRPr lang="ru-RU" sz="3200" cap="all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85264"/>
            <a:ext cx="21241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9888" y="5237312"/>
            <a:ext cx="46805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990000"/>
                </a:solidFill>
              </a:rPr>
              <a:t>Утверждён в июле 1984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84400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all" dirty="0" smtClean="0"/>
              <a:t>Памятник железу </a:t>
            </a:r>
            <a:br>
              <a:rPr lang="ru-RU" sz="3200" cap="all" dirty="0" smtClean="0"/>
            </a:br>
            <a:r>
              <a:rPr lang="ru-RU" sz="3200" cap="all" dirty="0" smtClean="0">
                <a:solidFill>
                  <a:srgbClr val="FF0000"/>
                </a:solidFill>
              </a:rPr>
              <a:t>АТОМИУМ</a:t>
            </a:r>
            <a:endParaRPr lang="ru-RU" sz="3200" cap="all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96766" y="1898340"/>
            <a:ext cx="3240360" cy="4266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rgbClr val="800000"/>
                </a:solidFill>
              </a:rPr>
              <a:t>Он был спроектирован архитектором Андре </a:t>
            </a:r>
            <a:r>
              <a:rPr lang="ru-RU" sz="1800" dirty="0" err="1" smtClean="0">
                <a:solidFill>
                  <a:srgbClr val="800000"/>
                </a:solidFill>
              </a:rPr>
              <a:t>Ватеркейном</a:t>
            </a:r>
            <a:r>
              <a:rPr lang="ru-RU" sz="1800" dirty="0" smtClean="0">
                <a:solidFill>
                  <a:srgbClr val="800000"/>
                </a:solidFill>
              </a:rPr>
              <a:t> для Всемирной выставки 1958 года и возведен под руководством Андре и Мишеля </a:t>
            </a:r>
            <a:r>
              <a:rPr lang="ru-RU" sz="1800" dirty="0" err="1" smtClean="0">
                <a:solidFill>
                  <a:srgbClr val="800000"/>
                </a:solidFill>
              </a:rPr>
              <a:t>Полаков</a:t>
            </a:r>
            <a:r>
              <a:rPr lang="ru-RU" sz="1800" dirty="0" smtClean="0">
                <a:solidFill>
                  <a:srgbClr val="800000"/>
                </a:solidFill>
              </a:rPr>
              <a:t>. </a:t>
            </a:r>
          </a:p>
          <a:p>
            <a:r>
              <a:rPr lang="ru-RU" sz="1800" dirty="0" smtClean="0">
                <a:solidFill>
                  <a:srgbClr val="800000"/>
                </a:solidFill>
              </a:rPr>
              <a:t> г.Брюссель</a:t>
            </a:r>
            <a:r>
              <a:rPr lang="ru-RU" sz="1200" dirty="0" smtClean="0">
                <a:solidFill>
                  <a:srgbClr val="800000"/>
                </a:solidFill>
              </a:rPr>
              <a:t>.</a:t>
            </a:r>
            <a:endParaRPr lang="ru-RU" sz="1200" dirty="0">
              <a:solidFill>
                <a:srgbClr val="800000"/>
              </a:solidFill>
            </a:endParaRPr>
          </a:p>
        </p:txBody>
      </p:sp>
      <p:pic>
        <p:nvPicPr>
          <p:cNvPr id="5" name="Рисунок 4" descr="http://www.pamyatniks.ru/wp-content/uploads/2010/11/95_102123-150x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384376" cy="336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sz="3200" cap="all" dirty="0" smtClean="0"/>
              <a:t>«Слово о пользе химии»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«Металлы подают укрепление и красоту важнейшим вещам в обществе потребным…Ими защищаемся от нападения неприятеля, ими утверждаются корабли и силою их связаны, между бурными вихрями в морской пучине плавают. Металлы отверзают </a:t>
            </a:r>
            <a:r>
              <a:rPr lang="ru-RU" dirty="0" err="1" smtClean="0">
                <a:solidFill>
                  <a:srgbClr val="800000"/>
                </a:solidFill>
              </a:rPr>
              <a:t>недро</a:t>
            </a:r>
            <a:r>
              <a:rPr lang="ru-RU" dirty="0" smtClean="0">
                <a:solidFill>
                  <a:srgbClr val="800000"/>
                </a:solidFill>
              </a:rPr>
              <a:t> земное к плодородию; металлы служат нам в </a:t>
            </a:r>
            <a:r>
              <a:rPr lang="ru-RU" dirty="0" err="1" smtClean="0">
                <a:solidFill>
                  <a:srgbClr val="800000"/>
                </a:solidFill>
              </a:rPr>
              <a:t>ловлении</a:t>
            </a:r>
            <a:r>
              <a:rPr lang="ru-RU" dirty="0" smtClean="0">
                <a:solidFill>
                  <a:srgbClr val="800000"/>
                </a:solidFill>
              </a:rPr>
              <a:t> земных и морских животных для пропитания нашего . . . И кратко сказать, ни едино художество, ни едино ремесло простое употребление металлов миновать не может». Металлургия же «»есть предводительница к сему внутреннему богатству». 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М.В.Ломоносов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/>
              <a:t>Рефлексия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4464496" cy="4187952"/>
          </a:xfrm>
        </p:spPr>
        <p:txBody>
          <a:bodyPr/>
          <a:lstStyle/>
          <a:p>
            <a:r>
              <a:rPr lang="ru-RU" dirty="0" smtClean="0"/>
              <a:t>Материал знаком, но мне интересно.</a:t>
            </a:r>
          </a:p>
          <a:p>
            <a:r>
              <a:rPr lang="ru-RU" dirty="0" smtClean="0"/>
              <a:t>Узнал много нового.</a:t>
            </a:r>
          </a:p>
          <a:p>
            <a:r>
              <a:rPr lang="ru-RU" dirty="0" smtClean="0"/>
              <a:t>Тема не вызвала никаких эмоций</a:t>
            </a:r>
          </a:p>
          <a:p>
            <a:r>
              <a:rPr lang="ru-RU" dirty="0" smtClean="0"/>
              <a:t>Возникло желание узнать ещё.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1939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042395" cy="40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9085"/>
            <a:ext cx="97210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/>
              <a:t>Семинар по теме</a:t>
            </a:r>
            <a:br>
              <a:rPr lang="ru-RU" cap="all" dirty="0" smtClean="0"/>
            </a:br>
            <a:r>
              <a:rPr lang="ru-RU" cap="all" dirty="0" smtClean="0"/>
              <a:t> «Металлы в  жизни  человека»</a:t>
            </a:r>
            <a:endParaRPr lang="ru-RU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17299"/>
            <a:ext cx="4824536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990000"/>
                </a:solidFill>
              </a:rPr>
              <a:t>Цель:</a:t>
            </a:r>
          </a:p>
          <a:p>
            <a:r>
              <a:rPr lang="ru-RU" sz="2000" dirty="0" smtClean="0">
                <a:solidFill>
                  <a:srgbClr val="990000"/>
                </a:solidFill>
              </a:rPr>
              <a:t>      изучить практическую значимость металлов в разных сферах жизни и деятельности  человека.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п</a:t>
            </a:r>
            <a:r>
              <a:rPr lang="ru-RU" sz="2000" dirty="0" smtClean="0">
                <a:solidFill>
                  <a:srgbClr val="990000"/>
                </a:solidFill>
              </a:rPr>
              <a:t>роанализировать зависимость  «свойства - применение»</a:t>
            </a:r>
          </a:p>
          <a:p>
            <a:pPr>
              <a:buNone/>
            </a:pPr>
            <a:endParaRPr lang="ru-RU" sz="2000" dirty="0">
              <a:solidFill>
                <a:srgbClr val="990000"/>
              </a:solidFill>
            </a:endParaRPr>
          </a:p>
        </p:txBody>
      </p:sp>
      <p:pic>
        <p:nvPicPr>
          <p:cNvPr id="1027" name="Picture 3" descr="E:\открытый урок\File005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60645"/>
            <a:ext cx="3167410" cy="4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03560" cy="1051560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/>
              <a:t>Девиз семинара:</a:t>
            </a:r>
            <a:br>
              <a:rPr lang="ru-RU" sz="3200" cap="all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4752528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990000"/>
                </a:solidFill>
              </a:rPr>
              <a:t>  «Жизнь учит только тех, кто её изучает»                                  </a:t>
            </a:r>
          </a:p>
          <a:p>
            <a:pPr>
              <a:buNone/>
            </a:pP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 smtClean="0">
                <a:solidFill>
                  <a:srgbClr val="990000"/>
                </a:solidFill>
              </a:rPr>
              <a:t>                </a:t>
            </a:r>
            <a:r>
              <a:rPr lang="ru-RU" sz="2000" dirty="0" err="1" smtClean="0">
                <a:solidFill>
                  <a:srgbClr val="990000"/>
                </a:solidFill>
              </a:rPr>
              <a:t>В.Ключевский</a:t>
            </a:r>
            <a:endParaRPr lang="ru-RU" sz="2000" dirty="0">
              <a:solidFill>
                <a:srgbClr val="99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3"/>
            <a:ext cx="4320480" cy="27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открытый урок\File0054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466091" cy="53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576" y="77768"/>
            <a:ext cx="5328592" cy="1051560"/>
          </a:xfrm>
        </p:spPr>
        <p:txBody>
          <a:bodyPr>
            <a:normAutofit fontScale="90000"/>
          </a:bodyPr>
          <a:lstStyle/>
          <a:p>
            <a:r>
              <a:rPr lang="ru-RU" sz="3200" cap="all" dirty="0" smtClean="0"/>
              <a:t>Свойства металлов</a:t>
            </a:r>
            <a:endParaRPr lang="ru-RU" sz="3200" cap="all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927424"/>
            <a:ext cx="7560840" cy="5815381"/>
          </a:xfrm>
          <a:prstGeom prst="rect">
            <a:avLst/>
          </a:prstGeom>
        </p:spPr>
        <p:txBody>
          <a:bodyPr vert="horz" lIns="182880" tIns="91440" numCol="3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ru-RU" sz="1800" b="1" dirty="0" smtClean="0"/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Физические свойства</a:t>
            </a:r>
            <a:r>
              <a:rPr lang="ru-RU" sz="2000" dirty="0" smtClean="0">
                <a:solidFill>
                  <a:srgbClr val="CC0000"/>
                </a:solidFill>
              </a:rPr>
              <a:t>: </a:t>
            </a:r>
          </a:p>
          <a:p>
            <a:pPr>
              <a:buFont typeface="Wingdings 2"/>
              <a:buNone/>
            </a:pPr>
            <a:endParaRPr lang="ru-RU" sz="2000" dirty="0" smtClean="0">
              <a:solidFill>
                <a:srgbClr val="CC0000"/>
              </a:solidFill>
            </a:endParaRPr>
          </a:p>
          <a:p>
            <a:pPr marL="0" indent="0">
              <a:buFont typeface="Wingdings 2"/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ковкость</a:t>
            </a:r>
            <a:endParaRPr lang="ru-RU" sz="1600" b="1" i="1" dirty="0">
              <a:solidFill>
                <a:srgbClr val="CC0000"/>
              </a:solidFill>
            </a:endParaRPr>
          </a:p>
          <a:p>
            <a:pPr marL="0" indent="0">
              <a:buFont typeface="Wingdings 2"/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плотность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температура плавления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теплопроводность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тепловое расширение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удельная теплоемкость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электропроводность </a:t>
            </a:r>
            <a:br>
              <a:rPr lang="ru-RU" sz="1600" b="1" i="1" dirty="0" smtClean="0">
                <a:solidFill>
                  <a:srgbClr val="CC0000"/>
                </a:solidFill>
              </a:rPr>
            </a:br>
            <a:r>
              <a:rPr lang="ru-RU" sz="1600" b="1" i="1" dirty="0" smtClean="0">
                <a:solidFill>
                  <a:srgbClr val="CC0000"/>
                </a:solidFill>
              </a:rPr>
              <a:t>отражательная способность</a:t>
            </a:r>
            <a:r>
              <a:rPr lang="ru-RU" sz="1600" dirty="0" smtClean="0">
                <a:solidFill>
                  <a:srgbClr val="CC0000"/>
                </a:solidFill>
              </a:rPr>
              <a:t>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b="1" i="1" dirty="0" smtClean="0"/>
          </a:p>
          <a:p>
            <a:pPr marL="0" indent="0" algn="ctr">
              <a:buFont typeface="Wingdings 2"/>
              <a:buNone/>
            </a:pPr>
            <a:r>
              <a:rPr lang="ru-RU" sz="1800" b="1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720" y="1398332"/>
            <a:ext cx="3476432" cy="260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910500"/>
            <a:ext cx="2465696" cy="32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96744" cy="691520"/>
          </a:xfrm>
        </p:spPr>
        <p:txBody>
          <a:bodyPr>
            <a:normAutofit/>
          </a:bodyPr>
          <a:lstStyle/>
          <a:p>
            <a:r>
              <a:rPr lang="ru-RU" sz="3200" cap="all" dirty="0" smtClean="0"/>
              <a:t>Математика и сплавы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724" y="2526474"/>
            <a:ext cx="4359428" cy="28523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Рассчитай сырьё для сплава            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(индивидуальная работа)  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sz="2400" dirty="0" smtClean="0"/>
          </a:p>
        </p:txBody>
      </p:sp>
      <p:pic>
        <p:nvPicPr>
          <p:cNvPr id="4" name="Picture 4" descr="j02157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044448"/>
            <a:ext cx="3816424" cy="381643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6912768" cy="4896544"/>
          </a:xfrm>
        </p:spPr>
        <p:txBody>
          <a:bodyPr numCol="3"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A50021"/>
                </a:solidFill>
              </a:rPr>
              <a:t>Механические свойства</a:t>
            </a:r>
            <a:r>
              <a:rPr lang="ru-RU" sz="2000" dirty="0" smtClean="0">
                <a:solidFill>
                  <a:srgbClr val="A5002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A50021"/>
                </a:solidFill>
              </a:rPr>
              <a:t>прочность </a:t>
            </a:r>
            <a:br>
              <a:rPr lang="ru-RU" sz="1600" b="1" i="1" dirty="0" smtClean="0">
                <a:solidFill>
                  <a:srgbClr val="A50021"/>
                </a:solidFill>
              </a:rPr>
            </a:br>
            <a:r>
              <a:rPr lang="ru-RU" sz="1600" b="1" i="1" dirty="0" smtClean="0">
                <a:solidFill>
                  <a:srgbClr val="A50021"/>
                </a:solidFill>
              </a:rPr>
              <a:t>пластичность вязкость </a:t>
            </a:r>
            <a:br>
              <a:rPr lang="ru-RU" sz="1600" b="1" i="1" dirty="0" smtClean="0">
                <a:solidFill>
                  <a:srgbClr val="A50021"/>
                </a:solidFill>
              </a:rPr>
            </a:br>
            <a:r>
              <a:rPr lang="ru-RU" sz="1600" b="1" i="1" dirty="0" smtClean="0">
                <a:solidFill>
                  <a:srgbClr val="A50021"/>
                </a:solidFill>
              </a:rPr>
              <a:t>упругость </a:t>
            </a:r>
            <a:br>
              <a:rPr lang="ru-RU" sz="1600" b="1" i="1" dirty="0" smtClean="0">
                <a:solidFill>
                  <a:srgbClr val="A50021"/>
                </a:solidFill>
              </a:rPr>
            </a:br>
            <a:r>
              <a:rPr lang="ru-RU" sz="1600" b="1" i="1" dirty="0" smtClean="0">
                <a:solidFill>
                  <a:srgbClr val="A50021"/>
                </a:solidFill>
              </a:rPr>
              <a:t>твердость</a:t>
            </a:r>
            <a:r>
              <a:rPr lang="ru-RU" sz="1600" dirty="0" smtClean="0">
                <a:solidFill>
                  <a:srgbClr val="A50021"/>
                </a:solidFill>
              </a:rPr>
              <a:t> </a:t>
            </a:r>
          </a:p>
          <a:p>
            <a:pPr marL="0" indent="0">
              <a:buNone/>
            </a:pPr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 smtClean="0"/>
          </a:p>
          <a:p>
            <a:pPr algn="r">
              <a:buNone/>
            </a:pPr>
            <a:r>
              <a:rPr lang="ru-RU" sz="1800" dirty="0" smtClean="0">
                <a:solidFill>
                  <a:srgbClr val="8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68144" y="476672"/>
            <a:ext cx="8190148" cy="4896544"/>
          </a:xfrm>
          <a:prstGeom prst="rect">
            <a:avLst/>
          </a:prstGeom>
        </p:spPr>
        <p:txBody>
          <a:bodyPr vert="horz" lIns="182880" tIns="91440" numCol="3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Технологические свойства</a:t>
            </a:r>
            <a:r>
              <a:rPr lang="ru-RU" sz="2000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Font typeface="Wingdings 2"/>
              <a:buNone/>
            </a:pPr>
            <a:r>
              <a:rPr lang="ru-RU" sz="1400" b="1" i="1" dirty="0" smtClean="0">
                <a:solidFill>
                  <a:srgbClr val="800000"/>
                </a:solidFill>
              </a:rPr>
              <a:t>ковкость </a:t>
            </a:r>
            <a:br>
              <a:rPr lang="ru-RU" sz="1400" b="1" i="1" dirty="0" smtClean="0">
                <a:solidFill>
                  <a:srgbClr val="800000"/>
                </a:solidFill>
              </a:rPr>
            </a:br>
            <a:r>
              <a:rPr lang="ru-RU" sz="1400" b="1" i="1" dirty="0" err="1" smtClean="0">
                <a:solidFill>
                  <a:srgbClr val="800000"/>
                </a:solidFill>
              </a:rPr>
              <a:t>жидкотекучесть</a:t>
            </a:r>
            <a:r>
              <a:rPr lang="ru-RU" sz="1400" b="1" i="1" dirty="0" smtClean="0">
                <a:solidFill>
                  <a:srgbClr val="800000"/>
                </a:solidFill>
              </a:rPr>
              <a:t> </a:t>
            </a:r>
            <a:br>
              <a:rPr lang="ru-RU" sz="1400" b="1" i="1" dirty="0" smtClean="0">
                <a:solidFill>
                  <a:srgbClr val="800000"/>
                </a:solidFill>
              </a:rPr>
            </a:br>
            <a:r>
              <a:rPr lang="ru-RU" sz="1400" b="1" i="1" dirty="0" smtClean="0">
                <a:solidFill>
                  <a:srgbClr val="800000"/>
                </a:solidFill>
              </a:rPr>
              <a:t>свариваемость </a:t>
            </a:r>
            <a:br>
              <a:rPr lang="ru-RU" sz="1400" b="1" i="1" dirty="0" smtClean="0">
                <a:solidFill>
                  <a:srgbClr val="800000"/>
                </a:solidFill>
              </a:rPr>
            </a:br>
            <a:r>
              <a:rPr lang="ru-RU" sz="1400" b="1" i="1" dirty="0" smtClean="0">
                <a:solidFill>
                  <a:srgbClr val="800000"/>
                </a:solidFill>
              </a:rPr>
              <a:t>обрабатываемость резанием </a:t>
            </a:r>
            <a:br>
              <a:rPr lang="ru-RU" sz="1400" b="1" i="1" dirty="0" smtClean="0">
                <a:solidFill>
                  <a:srgbClr val="800000"/>
                </a:solidFill>
              </a:rPr>
            </a:br>
            <a:r>
              <a:rPr lang="ru-RU" sz="1400" b="1" i="1" dirty="0" smtClean="0">
                <a:solidFill>
                  <a:srgbClr val="800000"/>
                </a:solidFill>
              </a:rPr>
              <a:t>коррозийная стойкость </a:t>
            </a:r>
            <a:br>
              <a:rPr lang="ru-RU" sz="1400" b="1" i="1" dirty="0" smtClean="0">
                <a:solidFill>
                  <a:srgbClr val="800000"/>
                </a:solidFill>
              </a:rPr>
            </a:br>
            <a:r>
              <a:rPr lang="ru-RU" sz="1400" b="1" i="1" dirty="0" smtClean="0">
                <a:solidFill>
                  <a:srgbClr val="800000"/>
                </a:solidFill>
              </a:rPr>
              <a:t>износостойкость</a:t>
            </a:r>
            <a:r>
              <a:rPr lang="ru-RU" sz="1400" dirty="0" smtClean="0">
                <a:solidFill>
                  <a:srgbClr val="80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7" t="-197" r="14241" b="14477"/>
          <a:stretch/>
        </p:blipFill>
        <p:spPr bwMode="auto">
          <a:xfrm>
            <a:off x="5744344" y="3068960"/>
            <a:ext cx="259446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072" y="836712"/>
            <a:ext cx="2808312" cy="17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5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5016" cy="1051560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/>
              <a:t>Металлы в технике, промышленности, строительстве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180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Металлы – трудяги. 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Железный век продолжается  и по сей день,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т. к. примерно 90% всех сплавов,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используемых человеком на основе железа.</a:t>
            </a:r>
          </a:p>
          <a:p>
            <a:pPr>
              <a:buNone/>
            </a:pPr>
            <a:endParaRPr lang="ru-RU" sz="2800" dirty="0">
              <a:solidFill>
                <a:srgbClr val="800000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187624" y="3643142"/>
            <a:ext cx="2286000" cy="2299607"/>
            <a:chOff x="672" y="720"/>
            <a:chExt cx="1440" cy="1680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672" y="720"/>
              <a:ext cx="1440" cy="1680"/>
            </a:xfrm>
            <a:prstGeom prst="rect">
              <a:avLst/>
            </a:prstGeom>
            <a:solidFill>
              <a:srgbClr val="66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13" descr="сварк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1248" cy="146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product_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574640"/>
            <a:ext cx="3888432" cy="26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117" y="4262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/>
              <a:t>Роль металлов в организме человека</a:t>
            </a:r>
            <a:endParaRPr lang="ru-RU" sz="3200" cap="all" dirty="0"/>
          </a:p>
        </p:txBody>
      </p:sp>
      <p:pic>
        <p:nvPicPr>
          <p:cNvPr id="4" name="Picture 8" descr="plevra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0" y="2274691"/>
            <a:ext cx="249225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uho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25" y="3938391"/>
            <a:ext cx="275157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42_razrezPochk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0" y="4857804"/>
            <a:ext cx="850070" cy="5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ru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71" y="2732873"/>
            <a:ext cx="1831810" cy="14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sk_me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68" y="1212129"/>
            <a:ext cx="100788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92334" y="4896376"/>
            <a:ext cx="5799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Na</a:t>
            </a:r>
            <a:endParaRPr lang="ru-RU" b="1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11827" y="2838183"/>
            <a:ext cx="5799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Na</a:t>
            </a:r>
            <a:endParaRPr lang="ru-RU" b="1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512887" y="1083271"/>
            <a:ext cx="5799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Na</a:t>
            </a:r>
            <a:endParaRPr lang="ru-RU" b="1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827562" y="3106541"/>
            <a:ext cx="46370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K</a:t>
            </a:r>
            <a:endParaRPr lang="ru-RU" b="1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20611" y="1772834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Mg</a:t>
            </a:r>
            <a:endParaRPr lang="ru-RU" b="1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23056" y="1195191"/>
            <a:ext cx="662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Mg</a:t>
            </a:r>
            <a:endParaRPr lang="ru-RU" b="1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93110" y="1632446"/>
            <a:ext cx="63743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Mn</a:t>
            </a:r>
            <a:endParaRPr lang="ru-RU" b="1" dirty="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059414" y="2549517"/>
            <a:ext cx="57867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Fe</a:t>
            </a:r>
            <a:endParaRPr lang="ru-RU" b="1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347864" y="3248156"/>
            <a:ext cx="63743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Cu</a:t>
            </a:r>
            <a:endParaRPr lang="ru-RU" b="1" dirty="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983058" y="4107459"/>
            <a:ext cx="63743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Cu</a:t>
            </a:r>
            <a:endParaRPr lang="ru-RU" b="1" dirty="0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600271" y="2923185"/>
            <a:ext cx="57867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Zn</a:t>
            </a:r>
            <a:endParaRPr lang="ru-RU" b="1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430134" y="4474172"/>
            <a:ext cx="5786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Zn</a:t>
            </a:r>
            <a:endParaRPr lang="ru-RU" b="1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563414" y="3431512"/>
            <a:ext cx="69491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Mo</a:t>
            </a:r>
            <a:endParaRPr lang="ru-RU" b="1" dirty="0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58859" y="3203662"/>
            <a:ext cx="5799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Al</a:t>
            </a:r>
            <a:endParaRPr lang="ru-RU" b="1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496793" y="4107459"/>
            <a:ext cx="5799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Al</a:t>
            </a:r>
            <a:endParaRPr lang="ru-RU" b="1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239035" y="1195191"/>
            <a:ext cx="5799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Al</a:t>
            </a:r>
            <a:endParaRPr lang="ru-RU" b="1" dirty="0"/>
          </a:p>
        </p:txBody>
      </p:sp>
      <p:pic>
        <p:nvPicPr>
          <p:cNvPr id="25" name="Picture 6" descr="0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69"/>
          <a:stretch/>
        </p:blipFill>
        <p:spPr bwMode="auto">
          <a:xfrm>
            <a:off x="5292080" y="1632446"/>
            <a:ext cx="3273014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769" y="598592"/>
            <a:ext cx="5725264" cy="691520"/>
          </a:xfrm>
        </p:spPr>
        <p:txBody>
          <a:bodyPr>
            <a:normAutofit/>
          </a:bodyPr>
          <a:lstStyle/>
          <a:p>
            <a:r>
              <a:rPr lang="ru-RU" sz="3200" cap="all" dirty="0" smtClean="0"/>
              <a:t>Металлы и культура</a:t>
            </a:r>
            <a:endParaRPr lang="ru-RU" sz="3200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016" y="1484784"/>
            <a:ext cx="300588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   Искусство</a:t>
            </a:r>
            <a:endParaRPr lang="ru-RU" dirty="0">
              <a:solidFill>
                <a:srgbClr val="800000"/>
              </a:solidFill>
            </a:endParaRP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576" y="2490656"/>
            <a:ext cx="23970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schu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492896"/>
            <a:ext cx="27404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214610" y="1482544"/>
            <a:ext cx="3005883" cy="100811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rgbClr val="800000"/>
                </a:solidFill>
              </a:rPr>
              <a:t>Литература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320984" y="1507616"/>
            <a:ext cx="2160240" cy="100811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solidFill>
                  <a:srgbClr val="800000"/>
                </a:solidFill>
              </a:rPr>
              <a:t>Музыка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24" y="2515728"/>
            <a:ext cx="2304256" cy="27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540</TotalTime>
  <Words>376</Words>
  <Application>Microsoft Office PowerPoint</Application>
  <PresentationFormat>Экран (4:3)</PresentationFormat>
  <Paragraphs>96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Пир царя Соломона Первый Иерусалимский храм</vt:lpstr>
      <vt:lpstr>Семинар по теме  «Металлы в  жизни  человека»</vt:lpstr>
      <vt:lpstr>Девиз семинара:  </vt:lpstr>
      <vt:lpstr>Свойства металлов</vt:lpstr>
      <vt:lpstr>Математика и сплавы</vt:lpstr>
      <vt:lpstr>Презентация PowerPoint</vt:lpstr>
      <vt:lpstr>Металлы в технике, промышленности, строительстве</vt:lpstr>
      <vt:lpstr>Роль металлов в организме человека</vt:lpstr>
      <vt:lpstr>Металлы и культура</vt:lpstr>
      <vt:lpstr>Кое – что о металлах</vt:lpstr>
      <vt:lpstr>Выкса металлургическая</vt:lpstr>
      <vt:lpstr>Металлургический цикл Выксы</vt:lpstr>
      <vt:lpstr>Герб Выксы</vt:lpstr>
      <vt:lpstr>Памятник железу  АТОМИУМ</vt:lpstr>
      <vt:lpstr>«Слово о пользе химии»</vt:lpstr>
      <vt:lpstr>Рефлексия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Тётя Надя</cp:lastModifiedBy>
  <cp:revision>67</cp:revision>
  <dcterms:created xsi:type="dcterms:W3CDTF">2011-10-03T12:06:05Z</dcterms:created>
  <dcterms:modified xsi:type="dcterms:W3CDTF">2015-11-19T13:56:13Z</dcterms:modified>
</cp:coreProperties>
</file>