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0D139D-628C-4C9A-B263-988CA33FB1A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CC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4C-6FAF-47D3-A6FD-932735C1CC3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D4A44A-09BE-4002-AF65-834FAD2481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4C-6FAF-47D3-A6FD-932735C1CC3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A44A-09BE-4002-AF65-834FAD248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4C-6FAF-47D3-A6FD-932735C1CC3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A44A-09BE-4002-AF65-834FAD248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CB054C-6FAF-47D3-A6FD-932735C1CC3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D4A44A-09BE-4002-AF65-834FAD24812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4C-6FAF-47D3-A6FD-932735C1CC3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A44A-09BE-4002-AF65-834FAD2481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4C-6FAF-47D3-A6FD-932735C1CC3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A44A-09BE-4002-AF65-834FAD2481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A44A-09BE-4002-AF65-834FAD2481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4C-6FAF-47D3-A6FD-932735C1CC3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4C-6FAF-47D3-A6FD-932735C1CC3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A44A-09BE-4002-AF65-834FAD2481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4C-6FAF-47D3-A6FD-932735C1CC3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A44A-09BE-4002-AF65-834FAD248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CB054C-6FAF-47D3-A6FD-932735C1CC3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D4A44A-09BE-4002-AF65-834FAD2481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4C-6FAF-47D3-A6FD-932735C1CC3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D4A44A-09BE-4002-AF65-834FAD2481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CB054C-6FAF-47D3-A6FD-932735C1CC3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D4A44A-09BE-4002-AF65-834FAD24812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79_%D0%B3%D0%BE%D0%B4" TargetMode="External"/><Relationship Id="rId2" Type="http://schemas.openxmlformats.org/officeDocument/2006/relationships/hyperlink" Target="https://ru.wikipedia.org/wiki/1915_%D0%B3%D0%BE%D0%B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1%83%D1%81%D1%81%D0%BA%D0%B0%D1%8F_%D0%B8%D0%BC%D0%BF%D0%B5%D1%80%D0%B0%D1%82%D0%BE%D1%80%D1%81%D0%BA%D0%B0%D1%8F_%D0%B0%D1%80%D0%BC%D0%B8%D1%8F" TargetMode="External"/><Relationship Id="rId13" Type="http://schemas.openxmlformats.org/officeDocument/2006/relationships/hyperlink" Target="https://ru.wikipedia.org/wiki/1931_%D0%B3%D0%BE%D0%B4" TargetMode="External"/><Relationship Id="rId18" Type="http://schemas.openxmlformats.org/officeDocument/2006/relationships/hyperlink" Target="https://ru.wikipedia.org/wiki/%D0%A1%D0%9F_%D0%A1%D0%A1%D0%A1%D0%A0" TargetMode="External"/><Relationship Id="rId3" Type="http://schemas.openxmlformats.org/officeDocument/2006/relationships/hyperlink" Target="https://ru.wikipedia.org/wiki/1915_%D0%B3%D0%BE%D0%B4" TargetMode="External"/><Relationship Id="rId21" Type="http://schemas.openxmlformats.org/officeDocument/2006/relationships/hyperlink" Target="https://ru.wikipedia.org/wiki/%D0%A1%D0%B8%D0%BC%D0%BE%D0%BD%D0%BE%D0%B2,_%D0%9A%D0%BE%D0%BD%D1%81%D1%82%D0%B0%D0%BD%D1%82%D0%B8%D0%BD_%D0%9C%D0%B8%D1%85%D0%B0%D0%B9%D0%BB%D0%BE%D0%B2%D0%B8%D1%87#cite_note-1" TargetMode="External"/><Relationship Id="rId7" Type="http://schemas.openxmlformats.org/officeDocument/2006/relationships/hyperlink" Target="https://ru.wikipedia.org/wiki/%D0%92%D0%BE%D0%B5%D0%BD%D1%81%D0%BF%D0%B5%D1%86" TargetMode="External"/><Relationship Id="rId12" Type="http://schemas.openxmlformats.org/officeDocument/2006/relationships/hyperlink" Target="https://ru.wikipedia.org/wiki/%D0%9C%D0%BE%D1%81%D0%BA%D0%B2%D0%B0" TargetMode="External"/><Relationship Id="rId17" Type="http://schemas.openxmlformats.org/officeDocument/2006/relationships/hyperlink" Target="https://ru.wikipedia.org/wiki/%D0%9E%D0%BA%D1%82%D1%8F%D0%B1%D1%80%D1%8C_(%D0%B6%D1%83%D1%80%D0%BD%D0%B0%D0%BB)" TargetMode="External"/><Relationship Id="rId2" Type="http://schemas.openxmlformats.org/officeDocument/2006/relationships/hyperlink" Target="https://ru.wikipedia.org/wiki/28_%D0%BD%D0%BE%D1%8F%D0%B1%D1%80%D1%8F" TargetMode="External"/><Relationship Id="rId16" Type="http://schemas.openxmlformats.org/officeDocument/2006/relationships/hyperlink" Target="https://ru.wikipedia.org/wiki/%D0%9C%D0%BE%D0%BB%D0%BE%D0%B4%D0%B0%D1%8F_%D0%B3%D0%B2%D0%B0%D1%80%D0%B4%D0%B8%D1%8F_(%D0%B6%D1%83%D1%80%D0%BD%D0%B0%D0%BB)" TargetMode="External"/><Relationship Id="rId20" Type="http://schemas.openxmlformats.org/officeDocument/2006/relationships/hyperlink" Target="https://ru.wikipedia.org/wiki/%D0%91%D0%BE%D0%B8_%D0%BD%D0%B0_%D0%A5%D0%B0%D0%BB%D1%85%D0%B8%D0%BD-%D0%93%D0%BE%D0%BB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1%8F%D0%B7%D0%B0%D0%BD%D1%8C" TargetMode="External"/><Relationship Id="rId11" Type="http://schemas.openxmlformats.org/officeDocument/2006/relationships/hyperlink" Target="https://ru.wikipedia.org/wiki/%D0%A1%D0%B0%D1%80%D0%B0%D1%82%D0%BE%D0%B2" TargetMode="External"/><Relationship Id="rId5" Type="http://schemas.openxmlformats.org/officeDocument/2006/relationships/hyperlink" Target="https://ru.wikipedia.org/wiki/%D0%9F%D0%B5%D1%80%D0%B2%D0%B0%D1%8F_%D0%BC%D0%B8%D1%80%D0%BE%D0%B2%D0%B0%D1%8F_%D0%B2%D0%BE%D0%B9%D0%BD%D0%B0" TargetMode="External"/><Relationship Id="rId15" Type="http://schemas.openxmlformats.org/officeDocument/2006/relationships/hyperlink" Target="https://ru.wikipedia.org/wiki/1936_%D0%B3%D0%BE%D0%B4" TargetMode="External"/><Relationship Id="rId23" Type="http://schemas.openxmlformats.org/officeDocument/2006/relationships/image" Target="../media/image4.png"/><Relationship Id="rId10" Type="http://schemas.openxmlformats.org/officeDocument/2006/relationships/hyperlink" Target="https://ru.wikipedia.org/wiki/%D0%A4%D0%97%D0%A3" TargetMode="External"/><Relationship Id="rId19" Type="http://schemas.openxmlformats.org/officeDocument/2006/relationships/hyperlink" Target="https://ru.wikipedia.org/wiki/%D0%98%D0%A4%D0%9B%D0%98" TargetMode="External"/><Relationship Id="rId4" Type="http://schemas.openxmlformats.org/officeDocument/2006/relationships/hyperlink" Target="https://ru.wikipedia.org/wiki/%D0%9F%D0%B5%D1%82%D1%80%D0%BE%D0%B3%D1%80%D0%B0%D0%B4" TargetMode="External"/><Relationship Id="rId9" Type="http://schemas.openxmlformats.org/officeDocument/2006/relationships/hyperlink" Target="https://ru.wikipedia.org/wiki/%D0%A0%D0%9A%D0%9A%D0%90" TargetMode="External"/><Relationship Id="rId14" Type="http://schemas.openxmlformats.org/officeDocument/2006/relationships/hyperlink" Target="https://ru.wikipedia.org/wiki/%D0%9B%D0%B8%D1%82%D0%B5%D1%80%D0%B0%D1%82%D1%83%D1%80%D0%BD%D1%8B%D0%B9_%D0%B8%D0%BD%D1%81%D1%82%D0%B8%D1%82%D1%83%D1%82_%D0%B8%D0%BC%D0%B5%D0%BD%D0%B8_%D0%90._%D0%9C._%D0%93%D0%BE%D1%80%D1%8C%D0%BA%D0%BE%D0%B3%D0%BE" TargetMode="External"/><Relationship Id="rId2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0%BD%D0%BA%D1%82-%D0%9F%D0%B5%D1%82%D0%B5%D1%80%D0%B1%D1%83%D1%80%D0%B3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ru.wikipedia.org/wiki/%D0%9E%D0%B1%D0%BE%D0%BB%D0%B5%D0%BD%D1%81%D0%BA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79_%D0%B3%D0%BE%D0%B4" TargetMode="External"/><Relationship Id="rId2" Type="http://schemas.openxmlformats.org/officeDocument/2006/relationships/hyperlink" Target="https://ru.wikipedia.org/wiki/28_%D0%B0%D0%B2%D0%B3%D1%83%D1%81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6%D0%B8%D0%B2%D1%8B%D0%B5_%D0%B8_%D0%BC%D1%91%D1%80%D1%82%D0%B2%D1%8B%D0%B5_(%D1%80%D0%BE%D0%BC%D0%B0%D0%BD)" TargetMode="External"/><Relationship Id="rId5" Type="http://schemas.openxmlformats.org/officeDocument/2006/relationships/hyperlink" Target="https://ru.wikipedia.org/wiki/%D0%9C%D0%BE%D0%B3%D0%B8%D0%BB%D1%91%D0%B2" TargetMode="External"/><Relationship Id="rId4" Type="http://schemas.openxmlformats.org/officeDocument/2006/relationships/hyperlink" Target="https://ru.wikipedia.org/wiki/%D0%91%D1%83%D0%B9%D0%BD%D0%B8%D1%87%D1%81%D0%BA%D0%BE%D0%B5_%D0%BF%D0%BE%D0%BB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4149080"/>
            <a:ext cx="6172200" cy="1584175"/>
          </a:xfrm>
        </p:spPr>
        <p:txBody>
          <a:bodyPr/>
          <a:lstStyle/>
          <a:p>
            <a:r>
              <a:rPr lang="ru-RU" sz="6600" dirty="0" smtClean="0">
                <a:hlinkClick r:id="rId2" tooltip="1915 год"/>
              </a:rPr>
              <a:t>1915</a:t>
            </a:r>
            <a:r>
              <a:rPr lang="ru-RU" sz="6600" dirty="0" smtClean="0"/>
              <a:t>-</a:t>
            </a:r>
            <a:r>
              <a:rPr lang="ru-RU" sz="6600" dirty="0">
                <a:hlinkClick r:id="rId3" tooltip="1979 год"/>
              </a:rPr>
              <a:t>1979</a:t>
            </a:r>
            <a:r>
              <a:rPr lang="ru-RU" sz="6600" dirty="0"/>
              <a:t> </a:t>
            </a:r>
            <a:endParaRPr lang="ru-RU" sz="6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032447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Симонов </a:t>
            </a:r>
            <a:r>
              <a:rPr lang="ru-RU" sz="7200" dirty="0"/>
              <a:t>Константин Михайлович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3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328592"/>
          </a:xfrm>
        </p:spPr>
        <p:txBody>
          <a:bodyPr>
            <a:normAutofit fontScale="550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Константин Симонов родился 15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2" tooltip="28 ноября"/>
              </a:rPr>
              <a:t>(28) ноября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3" tooltip="1915 год"/>
              </a:rPr>
              <a:t>1915 года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 в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4" tooltip="Петроград"/>
              </a:rPr>
              <a:t>Петрограде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. Своего отца так и не увидел: тот пропал без вести на фронте в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5" tooltip="Первая мировая война"/>
              </a:rPr>
              <a:t>Первую мировую войну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 (как отмечал писатель в официальной биографии). В 1919 мать с сыном переехала в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6" tooltip="Рязань"/>
              </a:rPr>
              <a:t>Рязань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, где вышла замуж за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7" tooltip="Военспец"/>
              </a:rPr>
              <a:t>военспеца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, преподавателя военного дела, бывшего полковника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8" tooltip="Русская императорская армия"/>
              </a:rPr>
              <a:t>Русской императорской армии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 А. Г. Иванишева. Мальчика воспитал отчим, который преподавал тактику в военных училищах, а потом стал командиром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9" tooltip="РККА"/>
              </a:rPr>
              <a:t>РККА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. Детство Константина прошло в военных городках и командирских общежитиях. После окончания семи классов он поступил в фабрично-заводское училище (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10" tooltip="ФЗУ"/>
              </a:rPr>
              <a:t>ФЗУ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), работал токарем по металлу сначала </a:t>
            </a:r>
            <a:r>
              <a:rPr lang="ru-RU" sz="2900" dirty="0" err="1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ru-RU" sz="2900" dirty="0" err="1">
                <a:solidFill>
                  <a:schemeClr val="accent5">
                    <a:lumMod val="75000"/>
                  </a:schemeClr>
                </a:solidFill>
                <a:hlinkClick r:id="rId11" tooltip="Саратов"/>
              </a:rPr>
              <a:t>Саратове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, а потом в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12" tooltip="Москва"/>
              </a:rPr>
              <a:t>Москве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, куда семья переехала в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13" tooltip="1931 год"/>
              </a:rPr>
              <a:t>1931 году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. Так он, зарабатывая стаж, продолжал работать ещё два года после того, как поступил учиться в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14" tooltip="Литературный институт имени А. М. Горького"/>
              </a:rPr>
              <a:t>Литературный институт имени А. М. Горького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В 1938 году Константин Симонов окончил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14" tooltip="Литературный институт имени А. М. Горького"/>
              </a:rPr>
              <a:t>Литературный институт имени А. М. Горького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. К этому времени он уже написал несколько больших произведений — в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15" tooltip="1936 год"/>
              </a:rPr>
              <a:t>1936 году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 в журналах «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16" tooltip="Молодая гвардия (журнал)"/>
              </a:rPr>
              <a:t>Молодая гвардия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» и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17" tooltip="Октябрь (журнал)"/>
              </a:rPr>
              <a:t>«Октябрь»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 были напечатаны первые стихи Симонова.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В том же году К. М. Симонов был принят в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18" tooltip="СП СССР"/>
              </a:rPr>
              <a:t>СП СССР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, поступил в аспирантуру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19" tooltip="ИФЛИ"/>
              </a:rPr>
              <a:t>ИФЛИ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, опубликовал поэму «Павел Чёрный».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В 1939 году направлен в качестве военного корреспондента на 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hlinkClick r:id="rId20" tooltip="Бои на Халхин-Голе"/>
              </a:rPr>
              <a:t>Халхин-Гол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, в институт не вернулся.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Незадолго до отъезда на фронт окончательно меняет имя и вместо родного Кирилл берёт псевдоним Константин Симонов. Причина — в особенностях дикции и артикуляции Симонова: не выговаривая «р» и твёрдого «л», произнести собственное имя ему было затруднительно. Псевдоним становится литературным фактом, и вскоре поэт Константин Симонов приобретает всесоюзную популярность</a:t>
            </a:r>
            <a:r>
              <a:rPr lang="ru-RU" sz="2900" baseline="300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[1]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сведения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1"/>
            <a:ext cx="4536504" cy="353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9"/>
            <a:ext cx="3486602" cy="464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4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872208"/>
          </a:xfrm>
        </p:spPr>
        <p:txBody>
          <a:bodyPr>
            <a:noAutofit/>
          </a:bodyPr>
          <a:lstStyle/>
          <a:p>
            <a:r>
              <a:rPr lang="ru-RU" sz="2400" dirty="0"/>
              <a:t>Константин (Кирилл) Симонов был одним из самых именитых писателей советских времен. Шесть раз ему вручали Сталинскую премию. Стихотворение «Жди меня», написанное Симоновым в годы войны и посвященное звезде советского кино Валентине Серовой, стало настоящим символом верности.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147248" cy="2736304"/>
          </a:xfrm>
        </p:spPr>
        <p:txBody>
          <a:bodyPr>
            <a:noAutofit/>
          </a:bodyPr>
          <a:lstStyle/>
          <a:p>
            <a:endParaRPr lang="ru-RU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3648"/>
            <a:ext cx="8215311" cy="422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Родители:</a:t>
            </a:r>
          </a:p>
          <a:p>
            <a:r>
              <a:rPr lang="ru-RU" dirty="0" smtClean="0"/>
              <a:t>Мать</a:t>
            </a:r>
            <a:r>
              <a:rPr lang="ru-RU" dirty="0"/>
              <a:t>: княжна </a:t>
            </a:r>
            <a:r>
              <a:rPr lang="ru-RU" i="1" dirty="0">
                <a:hlinkClick r:id="rId2" tooltip="Оболенские"/>
              </a:rPr>
              <a:t>Оболенская</a:t>
            </a:r>
            <a:r>
              <a:rPr lang="ru-RU" i="1" dirty="0"/>
              <a:t> Александра Леонидовна</a:t>
            </a:r>
            <a:r>
              <a:rPr lang="ru-RU" dirty="0"/>
              <a:t> (1890, </a:t>
            </a:r>
            <a:r>
              <a:rPr lang="ru-RU" dirty="0">
                <a:hlinkClick r:id="rId3" tooltip="Санкт-Петербург"/>
              </a:rPr>
              <a:t>Санкт-Петербург</a:t>
            </a:r>
            <a:r>
              <a:rPr lang="ru-RU" dirty="0"/>
              <a:t> — 1975)</a:t>
            </a:r>
          </a:p>
          <a:p>
            <a:r>
              <a:rPr lang="ru-RU" dirty="0"/>
              <a:t>Отец: </a:t>
            </a:r>
            <a:r>
              <a:rPr lang="ru-RU" i="1" dirty="0"/>
              <a:t>Михаил </a:t>
            </a:r>
            <a:r>
              <a:rPr lang="ru-RU" i="1" dirty="0" err="1"/>
              <a:t>Агафангелович</a:t>
            </a:r>
            <a:r>
              <a:rPr lang="ru-RU" i="1" dirty="0"/>
              <a:t> Симонов</a:t>
            </a:r>
            <a:r>
              <a:rPr lang="ru-RU" dirty="0"/>
              <a:t> (супруг А. Л. Оболенской с 1912 года)</a:t>
            </a:r>
          </a:p>
          <a:p>
            <a:r>
              <a:rPr lang="ru-RU" dirty="0" err="1"/>
              <a:t>Отчим:</a:t>
            </a:r>
            <a:r>
              <a:rPr lang="ru-RU" i="1" dirty="0" err="1"/>
              <a:t>Александр</a:t>
            </a:r>
            <a:r>
              <a:rPr lang="ru-RU" i="1" dirty="0"/>
              <a:t> Григорьевич Иванишев</a:t>
            </a:r>
            <a:r>
              <a:rPr lang="ru-RU" dirty="0"/>
              <a:t> (супруг А. Л. Оболенской с 1919 года)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Семья 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80">
            <a:off x="513439" y="1383152"/>
            <a:ext cx="3564368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154">
            <a:off x="5207660" y="1153129"/>
            <a:ext cx="3531393" cy="321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6171"/>
            <a:ext cx="5903937" cy="462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01705"/>
            <a:ext cx="3903013" cy="53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64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CCFF33"/>
                </a:solidFill>
              </a:rPr>
              <a:t>Первое осознанное воспоминание об отце у меня появилось только после войны. В 1946 году папа был в Америке и привез мне оттуда костюмчик эдакого образцово-показательного мальчика: короткие штанишки, пиджачок и </a:t>
            </a:r>
            <a:r>
              <a:rPr lang="ru-RU" i="1" dirty="0" err="1">
                <a:solidFill>
                  <a:srgbClr val="CCFF33"/>
                </a:solidFill>
              </a:rPr>
              <a:t>кепочка</a:t>
            </a:r>
            <a:r>
              <a:rPr lang="ru-RU" i="1" dirty="0">
                <a:solidFill>
                  <a:srgbClr val="CCFF33"/>
                </a:solidFill>
              </a:rPr>
              <a:t>. За этот пиджачок и особенно короткие штанишки во дворе мне здорово досталось. Когда я с разбитыми коленками пришел домой, зарекся в костюме когда-либо выйти на улицу. Потом надевал его редко, по особым случаям. Например, когда мы с дедушкой (отчимом моего папы) гуляли на Гоголевском бульваре.</a:t>
            </a:r>
            <a:endParaRPr lang="ru-RU" dirty="0">
              <a:solidFill>
                <a:srgbClr val="CCFF33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19200"/>
          </a:xfrm>
        </p:spPr>
        <p:txBody>
          <a:bodyPr>
            <a:normAutofit/>
          </a:bodyPr>
          <a:lstStyle/>
          <a:p>
            <a:r>
              <a:rPr lang="ru-RU" sz="3600" i="1" u="sng" dirty="0">
                <a:effectLst/>
                <a:latin typeface="+mn-lt"/>
                <a:ea typeface="Adobe Ming Std L" pitchFamily="18" charset="-128"/>
              </a:rPr>
              <a:t>— Мои первые воспоминания об отце я бы назвал довольно </a:t>
            </a:r>
            <a:r>
              <a:rPr lang="ru-RU" sz="3600" i="1" u="sng" dirty="0" smtClean="0">
                <a:effectLst/>
                <a:latin typeface="+mn-lt"/>
                <a:ea typeface="Adobe Ming Std L" pitchFamily="18" charset="-128"/>
              </a:rPr>
              <a:t>тоскливыми.</a:t>
            </a:r>
            <a:endParaRPr lang="ru-RU" sz="3600" u="sng" dirty="0">
              <a:latin typeface="+mn-lt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8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2892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— Всю войну я практически его не видел, хотя есть свидетельства, что мы таки встречались. Главным образом для воспроизведения фотодокументов. Сохранилась фотография, на которой мне лет пять, папа сидит в форме подполковника, и мы вдвоем закуриваем. Довольно известный снимок. Но обстоятельств, при которых была сделана эта фотография, я не помню.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2" y="707620"/>
            <a:ext cx="8284884" cy="553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4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Autofit/>
          </a:bodyPr>
          <a:lstStyle/>
          <a:p>
            <a:r>
              <a:rPr lang="ru-RU" sz="1800" dirty="0"/>
              <a:t> Симонов, как и другие молодые поэты предвоенной поры, опирался прежде всего на опыт романтической поэзии о гражданской войне. Отвергая приподнятость, они стремились к романтике мужества, суровых испытаний, преодоления трудностей. Именно в этот период формируется основная тема Симонова — тема мужества и героизма, носителями которого являются люди, причастные к бурным событиям своей эпохи. Например, поэма “Победитель”, 1937 г.; “Ледовое побоище”, 1938 г.; “Суворов”, 1939 г.; пьесы “История одной любви”, 1940 г. ; “Парень из нашего города”, 1941 г. </a:t>
            </a:r>
          </a:p>
          <a:p>
            <a:r>
              <a:rPr lang="ru-RU" sz="1800" dirty="0"/>
              <a:t>    1941 г. — Симонов, военный корреспондент газеты “Красная звезда”, едет на фронт. В своих военных работах Симонов одним из первых обратился к теме русского человека на войне. Пишет такие работы, как: 1942 г. — пьеса “Русские люди”, Государственная премия СССР, 1943 г.; 1943—1944 гг. — по весть “Дни и ночи”, Государственная премия СССР, 1946 г. </a:t>
            </a:r>
            <a:r>
              <a:rPr lang="ru-RU" sz="1800" dirty="0" smtClean="0"/>
              <a:t> Лирика </a:t>
            </a:r>
            <a:r>
              <a:rPr lang="ru-RU" sz="1800" dirty="0"/>
              <a:t>военных лет принесла Симонову еще более широкую популярность. Он показывал войну “в настоящем ее выражении, в крови, в страданиях, в смерти”, нарисовав почти пустынную и печальную в своей наготе” многострадальную землю, по которой прошла война, страшные развалины городов, пепелища деревень и сел.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sz="54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Поговорим о творчестве!!!</a:t>
            </a:r>
            <a:endParaRPr lang="ru-RU" sz="54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7337"/>
            <a:ext cx="5715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9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кончилась война, Симонову еще не было тридцати. Все главное, казалось, впереди. Отечественная война была для него, как и для всех, кто, не уклоняясь и не зажмуриваясь, прошел через ее испытания, ни с чем не сравнимым потрясением. И жизнь не остановилась, она обрушивалась множеством забот, неотложных дел, не давала ни минуты покоя. Мирное время сразу же навалилось новыми большими и трудными обязанностями: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        </a:t>
            </a:r>
            <a:r>
              <a:rPr lang="ru-RU" i="1" dirty="0">
                <a:solidFill>
                  <a:srgbClr val="7030A0"/>
                </a:solidFill>
              </a:rPr>
              <a:t>1938, 1950—1954 гг. — редактор “Литературной газеты”; </a:t>
            </a:r>
          </a:p>
          <a:p>
            <a:r>
              <a:rPr lang="ru-RU" i="1" dirty="0">
                <a:solidFill>
                  <a:srgbClr val="7030A0"/>
                </a:solidFill>
              </a:rPr>
              <a:t>    1946—1950, 1954—1958 гг. — редактор журнала “Новый мир”; </a:t>
            </a:r>
          </a:p>
          <a:p>
            <a:r>
              <a:rPr lang="ru-RU" i="1" dirty="0">
                <a:solidFill>
                  <a:srgbClr val="7030A0"/>
                </a:solidFill>
              </a:rPr>
              <a:t>    1946—1954 гг. — зам. ген. секретаря правления Союза писателей; </a:t>
            </a:r>
          </a:p>
          <a:p>
            <a:r>
              <a:rPr lang="ru-RU" i="1" dirty="0">
                <a:solidFill>
                  <a:srgbClr val="7030A0"/>
                </a:solidFill>
              </a:rPr>
              <a:t>    1952—1956 гг. — кандидат в члены ЦК КПСС (с 1942 чл. КПСС) </a:t>
            </a:r>
          </a:p>
          <a:p>
            <a:r>
              <a:rPr lang="ru-RU" i="1" dirty="0">
                <a:solidFill>
                  <a:srgbClr val="7030A0"/>
                </a:solidFill>
              </a:rPr>
              <a:t>    1956—1961, с 1976 г. — член Центральной ревизионной комиссии КПСС; Депутат Верховного Совета 2-го и 3-го созывов; </a:t>
            </a:r>
          </a:p>
          <a:p>
            <a:r>
              <a:rPr lang="ru-RU" i="1" dirty="0">
                <a:solidFill>
                  <a:srgbClr val="7030A0"/>
                </a:solidFill>
              </a:rPr>
              <a:t>    с 1949 г. — член президиума Советского комитета защиты мира; </a:t>
            </a:r>
          </a:p>
          <a:p>
            <a:r>
              <a:rPr lang="ru-RU" i="1" dirty="0">
                <a:solidFill>
                  <a:srgbClr val="7030A0"/>
                </a:solidFill>
              </a:rPr>
              <a:t>    1954—1959, с 1967 г. — секретарь правления Союза писателей СССР. </a:t>
            </a:r>
          </a:p>
          <a:p>
            <a:r>
              <a:rPr lang="ru-RU" i="1" dirty="0">
                <a:solidFill>
                  <a:srgbClr val="7030A0"/>
                </a:solidFill>
              </a:rPr>
              <a:t>    К этому прибавлялись следовавшие одна за другой заграничные командировки: </a:t>
            </a:r>
          </a:p>
          <a:p>
            <a:r>
              <a:rPr lang="ru-RU" i="1" dirty="0">
                <a:solidFill>
                  <a:srgbClr val="7030A0"/>
                </a:solidFill>
              </a:rPr>
              <a:t>    декабрь 1945 — апрель 1946 гг. — Япония. Наиболее длительная и существенная поездка для его творчества; </a:t>
            </a:r>
          </a:p>
          <a:p>
            <a:r>
              <a:rPr lang="ru-RU" i="1" dirty="0">
                <a:solidFill>
                  <a:srgbClr val="7030A0"/>
                </a:solidFill>
              </a:rPr>
              <a:t>    апрель 1946 — июнь 1946 гг. — США и Канада; </a:t>
            </a:r>
          </a:p>
          <a:p>
            <a:r>
              <a:rPr lang="ru-RU" i="1" dirty="0">
                <a:solidFill>
                  <a:srgbClr val="7030A0"/>
                </a:solidFill>
              </a:rPr>
              <a:t>    октябрь 1949 — декабрь 1949 гг. — Китай. </a:t>
            </a:r>
          </a:p>
          <a:p>
            <a:r>
              <a:rPr lang="ru-RU" i="1" dirty="0">
                <a:solidFill>
                  <a:srgbClr val="7030A0"/>
                </a:solidFill>
              </a:rPr>
              <a:t>    В первые послевоенные годы он провел в командировках не меньше времени, чем в войну.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5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51723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Константин Симонов скончался </a:t>
            </a:r>
            <a:r>
              <a:rPr lang="ru-RU" b="1" i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2" tooltip="28 августа"/>
              </a:rPr>
              <a:t>28 августа</a:t>
            </a:r>
            <a:r>
              <a:rPr lang="ru-RU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r>
              <a:rPr lang="ru-RU" b="1" i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1979 год"/>
              </a:rPr>
              <a:t>1979 года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в Москве. Согласно завещанию, прах Симонова был развеян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над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hlinkClick r:id="rId4" tooltip="Буйничское поле"/>
              </a:rPr>
              <a:t>Буйничским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hlinkClick r:id="rId4" tooltip="Буйничское поле"/>
              </a:rPr>
              <a:t>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4" tooltip="Буйничское поле"/>
              </a:rPr>
              <a:t>полем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под 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hlinkClick r:id="rId5" tooltip="Могилёв"/>
              </a:rPr>
              <a:t>Могилёвом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.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В процессии участвовали семь человек: вдова Лариса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Жадова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дети, могилёвские ветераны-фронтовики. Через полтора года после смерти писателя над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Буйничским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полем развеяли прах последней супруги Симонова — Ларисы. Она пожелала быть рядом с мужем. Симонов писал: «Я не был солдатом, был всего только корреспондентом, однако у меня есть кусочек земли, который мне век не забыть, — поле под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Могилёвом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где я впервые в июле 1941 года видел, как наши в течение одного дня подбили и сожгли 39 немецких танков…» Именно об этом он написал в романе «</a:t>
            </a:r>
            <a:r>
              <a:rPr lang="ru-RU" b="1" i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6" tooltip="Живые и мёртвые (роман)"/>
              </a:rPr>
              <a:t>Живые и мёртвые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» и дневнике «Разные дни войны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».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 огромном валуне, установленном на краю поля, выбита подпись писателя «Константин Симонов» и даты его жизни 1915—1979. А с другой стороны на валуне установлена и мемориальная доска с надписью: «…Всю жизнь он помнил это поле боя 1941 года и завещал развеять здесь свой прах».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28 августа 1979 </a:t>
            </a:r>
            <a:endParaRPr lang="ru-RU" sz="9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</TotalTime>
  <Words>588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Adobe Ming Std L</vt:lpstr>
      <vt:lpstr>Constantia</vt:lpstr>
      <vt:lpstr>Wingdings</vt:lpstr>
      <vt:lpstr>Wingdings 2</vt:lpstr>
      <vt:lpstr>Бумажная</vt:lpstr>
      <vt:lpstr>Симонов Константин Михайлович </vt:lpstr>
      <vt:lpstr>Основные сведения</vt:lpstr>
      <vt:lpstr>Презентация PowerPoint</vt:lpstr>
      <vt:lpstr>Семья </vt:lpstr>
      <vt:lpstr>— Мои первые воспоминания об отце я бы назвал довольно тоскливыми.</vt:lpstr>
      <vt:lpstr> — Всю войну я практически его не видел, хотя есть свидетельства, что мы таки встречались. Главным образом для воспроизведения фотодокументов. Сохранилась фотография, на которой мне лет пять, папа сидит в форме подполковника, и мы вдвоем закуриваем. Довольно известный снимок. Но обстоятельств, при которых была сделана эта фотография, я не помню.</vt:lpstr>
      <vt:lpstr>Поговорим о творчестве!!!</vt:lpstr>
      <vt:lpstr>Презентация PowerPoint</vt:lpstr>
      <vt:lpstr>28 августа 1979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Симонов Константин Михайлович</dc:title>
  <dc:creator>Вова</dc:creator>
  <cp:lastModifiedBy>Колесникова Светлана</cp:lastModifiedBy>
  <cp:revision>15</cp:revision>
  <dcterms:created xsi:type="dcterms:W3CDTF">2015-10-14T13:41:58Z</dcterms:created>
  <dcterms:modified xsi:type="dcterms:W3CDTF">2015-10-20T05:32:42Z</dcterms:modified>
</cp:coreProperties>
</file>