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31CC-A55A-4907-AB89-D1CE2198012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C2A0-1839-4965-817B-87E02B5B0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Углерод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углерода.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1) Горение органических веществ в недостатке кислорода.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CH4+02(t</a:t>
            </a:r>
            <a:r>
              <a:rPr lang="ru-RU" sz="2400" dirty="0" smtClean="0"/>
              <a:t>°)</a:t>
            </a:r>
            <a:r>
              <a:rPr lang="en-US" sz="2400" dirty="0" smtClean="0"/>
              <a:t> – C+ 3H2O.-</a:t>
            </a:r>
            <a:r>
              <a:rPr lang="ru-RU" sz="2400" dirty="0" smtClean="0"/>
              <a:t>кислород в недостатке.</a:t>
            </a:r>
          </a:p>
          <a:p>
            <a:r>
              <a:rPr lang="ru-RU" sz="2400" dirty="0" smtClean="0"/>
              <a:t>2) Углерод выделяется при обугливании некоторых органических веществ сильными минеральными кислотами, например глюкозы: 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C6H12O6 </a:t>
            </a:r>
            <a:r>
              <a:rPr lang="en-US" sz="2400" dirty="0" smtClean="0"/>
              <a:t>(H2SO4;t</a:t>
            </a:r>
            <a:r>
              <a:rPr lang="ru-RU" sz="2400" dirty="0" smtClean="0"/>
              <a:t>°</a:t>
            </a:r>
            <a:r>
              <a:rPr lang="en-US" sz="2400" dirty="0" smtClean="0"/>
              <a:t>)= 6C + 6H2O.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углерода.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1)Используется как адсорбент в противогазах.</a:t>
            </a:r>
          </a:p>
          <a:p>
            <a:r>
              <a:rPr lang="ru-RU" sz="1800" dirty="0" smtClean="0"/>
              <a:t>2)Используется в производстве сахара.</a:t>
            </a:r>
          </a:p>
          <a:p>
            <a:r>
              <a:rPr lang="ru-RU" sz="1800" dirty="0" smtClean="0"/>
              <a:t>3)Используется для приготовления черной краски.</a:t>
            </a:r>
          </a:p>
          <a:p>
            <a:r>
              <a:rPr lang="ru-RU" sz="1800" dirty="0" smtClean="0"/>
              <a:t>4)Используется для очистки спирта.</a:t>
            </a:r>
          </a:p>
          <a:p>
            <a:r>
              <a:rPr lang="ru-RU" sz="1800" dirty="0" smtClean="0"/>
              <a:t>5)Используется в производстве синтетического бензина.</a:t>
            </a:r>
          </a:p>
          <a:p>
            <a:r>
              <a:rPr lang="ru-RU" sz="1800" dirty="0" smtClean="0"/>
              <a:t>6)Используется как наполнитель при получении резины.</a:t>
            </a:r>
          </a:p>
          <a:p>
            <a:r>
              <a:rPr lang="ru-RU" sz="1800" dirty="0" smtClean="0"/>
              <a:t>7)Используется для получения карбида кальция.</a:t>
            </a:r>
          </a:p>
          <a:p>
            <a:r>
              <a:rPr lang="ru-RU" sz="1800" dirty="0" smtClean="0"/>
              <a:t>8)Используется для получения искусственного алмаза.</a:t>
            </a:r>
          </a:p>
          <a:p>
            <a:r>
              <a:rPr lang="ru-RU" sz="1800" dirty="0" smtClean="0"/>
              <a:t>9)Используется в медицине.</a:t>
            </a:r>
          </a:p>
          <a:p>
            <a:r>
              <a:rPr lang="ru-RU" sz="1800" dirty="0" smtClean="0"/>
              <a:t>10)Составная часть крема для обуви.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Углерод (химический символ — C) — химический элемент 4-ой группы главной подгруппы 2-го периода периодической системы Менделеева, порядковый номер 6, атомная масса природной смеси изотопов 12,0107 г/моль.</a:t>
            </a:r>
          </a:p>
        </p:txBody>
      </p:sp>
      <p:pic>
        <p:nvPicPr>
          <p:cNvPr id="1026" name="Picture 2" descr="C:\Documents and Settings\Igor\Мои документы\Мои рисунки\delete_clip_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3384376" cy="2871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Невозбуждённый атом углерода имеет электронную конфигурацию:</a:t>
            </a:r>
            <a:r>
              <a:rPr lang="en-US" dirty="0" smtClean="0"/>
              <a:t>1S</a:t>
            </a:r>
            <a:r>
              <a:rPr lang="en-US" sz="1600" dirty="0" smtClean="0"/>
              <a:t>2</a:t>
            </a:r>
            <a:r>
              <a:rPr lang="en-US" dirty="0" smtClean="0"/>
              <a:t>2S</a:t>
            </a:r>
            <a:r>
              <a:rPr lang="en-US" sz="1600" dirty="0" smtClean="0"/>
              <a:t>2</a:t>
            </a:r>
            <a:r>
              <a:rPr lang="en-US" dirty="0" smtClean="0"/>
              <a:t>2P</a:t>
            </a:r>
            <a:r>
              <a:rPr lang="en-US" sz="1600" dirty="0" smtClean="0"/>
              <a:t>2</a:t>
            </a:r>
            <a:endParaRPr lang="ru-RU" sz="1600" dirty="0" smtClean="0"/>
          </a:p>
          <a:p>
            <a:r>
              <a:rPr lang="ru-RU" sz="2800" dirty="0" smtClean="0"/>
              <a:t>Возбужденный атом углерода имеет электронную конфигурацию:</a:t>
            </a:r>
            <a:r>
              <a:rPr lang="en-US" sz="2800" dirty="0" smtClean="0"/>
              <a:t> 1S</a:t>
            </a:r>
            <a:r>
              <a:rPr lang="en-US" sz="2000" dirty="0" smtClean="0"/>
              <a:t>2</a:t>
            </a:r>
            <a:r>
              <a:rPr lang="en-US" sz="2800" dirty="0" smtClean="0"/>
              <a:t>2S</a:t>
            </a:r>
            <a:r>
              <a:rPr lang="en-US" sz="2000" dirty="0" smtClean="0"/>
              <a:t>1</a:t>
            </a:r>
            <a:r>
              <a:rPr lang="en-US" sz="2800" dirty="0" smtClean="0"/>
              <a:t>2P</a:t>
            </a:r>
            <a:r>
              <a:rPr lang="en-US" sz="2000" dirty="0" smtClean="0"/>
              <a:t>3</a:t>
            </a:r>
            <a:endParaRPr lang="ru-RU" sz="2000" dirty="0" smtClean="0"/>
          </a:p>
          <a:p>
            <a:r>
              <a:rPr lang="ru-RU" sz="2800" dirty="0" smtClean="0"/>
              <a:t>Углерод –это типичный Р элемент.</a:t>
            </a:r>
          </a:p>
          <a:p>
            <a:r>
              <a:rPr lang="ru-RU" sz="2800" dirty="0" smtClean="0"/>
              <a:t>Углерод имеет переменную валентность </a:t>
            </a:r>
            <a:r>
              <a:rPr lang="ru-RU" sz="2800" dirty="0" smtClean="0"/>
              <a:t>(II) </a:t>
            </a:r>
            <a:r>
              <a:rPr lang="ru-RU" sz="2800" dirty="0" smtClean="0"/>
              <a:t>и </a:t>
            </a:r>
            <a:r>
              <a:rPr lang="ru-RU" sz="2800" dirty="0" smtClean="0"/>
              <a:t>(</a:t>
            </a:r>
            <a:r>
              <a:rPr lang="en-US" sz="2800" dirty="0" smtClean="0"/>
              <a:t>IV) 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углерода характерно явление аллотропии.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/>
              <a:t>Аллотропия — существование одного и того же химического элемента в виде двух и более простых веществ, различных по строению и свойствам: так </a:t>
            </a:r>
            <a:r>
              <a:rPr lang="ru-RU" sz="1800" dirty="0" err="1" smtClean="0"/>
              <a:t>назы</a:t>
            </a:r>
            <a:r>
              <a:rPr lang="ru-RU" sz="1800" dirty="0" smtClean="0"/>
              <a:t> Классификация </a:t>
            </a:r>
            <a:r>
              <a:rPr lang="ru-RU" sz="1800" dirty="0" err="1" smtClean="0"/>
              <a:t>аллотропов</a:t>
            </a:r>
            <a:r>
              <a:rPr lang="ru-RU" sz="1800" dirty="0" smtClean="0"/>
              <a:t> углерода по характеру химической связи между атомами:</a:t>
            </a:r>
          </a:p>
          <a:p>
            <a:r>
              <a:rPr lang="ru-RU" sz="1800" dirty="0" smtClean="0"/>
              <a:t>Модификации углерода:</a:t>
            </a:r>
          </a:p>
          <a:p>
            <a:r>
              <a:rPr lang="ru-RU" sz="1800" dirty="0" smtClean="0"/>
              <a:t>Алмаз (куб)</a:t>
            </a:r>
          </a:p>
          <a:p>
            <a:r>
              <a:rPr lang="ru-RU" sz="1800" dirty="0" err="1" smtClean="0"/>
              <a:t>Лонсдейлит</a:t>
            </a:r>
            <a:r>
              <a:rPr lang="ru-RU" sz="1800" dirty="0" smtClean="0"/>
              <a:t> (гексагональный алмаз)</a:t>
            </a:r>
          </a:p>
          <a:p>
            <a:r>
              <a:rPr lang="ru-RU" sz="1800" dirty="0" smtClean="0"/>
              <a:t>Графит</a:t>
            </a:r>
          </a:p>
          <a:p>
            <a:r>
              <a:rPr lang="ru-RU" sz="1800" dirty="0" err="1" smtClean="0"/>
              <a:t>Графены</a:t>
            </a:r>
            <a:endParaRPr lang="ru-RU" sz="1800" dirty="0" smtClean="0"/>
          </a:p>
          <a:p>
            <a:r>
              <a:rPr lang="ru-RU" sz="1800" dirty="0" smtClean="0"/>
              <a:t>Фуллерены </a:t>
            </a:r>
          </a:p>
          <a:p>
            <a:r>
              <a:rPr lang="ru-RU" sz="1800" dirty="0" err="1" smtClean="0"/>
              <a:t>Нанотрубки</a:t>
            </a:r>
            <a:endParaRPr lang="ru-RU" sz="1800" dirty="0" smtClean="0"/>
          </a:p>
          <a:p>
            <a:r>
              <a:rPr lang="ru-RU" sz="1800" dirty="0" err="1" smtClean="0"/>
              <a:t>Астралены</a:t>
            </a:r>
            <a:endParaRPr lang="ru-RU" sz="1800" dirty="0" smtClean="0"/>
          </a:p>
          <a:p>
            <a:r>
              <a:rPr lang="ru-RU" sz="1800" dirty="0" err="1" smtClean="0"/>
              <a:t>Стеклоуглерод</a:t>
            </a:r>
            <a:endParaRPr lang="ru-RU" sz="1800" dirty="0" smtClean="0"/>
          </a:p>
          <a:p>
            <a:r>
              <a:rPr lang="ru-RU" sz="1800" dirty="0" smtClean="0"/>
              <a:t>Колоссальные </a:t>
            </a:r>
            <a:r>
              <a:rPr lang="ru-RU" sz="1800" dirty="0" err="1" smtClean="0"/>
              <a:t>нанотрубки</a:t>
            </a:r>
            <a:endParaRPr lang="ru-RU" sz="1800" dirty="0" smtClean="0"/>
          </a:p>
          <a:p>
            <a:r>
              <a:rPr lang="ru-RU" sz="1800" dirty="0" err="1" smtClean="0"/>
              <a:t>Карбин</a:t>
            </a:r>
            <a:endParaRPr lang="ru-RU" sz="1800" dirty="0" smtClean="0"/>
          </a:p>
          <a:p>
            <a:r>
              <a:rPr lang="ru-RU" sz="1800" dirty="0" smtClean="0"/>
              <a:t>Аморфный углерод</a:t>
            </a:r>
          </a:p>
          <a:p>
            <a:r>
              <a:rPr lang="ru-RU" sz="1800" dirty="0" smtClean="0"/>
              <a:t>Углеродные </a:t>
            </a:r>
            <a:r>
              <a:rPr lang="ru-RU" sz="1800" dirty="0" err="1" smtClean="0"/>
              <a:t>нанопочки</a:t>
            </a:r>
            <a:endParaRPr lang="ru-RU" sz="1800" dirty="0" smtClean="0"/>
          </a:p>
          <a:p>
            <a:r>
              <a:rPr lang="ru-RU" sz="1800" dirty="0" err="1" smtClean="0"/>
              <a:t>Нанопена</a:t>
            </a:r>
            <a:r>
              <a:rPr lang="ru-RU" sz="1800" dirty="0" smtClean="0"/>
              <a:t> углерода </a:t>
            </a:r>
            <a:r>
              <a:rPr lang="ru-RU" sz="1800" dirty="0" err="1" smtClean="0"/>
              <a:t>ваемых</a:t>
            </a:r>
            <a:r>
              <a:rPr lang="ru-RU" sz="1800" dirty="0" smtClean="0"/>
              <a:t> аллотропических модификаций или аллотропических форм.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Модификации углерода.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221088"/>
            <a:ext cx="5842992" cy="1905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Схемы строения различных модификаций углерода.</a:t>
            </a:r>
          </a:p>
          <a:p>
            <a:r>
              <a:rPr lang="en-US" sz="2000" dirty="0" smtClean="0"/>
              <a:t>a: </a:t>
            </a:r>
            <a:r>
              <a:rPr lang="ru-RU" sz="2000" dirty="0" smtClean="0"/>
              <a:t>алмаз, </a:t>
            </a:r>
            <a:r>
              <a:rPr lang="en-US" sz="2000" dirty="0" smtClean="0"/>
              <a:t>b: </a:t>
            </a:r>
            <a:r>
              <a:rPr lang="ru-RU" sz="2000" dirty="0" smtClean="0"/>
              <a:t>графит, </a:t>
            </a:r>
            <a:r>
              <a:rPr lang="en-US" sz="2000" dirty="0" smtClean="0"/>
              <a:t>c: </a:t>
            </a:r>
            <a:r>
              <a:rPr lang="ru-RU" sz="2000" dirty="0" err="1" smtClean="0"/>
              <a:t>лонсдейлит</a:t>
            </a:r>
            <a:endParaRPr lang="ru-RU" sz="2000" dirty="0" smtClean="0"/>
          </a:p>
          <a:p>
            <a:r>
              <a:rPr lang="en-US" sz="2000" dirty="0" smtClean="0"/>
              <a:t>d: </a:t>
            </a:r>
            <a:r>
              <a:rPr lang="ru-RU" sz="2000" dirty="0" smtClean="0"/>
              <a:t>фуллерен — </a:t>
            </a:r>
            <a:r>
              <a:rPr lang="ru-RU" sz="2000" dirty="0" err="1" smtClean="0"/>
              <a:t>букибол</a:t>
            </a:r>
            <a:r>
              <a:rPr lang="ru-RU" sz="2000" dirty="0" smtClean="0"/>
              <a:t> </a:t>
            </a:r>
            <a:r>
              <a:rPr lang="en-US" sz="2000" dirty="0" smtClean="0"/>
              <a:t>, e: </a:t>
            </a:r>
            <a:r>
              <a:rPr lang="ru-RU" sz="2000" dirty="0" smtClean="0"/>
              <a:t>фуллерен </a:t>
            </a:r>
            <a:r>
              <a:rPr lang="en-US" sz="2000" dirty="0" smtClean="0"/>
              <a:t>, f: </a:t>
            </a:r>
            <a:r>
              <a:rPr lang="ru-RU" sz="2000" dirty="0" smtClean="0"/>
              <a:t>фуллерен </a:t>
            </a:r>
            <a:endParaRPr lang="en-US" sz="2000" dirty="0" smtClean="0"/>
          </a:p>
          <a:p>
            <a:r>
              <a:rPr lang="en-US" sz="2000" dirty="0" smtClean="0"/>
              <a:t>g: </a:t>
            </a:r>
            <a:r>
              <a:rPr lang="ru-RU" sz="2000" dirty="0" smtClean="0"/>
              <a:t>аморфный углерод, </a:t>
            </a:r>
            <a:r>
              <a:rPr lang="en-US" sz="2000" dirty="0" smtClean="0"/>
              <a:t>h: </a:t>
            </a:r>
            <a:r>
              <a:rPr lang="ru-RU" sz="2000" dirty="0" smtClean="0"/>
              <a:t>углеродная </a:t>
            </a:r>
            <a:r>
              <a:rPr lang="ru-RU" sz="2000" dirty="0" err="1" smtClean="0"/>
              <a:t>нанотрубка</a:t>
            </a:r>
            <a:endParaRPr lang="ru-RU" sz="2000" dirty="0"/>
          </a:p>
        </p:txBody>
      </p:sp>
      <p:pic>
        <p:nvPicPr>
          <p:cNvPr id="2051" name="Picture 3" descr="C:\Documents and Settings\Igor\Мои документы\Мои рисунки\300px-Eight_Allotropes_of_Carb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91352"/>
            <a:ext cx="4752528" cy="285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соединения углерода.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Метан </a:t>
            </a:r>
            <a:r>
              <a:rPr lang="en-US" sz="2400" dirty="0" smtClean="0"/>
              <a:t>CH4</a:t>
            </a:r>
            <a:endParaRPr lang="ru-RU" sz="2400" dirty="0" smtClean="0"/>
          </a:p>
          <a:p>
            <a:r>
              <a:rPr lang="ru-RU" sz="2400" dirty="0" smtClean="0"/>
              <a:t>Оксид углерода (II) (угарный газ) </a:t>
            </a:r>
            <a:r>
              <a:rPr lang="ru-RU" sz="2400" dirty="0" smtClean="0"/>
              <a:t>CO</a:t>
            </a:r>
          </a:p>
          <a:p>
            <a:r>
              <a:rPr lang="ru-RU" sz="2400" dirty="0" smtClean="0"/>
              <a:t>Цианистый водород (синильная кислота) </a:t>
            </a:r>
            <a:r>
              <a:rPr lang="ru-RU" sz="2400" dirty="0" smtClean="0"/>
              <a:t>HCN</a:t>
            </a:r>
          </a:p>
          <a:p>
            <a:r>
              <a:rPr lang="ru-RU" sz="2400" dirty="0" err="1" smtClean="0"/>
              <a:t>Дициан</a:t>
            </a:r>
            <a:r>
              <a:rPr lang="ru-RU" sz="2400" dirty="0" smtClean="0"/>
              <a:t> </a:t>
            </a:r>
            <a:r>
              <a:rPr lang="en-US" sz="2400" dirty="0" smtClean="0"/>
              <a:t>C2N2</a:t>
            </a:r>
            <a:endParaRPr lang="ru-RU" sz="2400" dirty="0" smtClean="0"/>
          </a:p>
          <a:p>
            <a:r>
              <a:rPr lang="ru-RU" sz="2400" dirty="0" smtClean="0"/>
              <a:t>Оксид углерода (</a:t>
            </a:r>
            <a:r>
              <a:rPr lang="en-US" sz="2400" dirty="0" smtClean="0"/>
              <a:t>IV) </a:t>
            </a:r>
            <a:r>
              <a:rPr lang="en-US" sz="2400" dirty="0" smtClean="0"/>
              <a:t>CO2</a:t>
            </a:r>
            <a:endParaRPr lang="ru-RU" sz="2400" dirty="0" smtClean="0"/>
          </a:p>
          <a:p>
            <a:r>
              <a:rPr lang="ru-RU" sz="2400" dirty="0" smtClean="0"/>
              <a:t>Угольная кислота </a:t>
            </a:r>
            <a:r>
              <a:rPr lang="en-US" sz="2400" dirty="0" smtClean="0"/>
              <a:t>H2CO3</a:t>
            </a:r>
            <a:endParaRPr lang="ru-RU" sz="2400" dirty="0" smtClean="0"/>
          </a:p>
          <a:p>
            <a:r>
              <a:rPr lang="ru-RU" sz="2400" dirty="0" smtClean="0"/>
              <a:t>Четыреххлористый углерод </a:t>
            </a:r>
            <a:r>
              <a:rPr lang="en-US" sz="2400" dirty="0" smtClean="0"/>
              <a:t>CCl4</a:t>
            </a:r>
            <a:endParaRPr lang="ru-RU" sz="2400" dirty="0" smtClean="0"/>
          </a:p>
          <a:p>
            <a:r>
              <a:rPr lang="ru-RU" sz="2400" dirty="0" smtClean="0"/>
              <a:t>Фосген </a:t>
            </a:r>
            <a:r>
              <a:rPr lang="en-US" sz="2400" dirty="0" smtClean="0"/>
              <a:t>COCl2</a:t>
            </a:r>
            <a:endParaRPr lang="ru-RU" sz="2400" dirty="0" smtClean="0"/>
          </a:p>
          <a:p>
            <a:r>
              <a:rPr lang="ru-RU" sz="2400" dirty="0" smtClean="0"/>
              <a:t>Сероуглерод </a:t>
            </a:r>
            <a:r>
              <a:rPr lang="en-US" sz="2400" dirty="0" smtClean="0"/>
              <a:t>CS2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Нахождение в </a:t>
            </a:r>
            <a:r>
              <a:rPr lang="ru-RU" dirty="0" smtClean="0"/>
              <a:t>природе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Содержание </a:t>
            </a:r>
            <a:r>
              <a:rPr lang="ru-RU" sz="2800" dirty="0" smtClean="0"/>
              <a:t>углерода в земной коре 6,5•1016 т. </a:t>
            </a:r>
            <a:endParaRPr lang="ru-RU" sz="2800" dirty="0" smtClean="0"/>
          </a:p>
          <a:p>
            <a:r>
              <a:rPr lang="ru-RU" sz="2800" dirty="0" smtClean="0"/>
              <a:t>Значительное </a:t>
            </a:r>
            <a:r>
              <a:rPr lang="ru-RU" sz="2800" dirty="0" smtClean="0"/>
              <a:t>количество углерода (около 1013 т) входит в состав горючих ископаемых (уголь, природный газ, нефть и др</a:t>
            </a:r>
            <a:r>
              <a:rPr lang="ru-RU" sz="2800" dirty="0" smtClean="0"/>
              <a:t>.) </a:t>
            </a:r>
          </a:p>
          <a:p>
            <a:r>
              <a:rPr lang="ru-RU" sz="2800" dirty="0" smtClean="0"/>
              <a:t> Также </a:t>
            </a:r>
            <a:r>
              <a:rPr lang="ru-RU" sz="2800" dirty="0" smtClean="0"/>
              <a:t>в состав углекислого газа атмосферы (6•1011 т) и гидросферы (1014 т). </a:t>
            </a:r>
            <a:endParaRPr lang="ru-RU" sz="2800" dirty="0" smtClean="0"/>
          </a:p>
          <a:p>
            <a:r>
              <a:rPr lang="ru-RU" sz="2800" dirty="0" smtClean="0"/>
              <a:t>Главные </a:t>
            </a:r>
            <a:r>
              <a:rPr lang="ru-RU" sz="2800" dirty="0" smtClean="0"/>
              <a:t>углеродсодержащие минералы — карбонаты.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Известны несколько кристаллических модификаций Углерода: графит, алмаз, </a:t>
            </a:r>
            <a:r>
              <a:rPr lang="ru-RU" dirty="0" err="1" smtClean="0"/>
              <a:t>карбин</a:t>
            </a:r>
            <a:r>
              <a:rPr lang="ru-RU" dirty="0" smtClean="0"/>
              <a:t>, </a:t>
            </a:r>
            <a:r>
              <a:rPr lang="ru-RU" dirty="0" err="1" smtClean="0"/>
              <a:t>лонсдейлит</a:t>
            </a:r>
            <a:r>
              <a:rPr lang="ru-RU" dirty="0" smtClean="0"/>
              <a:t> и другие. Графит - серо-черная, непрозрачная, жирная на ощупь, чешуйчатая, очень мягкая масса с металлическим блеском. </a:t>
            </a:r>
            <a:r>
              <a:rPr lang="ru-RU" dirty="0" smtClean="0"/>
              <a:t> </a:t>
            </a:r>
            <a:r>
              <a:rPr lang="ru-RU" dirty="0" smtClean="0"/>
              <a:t>При комнатной температуре и нормальном давлении (0,1 </a:t>
            </a:r>
            <a:r>
              <a:rPr lang="ru-RU" dirty="0" err="1" smtClean="0"/>
              <a:t>Мн</a:t>
            </a:r>
            <a:r>
              <a:rPr lang="ru-RU" dirty="0" smtClean="0"/>
              <a:t>/м2, или 1 кгс/см2) графит </a:t>
            </a:r>
            <a:r>
              <a:rPr lang="ru-RU" dirty="0" err="1" smtClean="0"/>
              <a:t>термодинамически</a:t>
            </a:r>
            <a:r>
              <a:rPr lang="ru-RU" dirty="0" smtClean="0"/>
              <a:t> стабилен. </a:t>
            </a:r>
            <a:endParaRPr lang="ru-RU" dirty="0" smtClean="0"/>
          </a:p>
          <a:p>
            <a:r>
              <a:rPr lang="ru-RU" dirty="0" smtClean="0"/>
              <a:t>Алмаз </a:t>
            </a:r>
            <a:r>
              <a:rPr lang="ru-RU" dirty="0" smtClean="0"/>
              <a:t>- очень твердое, кристаллическое вещество. Кристаллы имеют кубическую гранецентрированную </a:t>
            </a:r>
            <a:r>
              <a:rPr lang="ru-RU" dirty="0" smtClean="0"/>
              <a:t>решетку. </a:t>
            </a:r>
            <a:r>
              <a:rPr lang="ru-RU" dirty="0" smtClean="0"/>
              <a:t>При комнатной температуре и нормальном давлении алмаз метастабилен. Заметное превращение алмаза в графит наблюдается при температурах выше 1400 °С в вакууме или в инертной атмосфере. При атмосферном давлении и температуре около 3700 °С графит возгоняется. </a:t>
            </a:r>
            <a:endParaRPr lang="ru-RU" dirty="0" smtClean="0"/>
          </a:p>
          <a:p>
            <a:r>
              <a:rPr lang="ru-RU" dirty="0" smtClean="0"/>
              <a:t>Жидкий </a:t>
            </a:r>
            <a:r>
              <a:rPr lang="ru-RU" dirty="0" smtClean="0"/>
              <a:t>Углерод может быть получен при давлениях выше 10,5 </a:t>
            </a:r>
            <a:r>
              <a:rPr lang="ru-RU" dirty="0" err="1" smtClean="0"/>
              <a:t>Мн</a:t>
            </a:r>
            <a:r>
              <a:rPr lang="ru-RU" dirty="0" smtClean="0"/>
              <a:t>/м2 (105 кгс/см2) и температурах выше 3700 °С. Для твердого Углерода (кокс, сажа, древесный уголь) характерно также состояние с неупорядоченной структурой - так называемых "аморфный" Углерод, который не представляет собой самостоятельной модификации; в основе его строения лежит структура мелкокристаллического графита. Нагревание некоторых разновидностей "аморфного" Углерода выше 1500-1600 °С без доступа воздуха вызывает их превращение в графит. Физические свойства "аморфного" Углерод очень сильно зависят от дисперсности частиц и наличия примесей. Плотность, теплоемкость, теплопроводность и электропроводность "аморфного" Углерода всегда выше, чем графита. </a:t>
            </a:r>
            <a:r>
              <a:rPr lang="ru-RU" dirty="0" err="1" smtClean="0"/>
              <a:t>Карбин</a:t>
            </a:r>
            <a:r>
              <a:rPr lang="ru-RU" dirty="0" smtClean="0"/>
              <a:t> получен искусственно. Он представляет собой мелкокристаллический порошок черного цвета (плотность 1,9-2 г/см3). Построен из длинных цепочек атомов С, уложенных параллельно друг другу. </a:t>
            </a:r>
            <a:r>
              <a:rPr lang="ru-RU" dirty="0" err="1" smtClean="0"/>
              <a:t>Лонсдейлит</a:t>
            </a:r>
            <a:r>
              <a:rPr lang="ru-RU" dirty="0" smtClean="0"/>
              <a:t> найден в метеоритах и получен искусственно.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 углерода.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760640"/>
          </a:xfrm>
        </p:spPr>
        <p:txBody>
          <a:bodyPr>
            <a:noAutofit/>
          </a:bodyPr>
          <a:lstStyle/>
          <a:p>
            <a:r>
              <a:rPr lang="ru-RU" sz="1400" dirty="0" smtClean="0"/>
              <a:t>1) Взаимодействие углерода с кислородом:</a:t>
            </a:r>
          </a:p>
          <a:p>
            <a:pPr>
              <a:buNone/>
            </a:pPr>
            <a:r>
              <a:rPr lang="ru-RU" sz="1400" dirty="0" smtClean="0"/>
              <a:t>а) </a:t>
            </a:r>
            <a:r>
              <a:rPr lang="en-US" sz="1400" dirty="0" smtClean="0"/>
              <a:t>C</a:t>
            </a:r>
            <a:r>
              <a:rPr lang="ru-RU" sz="1400" dirty="0" smtClean="0"/>
              <a:t> + </a:t>
            </a:r>
            <a:r>
              <a:rPr lang="en-US" sz="1400" dirty="0" smtClean="0"/>
              <a:t>O</a:t>
            </a:r>
            <a:r>
              <a:rPr lang="ru-RU" sz="1400" dirty="0" smtClean="0"/>
              <a:t>2 (</a:t>
            </a:r>
            <a:r>
              <a:rPr lang="en-US" sz="1400" dirty="0" smtClean="0"/>
              <a:t>t</a:t>
            </a:r>
            <a:r>
              <a:rPr lang="ru-RU" sz="1400" dirty="0" smtClean="0"/>
              <a:t>°)= </a:t>
            </a:r>
            <a:r>
              <a:rPr lang="en-US" sz="1400" dirty="0" smtClean="0"/>
              <a:t>CO</a:t>
            </a:r>
            <a:r>
              <a:rPr lang="ru-RU" sz="1400" dirty="0" smtClean="0"/>
              <a:t>2 </a:t>
            </a:r>
            <a:r>
              <a:rPr lang="en-US" sz="1400" dirty="0" smtClean="0"/>
              <a:t>-</a:t>
            </a:r>
            <a:r>
              <a:rPr lang="ru-RU" sz="1400" dirty="0" smtClean="0"/>
              <a:t>избыток кислорода.</a:t>
            </a:r>
          </a:p>
          <a:p>
            <a:pPr>
              <a:buNone/>
            </a:pPr>
            <a:r>
              <a:rPr lang="ru-RU" sz="1400" dirty="0" smtClean="0"/>
              <a:t>б) 2</a:t>
            </a:r>
            <a:r>
              <a:rPr lang="en-US" sz="1400" dirty="0" smtClean="0"/>
              <a:t>C</a:t>
            </a:r>
            <a:r>
              <a:rPr lang="ru-RU" sz="1400" dirty="0" smtClean="0"/>
              <a:t> + </a:t>
            </a:r>
            <a:r>
              <a:rPr lang="en-US" sz="1400" dirty="0" smtClean="0"/>
              <a:t>O</a:t>
            </a:r>
            <a:r>
              <a:rPr lang="ru-RU" sz="1400" dirty="0" smtClean="0"/>
              <a:t>2(</a:t>
            </a:r>
            <a:r>
              <a:rPr lang="en-US" sz="1400" dirty="0" smtClean="0"/>
              <a:t>t</a:t>
            </a:r>
            <a:r>
              <a:rPr lang="ru-RU" sz="1400" dirty="0" smtClean="0"/>
              <a:t>°) </a:t>
            </a:r>
            <a:r>
              <a:rPr lang="en-US" sz="1400" dirty="0" smtClean="0"/>
              <a:t>=</a:t>
            </a:r>
            <a:r>
              <a:rPr lang="ru-RU" sz="1400" dirty="0" smtClean="0"/>
              <a:t> 2</a:t>
            </a:r>
            <a:r>
              <a:rPr lang="en-US" sz="1400" dirty="0" smtClean="0"/>
              <a:t>CO</a:t>
            </a:r>
            <a:r>
              <a:rPr lang="ru-RU" sz="1400" dirty="0" smtClean="0"/>
              <a:t> -недостаток кислорода.</a:t>
            </a:r>
            <a:endParaRPr lang="en-US" sz="1400" dirty="0" smtClean="0"/>
          </a:p>
          <a:p>
            <a:r>
              <a:rPr lang="en-US" sz="1400" dirty="0" smtClean="0"/>
              <a:t>2)</a:t>
            </a:r>
            <a:r>
              <a:rPr lang="ru-RU" sz="1400" dirty="0" smtClean="0"/>
              <a:t>взаимодействие водорода с углеродом:</a:t>
            </a:r>
          </a:p>
          <a:p>
            <a:pPr>
              <a:buNone/>
            </a:pPr>
            <a:r>
              <a:rPr lang="en-US" sz="1400" dirty="0" smtClean="0"/>
              <a:t>C</a:t>
            </a:r>
            <a:r>
              <a:rPr lang="ru-RU" sz="1400" dirty="0" smtClean="0"/>
              <a:t> + 2</a:t>
            </a:r>
            <a:r>
              <a:rPr lang="en-US" sz="1400" dirty="0" smtClean="0"/>
              <a:t>H</a:t>
            </a:r>
            <a:r>
              <a:rPr lang="ru-RU" sz="1400" dirty="0" smtClean="0"/>
              <a:t>2 (</a:t>
            </a:r>
            <a:r>
              <a:rPr lang="en-US" sz="1400" dirty="0" smtClean="0"/>
              <a:t>t</a:t>
            </a:r>
            <a:r>
              <a:rPr lang="ru-RU" sz="1400" dirty="0" smtClean="0"/>
              <a:t>°</a:t>
            </a:r>
            <a:r>
              <a:rPr lang="en-US" sz="1400" dirty="0" smtClean="0"/>
              <a:t>;</a:t>
            </a:r>
            <a:r>
              <a:rPr lang="ru-RU" sz="1400" dirty="0" smtClean="0"/>
              <a:t>к) = </a:t>
            </a:r>
            <a:r>
              <a:rPr lang="en-US" sz="1400" dirty="0" smtClean="0"/>
              <a:t>CH</a:t>
            </a:r>
            <a:r>
              <a:rPr lang="ru-RU" sz="1400" dirty="0" smtClean="0"/>
              <a:t>4.</a:t>
            </a:r>
          </a:p>
          <a:p>
            <a:r>
              <a:rPr lang="ru-RU" sz="1400" dirty="0" smtClean="0"/>
              <a:t>3)взаимодействие водорода с серой:</a:t>
            </a:r>
          </a:p>
          <a:p>
            <a:pPr>
              <a:buNone/>
            </a:pPr>
            <a:r>
              <a:rPr lang="en-US" sz="1400" dirty="0" smtClean="0"/>
              <a:t>C</a:t>
            </a:r>
            <a:r>
              <a:rPr lang="ru-RU" sz="1400" dirty="0" smtClean="0"/>
              <a:t> + 2</a:t>
            </a:r>
            <a:r>
              <a:rPr lang="en-US" sz="1400" dirty="0" smtClean="0"/>
              <a:t>S</a:t>
            </a:r>
            <a:r>
              <a:rPr lang="ru-RU" sz="1400" dirty="0" smtClean="0"/>
              <a:t>(</a:t>
            </a:r>
            <a:r>
              <a:rPr lang="en-US" sz="1400" dirty="0" smtClean="0"/>
              <a:t>t</a:t>
            </a:r>
            <a:r>
              <a:rPr lang="ru-RU" sz="1400" dirty="0" smtClean="0"/>
              <a:t>°) = </a:t>
            </a:r>
            <a:r>
              <a:rPr lang="en-US" sz="1400" dirty="0" smtClean="0"/>
              <a:t>CS</a:t>
            </a:r>
            <a:r>
              <a:rPr lang="ru-RU" sz="1400" dirty="0" smtClean="0"/>
              <a:t>2.</a:t>
            </a:r>
          </a:p>
          <a:p>
            <a:r>
              <a:rPr lang="ru-RU" sz="1400" dirty="0" smtClean="0"/>
              <a:t>4)только с фтором углерод реагирует при температуре раной 1000°С, больше ни с какими галогенами не реагирует. </a:t>
            </a:r>
          </a:p>
          <a:p>
            <a:pPr>
              <a:buNone/>
            </a:pPr>
            <a:r>
              <a:rPr lang="en-US" sz="1400" dirty="0" smtClean="0"/>
              <a:t>C</a:t>
            </a:r>
            <a:r>
              <a:rPr lang="ru-RU" sz="1400" dirty="0" smtClean="0"/>
              <a:t> + 2</a:t>
            </a:r>
            <a:r>
              <a:rPr lang="en-US" sz="1400" dirty="0" smtClean="0"/>
              <a:t>F</a:t>
            </a:r>
            <a:r>
              <a:rPr lang="ru-RU" sz="1400" dirty="0" smtClean="0"/>
              <a:t>2(</a:t>
            </a:r>
            <a:r>
              <a:rPr lang="en-US" sz="1400" dirty="0" smtClean="0"/>
              <a:t>t</a:t>
            </a:r>
            <a:r>
              <a:rPr lang="ru-RU" sz="1400" dirty="0" smtClean="0"/>
              <a:t>=1000°с)= </a:t>
            </a:r>
            <a:r>
              <a:rPr lang="en-US" sz="1400" dirty="0" smtClean="0"/>
              <a:t>CF</a:t>
            </a:r>
            <a:r>
              <a:rPr lang="ru-RU" sz="1400" dirty="0" smtClean="0"/>
              <a:t>4.</a:t>
            </a:r>
          </a:p>
          <a:p>
            <a:r>
              <a:rPr lang="ru-RU" sz="1400" dirty="0" smtClean="0"/>
              <a:t>5) с металлами углерод образует соответствующие карбиды: </a:t>
            </a:r>
          </a:p>
          <a:p>
            <a:pPr>
              <a:buNone/>
            </a:pPr>
            <a:r>
              <a:rPr lang="ru-RU" sz="1400" dirty="0" smtClean="0"/>
              <a:t>2</a:t>
            </a:r>
            <a:r>
              <a:rPr lang="en-US" sz="1400" dirty="0" smtClean="0"/>
              <a:t>C</a:t>
            </a:r>
            <a:r>
              <a:rPr lang="ru-RU" sz="1400" dirty="0" smtClean="0"/>
              <a:t> + </a:t>
            </a:r>
            <a:r>
              <a:rPr lang="en-US" sz="1400" dirty="0" smtClean="0"/>
              <a:t>Ca</a:t>
            </a:r>
            <a:r>
              <a:rPr lang="ru-RU" sz="1400" dirty="0" smtClean="0"/>
              <a:t> (</a:t>
            </a:r>
            <a:r>
              <a:rPr lang="en-US" sz="1400" dirty="0" smtClean="0"/>
              <a:t>t</a:t>
            </a:r>
            <a:r>
              <a:rPr lang="ru-RU" sz="1400" dirty="0" smtClean="0"/>
              <a:t>°)= </a:t>
            </a:r>
            <a:r>
              <a:rPr lang="en-US" sz="1400" dirty="0" err="1" smtClean="0"/>
              <a:t>CaC</a:t>
            </a:r>
            <a:r>
              <a:rPr lang="ru-RU" sz="1400" dirty="0" smtClean="0"/>
              <a:t>2 .</a:t>
            </a:r>
          </a:p>
          <a:p>
            <a:pPr>
              <a:buNone/>
            </a:pPr>
            <a:r>
              <a:rPr lang="ru-RU" sz="1400" dirty="0" smtClean="0"/>
              <a:t>4 </a:t>
            </a:r>
            <a:r>
              <a:rPr lang="en-US" sz="1400" dirty="0" smtClean="0"/>
              <a:t>Al</a:t>
            </a:r>
            <a:r>
              <a:rPr lang="ru-RU" sz="1400" dirty="0" smtClean="0"/>
              <a:t> + 3</a:t>
            </a:r>
            <a:r>
              <a:rPr lang="en-US" sz="1400" dirty="0" smtClean="0"/>
              <a:t>C</a:t>
            </a:r>
            <a:r>
              <a:rPr lang="ru-RU" sz="1400" dirty="0" smtClean="0"/>
              <a:t> (</a:t>
            </a:r>
            <a:r>
              <a:rPr lang="en-US" sz="1400" dirty="0" smtClean="0"/>
              <a:t>t</a:t>
            </a:r>
            <a:r>
              <a:rPr lang="ru-RU" sz="1400" dirty="0" smtClean="0"/>
              <a:t>°) = </a:t>
            </a:r>
            <a:r>
              <a:rPr lang="en-US" sz="1400" dirty="0" smtClean="0"/>
              <a:t>Al</a:t>
            </a:r>
            <a:r>
              <a:rPr lang="ru-RU" sz="1400" dirty="0" smtClean="0"/>
              <a:t>4</a:t>
            </a:r>
            <a:r>
              <a:rPr lang="en-US" sz="1400" dirty="0" smtClean="0"/>
              <a:t>C</a:t>
            </a:r>
            <a:r>
              <a:rPr lang="ru-RU" sz="1400" dirty="0" smtClean="0"/>
              <a:t>3.</a:t>
            </a:r>
          </a:p>
          <a:p>
            <a:r>
              <a:rPr lang="ru-RU" sz="1400" dirty="0" smtClean="0"/>
              <a:t>6)Карбиды хорошо </a:t>
            </a:r>
            <a:r>
              <a:rPr lang="ru-RU" sz="1400" dirty="0" err="1" smtClean="0"/>
              <a:t>гидролизуются</a:t>
            </a:r>
            <a:r>
              <a:rPr lang="ru-RU" sz="1400" dirty="0" smtClean="0"/>
              <a:t> и взаимодействуют с сильными кислотами:</a:t>
            </a:r>
          </a:p>
          <a:p>
            <a:pPr>
              <a:buNone/>
            </a:pPr>
            <a:r>
              <a:rPr lang="ru-RU" sz="1400" dirty="0" smtClean="0"/>
              <a:t>а) </a:t>
            </a:r>
            <a:r>
              <a:rPr lang="en-US" sz="1400" dirty="0" smtClean="0"/>
              <a:t>CaC2+2HOH</a:t>
            </a:r>
            <a:r>
              <a:rPr lang="ru-RU" sz="1400" dirty="0" smtClean="0"/>
              <a:t> </a:t>
            </a:r>
            <a:r>
              <a:rPr lang="en-US" sz="1400" dirty="0" smtClean="0"/>
              <a:t>-</a:t>
            </a:r>
            <a:r>
              <a:rPr lang="ru-RU" sz="1400" dirty="0" smtClean="0"/>
              <a:t> </a:t>
            </a:r>
            <a:r>
              <a:rPr lang="en-US" sz="1400" dirty="0" smtClean="0"/>
              <a:t>Ca(OH)2+C2H2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б) </a:t>
            </a:r>
            <a:r>
              <a:rPr lang="en-US" sz="1400" dirty="0" smtClean="0"/>
              <a:t>Al4C3+2HOH – 4Al(OH)3+3CH4</a:t>
            </a:r>
          </a:p>
          <a:p>
            <a:pPr>
              <a:buNone/>
            </a:pPr>
            <a:r>
              <a:rPr lang="ru-RU" sz="1400" dirty="0" smtClean="0"/>
              <a:t>в) </a:t>
            </a:r>
            <a:r>
              <a:rPr lang="en-US" sz="1400" dirty="0" smtClean="0"/>
              <a:t>CaC2+HCl – CaCl2+C2H2</a:t>
            </a:r>
          </a:p>
          <a:p>
            <a:pPr>
              <a:buNone/>
            </a:pPr>
            <a:r>
              <a:rPr lang="ru-RU" sz="1400" dirty="0" smtClean="0"/>
              <a:t>г) </a:t>
            </a:r>
            <a:r>
              <a:rPr lang="en-US" sz="1400" dirty="0" smtClean="0"/>
              <a:t>Al4C3+12HCL – 4AlCL3+3CH4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7) углерод является восстановителем:</a:t>
            </a:r>
          </a:p>
          <a:p>
            <a:pPr>
              <a:buNone/>
            </a:pPr>
            <a:r>
              <a:rPr lang="en-US" sz="1400" dirty="0" smtClean="0"/>
              <a:t>Fe2O3+3C (t</a:t>
            </a:r>
            <a:r>
              <a:rPr lang="ru-RU" sz="1400" dirty="0" smtClean="0"/>
              <a:t>°)</a:t>
            </a:r>
            <a:r>
              <a:rPr lang="en-US" sz="1400" dirty="0" smtClean="0"/>
              <a:t>=2Fe+3CO</a:t>
            </a:r>
            <a:r>
              <a:rPr lang="ru-RU" sz="1400" dirty="0" smtClean="0"/>
              <a:t> .</a:t>
            </a:r>
          </a:p>
          <a:p>
            <a:r>
              <a:rPr lang="ru-RU" sz="1400" dirty="0" smtClean="0"/>
              <a:t>8) концентрированные серная и азотная кислоты при нагревании окисляют углерод до углекислого газа: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en-US" sz="1400" dirty="0" smtClean="0"/>
              <a:t>C </a:t>
            </a:r>
            <a:r>
              <a:rPr lang="en-US" sz="1400" dirty="0" smtClean="0"/>
              <a:t>+ 2H2SO4 (t</a:t>
            </a:r>
            <a:r>
              <a:rPr lang="ru-RU" sz="1400" dirty="0" smtClean="0"/>
              <a:t>°</a:t>
            </a:r>
            <a:r>
              <a:rPr lang="en-US" sz="1400" dirty="0" smtClean="0"/>
              <a:t>)</a:t>
            </a:r>
            <a:r>
              <a:rPr lang="ru-RU" sz="1400" dirty="0" smtClean="0"/>
              <a:t>=</a:t>
            </a:r>
            <a:r>
              <a:rPr lang="en-US" sz="1400" dirty="0" smtClean="0"/>
              <a:t> CO2 + 2SO2 + H2O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668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Углерод</vt:lpstr>
      <vt:lpstr>Слайд 2</vt:lpstr>
      <vt:lpstr>Слайд 3</vt:lpstr>
      <vt:lpstr>Для углерода характерно явление аллотропии.</vt:lpstr>
      <vt:lpstr>Модификации углерода.</vt:lpstr>
      <vt:lpstr>Важнейшие соединения углерода.</vt:lpstr>
      <vt:lpstr>Нахождение в природе.</vt:lpstr>
      <vt:lpstr>Физические свойства.</vt:lpstr>
      <vt:lpstr>Химические свойства углерода.</vt:lpstr>
      <vt:lpstr>Получение углерода.</vt:lpstr>
      <vt:lpstr>Применение углерода.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Углерод</dc:title>
  <dc:creator>Igor</dc:creator>
  <cp:lastModifiedBy>Igor</cp:lastModifiedBy>
  <cp:revision>19</cp:revision>
  <dcterms:created xsi:type="dcterms:W3CDTF">2011-03-02T20:10:25Z</dcterms:created>
  <dcterms:modified xsi:type="dcterms:W3CDTF">2011-03-15T19:42:21Z</dcterms:modified>
</cp:coreProperties>
</file>