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BF7308-7EDA-41BD-9EA0-E8D7FB25106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38CDA4-9DD5-428D-87A8-B00B89404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50059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активизации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эмоционально- эстетического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художественного текста на уроках литературы в среднем звене. 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765592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/>
              <a:t> </a:t>
            </a:r>
            <a:r>
              <a:rPr lang="ru-RU" b="1" dirty="0" smtClean="0"/>
              <a:t>   </a:t>
            </a:r>
            <a:r>
              <a:rPr lang="ru-RU" sz="2000" dirty="0" smtClean="0">
                <a:latin typeface="Franklin Gothic Medium" pitchFamily="34" charset="0"/>
              </a:rPr>
              <a:t>Первостепенное </a:t>
            </a:r>
            <a:r>
              <a:rPr lang="ru-RU" sz="2000" dirty="0">
                <a:latin typeface="Franklin Gothic Medium" pitchFamily="34" charset="0"/>
              </a:rPr>
              <a:t>значение </a:t>
            </a:r>
            <a:r>
              <a:rPr lang="ru-RU" sz="2000" dirty="0" smtClean="0">
                <a:latin typeface="Franklin Gothic Medium" pitchFamily="34" charset="0"/>
              </a:rPr>
              <a:t>выразительного чтения </a:t>
            </a:r>
            <a:r>
              <a:rPr lang="ru-RU" sz="2000" dirty="0">
                <a:latin typeface="Franklin Gothic Medium" pitchFamily="34" charset="0"/>
              </a:rPr>
              <a:t>на уроках литературы подчеркивала М.А. Рыбникова. Она считала, что воплощение «в звуках голоса музыкально и логически» произведение «максимально реализует свое влияние». Сколько раз приходилось убеждаться, - говорила Рыбникова, - «что учащиеся, предоставленные себе, откладывают в сторону Маяковского, Гоголя, Щедрина и как только в ответ на это непризнание автора учитель начинает читать его вслух, так тут же в классе перестраивается отношение к автору, рождается и понимание и признание». М.А. Рыбникова определила и место выразительного чтения в системе работы на уроках: «Выразительное чтение учителя обычно предваряет разбор произведения и является основным ключом к пониманию его содержания. Выразительное чтение ученика заключает </a:t>
            </a:r>
            <a:r>
              <a:rPr lang="ru-RU" sz="2000" dirty="0" smtClean="0">
                <a:latin typeface="Franklin Gothic Medium" pitchFamily="34" charset="0"/>
              </a:rPr>
              <a:t>процесс анализа произведения». </a:t>
            </a:r>
            <a:endParaRPr lang="ru-RU" sz="2000" dirty="0">
              <a:latin typeface="Franklin Gothic Medium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Выразительное чтение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1. Ударение в слове (в трудных случаях) обозначается знаком / над буквой.</a:t>
            </a:r>
          </a:p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2. Ударение фразовое – ударное слово подчеркивается пунктиром логическое – одной чертой, психологическое – [П] перед словом или предложением.</a:t>
            </a:r>
          </a:p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3. Паузы: </a:t>
            </a:r>
            <a:r>
              <a:rPr lang="ru-RU" sz="3700" dirty="0" smtClean="0">
                <a:latin typeface="Franklin Gothic Medium" pitchFamily="34" charset="0"/>
              </a:rPr>
              <a:t>короткая</a:t>
            </a:r>
            <a:r>
              <a:rPr lang="ru-RU" sz="3300" dirty="0" smtClean="0">
                <a:latin typeface="Franklin Gothic Medium" pitchFamily="34" charset="0"/>
              </a:rPr>
              <a:t> – вертикальным пунктиром (¦), средняя – одной вертикальной чертой (│‌‌‌‌), длительная – двумя вертикальными чертами (││).</a:t>
            </a:r>
          </a:p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4. Слитное произнесение обозначается дугой ∩ над словами.</a:t>
            </a:r>
          </a:p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5. Мелодика: подъем (повышение голоса) – стрелкой вверх над ударной гласной слова (  ); понижение голоса – ( ); </a:t>
            </a:r>
            <a:r>
              <a:rPr lang="ru-RU" sz="3300" dirty="0" smtClean="0">
                <a:latin typeface="Franklin Gothic Medium" pitchFamily="34" charset="0"/>
              </a:rPr>
              <a:t>монотонно </a:t>
            </a:r>
            <a:r>
              <a:rPr lang="ru-RU" sz="3300" dirty="0" smtClean="0">
                <a:latin typeface="Franklin Gothic Medium" pitchFamily="34" charset="0"/>
              </a:rPr>
              <a:t>– непрерывной горизонтальной чертой над словами.</a:t>
            </a:r>
          </a:p>
          <a:p>
            <a:pPr>
              <a:buNone/>
            </a:pPr>
            <a:r>
              <a:rPr lang="ru-RU" sz="3300" dirty="0" smtClean="0">
                <a:latin typeface="Franklin Gothic Medium" pitchFamily="34" charset="0"/>
              </a:rPr>
              <a:t>6. Замечания о темпе и окраске чтения ставятся на полях справа словами быстро, медленно, ускоряя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Партитура стихотворения.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332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Franklin Gothic Medium" pitchFamily="34" charset="0"/>
              </a:rPr>
              <a:t>   Учащиеся </a:t>
            </a:r>
            <a:r>
              <a:rPr lang="ru-RU" dirty="0" smtClean="0">
                <a:latin typeface="Franklin Gothic Medium" pitchFamily="34" charset="0"/>
              </a:rPr>
              <a:t>должны передать в рисунке прежде </a:t>
            </a:r>
            <a:r>
              <a:rPr lang="ru-RU" dirty="0" smtClean="0">
                <a:latin typeface="Franklin Gothic Medium" pitchFamily="34" charset="0"/>
              </a:rPr>
              <a:t>всего свое </a:t>
            </a:r>
            <a:r>
              <a:rPr lang="ru-RU" dirty="0" smtClean="0">
                <a:latin typeface="Franklin Gothic Medium" pitchFamily="34" charset="0"/>
              </a:rPr>
              <a:t>понимание замысла автора. 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Создание иллюстраций к прочитанному произведению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16" name="AutoShape 4" descr="http://www.artchild.com.ua/wp-content/gallery/child/2010-10-24_11184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www.artchild.com.ua/wp-content/gallery/child/2010-10-24_11184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://www.artchild.com.ua/wp-content/gallery/child/2010-10-24_1128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2" name="AutoShape 10" descr="http://www.artchild.com.ua/wp-content/gallery/child/2010-10-24_1128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4" name="Picture 12" descr="http://www.artchild.com.ua/wp-content/gallery/child/2010-10-24_1141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143248"/>
            <a:ext cx="4000528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326" name="Picture 14" descr="http://www.artchild.com.ua/wp-content/gallery/child/2010-10-24_1108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2928934"/>
            <a:ext cx="4071967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Franklin Gothic Medium" pitchFamily="34" charset="0"/>
              </a:rPr>
              <a:t>Устное словесное рисование открывает эмоциональный настрой читателя, способствует пониманию авторской мысли, развивает речь ученика. </a:t>
            </a:r>
            <a:r>
              <a:rPr lang="ru-RU" sz="2400" dirty="0" smtClean="0">
                <a:latin typeface="Franklin Gothic Medium" pitchFamily="34" charset="0"/>
              </a:rPr>
              <a:t>Сначала </a:t>
            </a:r>
            <a:r>
              <a:rPr lang="ru-RU" sz="2400" dirty="0" smtClean="0">
                <a:latin typeface="Franklin Gothic Medium" pitchFamily="34" charset="0"/>
              </a:rPr>
              <a:t>предлагаем </a:t>
            </a:r>
            <a:r>
              <a:rPr lang="ru-RU" sz="2400" dirty="0">
                <a:latin typeface="Franklin Gothic Medium" pitchFamily="34" charset="0"/>
              </a:rPr>
              <a:t>рисовать иллюстрации к сценкам, острым сюжетным эпизодам, в которых автор очертил облик </a:t>
            </a:r>
            <a:r>
              <a:rPr lang="ru-RU" sz="2400" dirty="0" smtClean="0">
                <a:latin typeface="Franklin Gothic Medium" pitchFamily="34" charset="0"/>
              </a:rPr>
              <a:t>героев, т.е</a:t>
            </a:r>
            <a:r>
              <a:rPr lang="ru-RU" sz="2400" dirty="0">
                <a:latin typeface="Franklin Gothic Medium" pitchFamily="34" charset="0"/>
              </a:rPr>
              <a:t>. поначалу выбираем для устного рисования эпизоды, описанные автором так, что они дают опору воспроизводящему воображению</a:t>
            </a:r>
            <a:r>
              <a:rPr lang="ru-RU" sz="2400" dirty="0" smtClean="0">
                <a:latin typeface="Franklin Gothic Medium" pitchFamily="34" charset="0"/>
              </a:rPr>
              <a:t>.</a:t>
            </a:r>
            <a:r>
              <a:rPr lang="ru-RU" sz="2400" dirty="0">
                <a:latin typeface="Franklin Gothic Medium" pitchFamily="34" charset="0"/>
              </a:rPr>
              <a:t> Затем </a:t>
            </a:r>
            <a:r>
              <a:rPr lang="ru-RU" sz="2400" dirty="0" smtClean="0">
                <a:latin typeface="Franklin Gothic Medium" pitchFamily="34" charset="0"/>
              </a:rPr>
              <a:t>пробуем </a:t>
            </a:r>
            <a:r>
              <a:rPr lang="ru-RU" sz="2400" dirty="0">
                <a:latin typeface="Franklin Gothic Medium" pitchFamily="34" charset="0"/>
              </a:rPr>
              <a:t>развить творческое воображение, поручая ученикам нарисовать портрет героя, не данный в тексте </a:t>
            </a:r>
            <a:r>
              <a:rPr lang="ru-RU" sz="2400" dirty="0" smtClean="0">
                <a:latin typeface="Franklin Gothic Medium" pitchFamily="34" charset="0"/>
              </a:rPr>
              <a:t>автором и</a:t>
            </a:r>
            <a:r>
              <a:rPr lang="ru-RU" sz="2400" dirty="0">
                <a:latin typeface="Franklin Gothic Medium" pitchFamily="34" charset="0"/>
              </a:rPr>
              <a:t>, наконец, самое трудное задание - нарисовать пейзаж </a:t>
            </a:r>
            <a:r>
              <a:rPr lang="ru-RU" sz="2400" dirty="0" smtClean="0">
                <a:latin typeface="Franklin Gothic Medium" pitchFamily="34" charset="0"/>
              </a:rPr>
              <a:t>.</a:t>
            </a:r>
            <a:endParaRPr lang="ru-RU" sz="2400" dirty="0">
              <a:latin typeface="Franklin Gothic Medium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Устное словесное рисование.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Franklin Gothic Medium" pitchFamily="34" charset="0"/>
              </a:rPr>
              <a:t>   </a:t>
            </a:r>
            <a:r>
              <a:rPr lang="ru-RU" dirty="0" smtClean="0">
                <a:latin typeface="Franklin Gothic Medium" pitchFamily="34" charset="0"/>
              </a:rPr>
              <a:t>Творческий </a:t>
            </a:r>
            <a:r>
              <a:rPr lang="ru-RU" dirty="0" smtClean="0">
                <a:latin typeface="Franklin Gothic Medium" pitchFamily="34" charset="0"/>
              </a:rPr>
              <a:t>пересказ – вид устного пересказа или письменного изложения, характеризующийся изменениями и дополнениями в тексте. Возможные творческие изменения и дополнения: изменение лица рассказчика ( от изменения личной формы глагола до пересказа от лица одного из персонажей); продолжение сюжета, продолжение судьбы героя; введение новых эпизодов. 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Творческий пересказ.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286280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Franklin Gothic Medium" pitchFamily="34" charset="0"/>
              </a:rPr>
              <a:t>   Они направлены </a:t>
            </a:r>
            <a:r>
              <a:rPr lang="ru-RU" sz="3200" dirty="0" smtClean="0">
                <a:latin typeface="Franklin Gothic Medium" pitchFamily="34" charset="0"/>
              </a:rPr>
              <a:t>на </a:t>
            </a:r>
            <a:r>
              <a:rPr lang="ru-RU" sz="3200" dirty="0" smtClean="0">
                <a:latin typeface="Franklin Gothic Medium" pitchFamily="34" charset="0"/>
              </a:rPr>
              <a:t>повышение читательской </a:t>
            </a:r>
            <a:r>
              <a:rPr lang="ru-RU" sz="3200" dirty="0" smtClean="0">
                <a:latin typeface="Franklin Gothic Medium" pitchFamily="34" charset="0"/>
              </a:rPr>
              <a:t>активности подростков, привитие им навыков осознанного чтения и адекватного восприятия литературных произведений. В частности создание мультимедийных презентаций.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Творческие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задания.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Использование кинофильмов.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362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3116"/>
            <a:ext cx="3186124" cy="23865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363" name="Picture 3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3869735" cy="17224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364" name="Picture 4" descr="C:\Documents and Settings\Admin\Рабочий стол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68658">
            <a:off x="1350203" y="3864916"/>
            <a:ext cx="3214710" cy="23257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294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Приёмы активизации эмоционально- эстетического восприятия художественного текста на уроках литературы в среднем звене. </vt:lpstr>
      <vt:lpstr>Выразительное чтение</vt:lpstr>
      <vt:lpstr>Партитура стихотворения.</vt:lpstr>
      <vt:lpstr>Создание иллюстраций к прочитанному произведению</vt:lpstr>
      <vt:lpstr>Устное словесное рисование.</vt:lpstr>
      <vt:lpstr>Творческий пересказ. </vt:lpstr>
      <vt:lpstr>Творческие задания.</vt:lpstr>
      <vt:lpstr>Использование кинофильмов.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активизации эмоционально- эстетического восприятия художественного текста на уроках литературы в среднем звене. </dc:title>
  <dc:creator>Admin</dc:creator>
  <cp:lastModifiedBy>Admin</cp:lastModifiedBy>
  <cp:revision>22</cp:revision>
  <dcterms:created xsi:type="dcterms:W3CDTF">2014-01-12T05:10:32Z</dcterms:created>
  <dcterms:modified xsi:type="dcterms:W3CDTF">2014-01-14T16:34:08Z</dcterms:modified>
</cp:coreProperties>
</file>