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5" r:id="rId2"/>
    <p:sldId id="287" r:id="rId3"/>
    <p:sldId id="288" r:id="rId4"/>
    <p:sldId id="286" r:id="rId5"/>
    <p:sldId id="301" r:id="rId6"/>
    <p:sldId id="289" r:id="rId7"/>
    <p:sldId id="290" r:id="rId8"/>
    <p:sldId id="302" r:id="rId9"/>
    <p:sldId id="294" r:id="rId10"/>
    <p:sldId id="303" r:id="rId11"/>
    <p:sldId id="291" r:id="rId12"/>
    <p:sldId id="297" r:id="rId13"/>
    <p:sldId id="304" r:id="rId14"/>
    <p:sldId id="299" r:id="rId15"/>
    <p:sldId id="306" r:id="rId16"/>
    <p:sldId id="305" r:id="rId17"/>
    <p:sldId id="295" r:id="rId18"/>
    <p:sldId id="30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8EDB9-D37F-4634-875A-F825B0501A29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CEDD4-B72B-4904-8AD9-BFA2DAD2D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497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B29A-ED8F-433D-A000-80204DFAF47C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E523-566C-4A62-8732-7542E5F37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B29A-ED8F-433D-A000-80204DFAF47C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E523-566C-4A62-8732-7542E5F37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B29A-ED8F-433D-A000-80204DFAF47C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E523-566C-4A62-8732-7542E5F37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B29A-ED8F-433D-A000-80204DFAF47C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E523-566C-4A62-8732-7542E5F37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B29A-ED8F-433D-A000-80204DFAF47C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E523-566C-4A62-8732-7542E5F37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B29A-ED8F-433D-A000-80204DFAF47C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E523-566C-4A62-8732-7542E5F37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B29A-ED8F-433D-A000-80204DFAF47C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E523-566C-4A62-8732-7542E5F37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B29A-ED8F-433D-A000-80204DFAF47C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E523-566C-4A62-8732-7542E5F37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B29A-ED8F-433D-A000-80204DFAF47C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E523-566C-4A62-8732-7542E5F37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B29A-ED8F-433D-A000-80204DFAF47C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E523-566C-4A62-8732-7542E5F37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B29A-ED8F-433D-A000-80204DFAF47C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E523-566C-4A62-8732-7542E5F37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5B29A-ED8F-433D-A000-80204DFAF47C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EE523-566C-4A62-8732-7542E5F37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17636978_9814f126921b0731de678e009203f3ad_full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557338"/>
            <a:ext cx="67691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/>
          </p:cNvSpPr>
          <p:nvPr>
            <p:ph type="ctrTitle"/>
          </p:nvPr>
        </p:nvSpPr>
        <p:spPr>
          <a:xfrm>
            <a:off x="539750" y="260350"/>
            <a:ext cx="807243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по Стране Толерантности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489BC-8ABA-4891-BE99-83E521FBC0E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6206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Мудрецы и слон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926137"/>
            <a:ext cx="8820472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Мудрецы и слон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Давным-давно в маленьком городе жили-были шесть слепых мудрецов. Однажды в город привели слона. Мудрецы захотели увидеть его. Но как? «Я знаю, — сказал один мудрец, — мы ощупаем его». – «Хорошая идея, — сказали другие, — тогда мы будем знать, какой он — слон». Итак, шесть человек пошли смотреть слона. Первый ощупал большое плоское ухо. Оно медленно двигалось вперед-назад. «Слон похож на веер!» — закричал первый мудрец. Второй мудрец потрогал ноги слона. «Он похож на дерево!» — воскликнул он. «Вы оба неправы, — сказал третий, — он похож на веревку». Этот человек нащупал слоновий хвост. «Слон похож на копье», — воскликнул четвертый. «Нет, нет, — закричал пятый, — слон как высокая стена!» Он говорил так, ощупывая бок слона. Шестой мудрец дергал слоновий хобот. «Вы все неправы, — сказал он, — слон похож на змею». – «Нет, на веревку!» – «Змея!» – «Стена!» – «Вы ошибаетесь!» – «Я прав!» Шестеро слепых кричали друг на друга целый час. И они никогда не узнали, как выглядит слон.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О чём эта сказка?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Почему они так и не узнали, как выглядит слон?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 правы. Каждый человек мог представить себе лишь то, что могли чувствовать его руки. В результате каждый думал, что он открыл истину и знает, на что похож слон. Никто не хотел слушать, что говорят другие.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Были ли мудрецы действительно мудрыми?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3923928" y="260648"/>
            <a:ext cx="4896544" cy="4320481"/>
          </a:xfrm>
        </p:spPr>
        <p:txBody>
          <a:bodyPr>
            <a:normAutofit fontScale="90000"/>
          </a:bodyPr>
          <a:lstStyle/>
          <a:p>
            <a:pPr marL="838200" indent="-838200" algn="just"/>
            <a:r>
              <a:rPr lang="ru-RU" sz="2000" dirty="0">
                <a:solidFill>
                  <a:srgbClr val="0000CC"/>
                </a:solidFill>
              </a:rPr>
              <a:t>           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Толерантность –это терпение 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CC"/>
                </a:solidFill>
              </a:rPr>
              <a:t/>
            </a:r>
            <a:br>
              <a:rPr lang="ru-RU" sz="2000" dirty="0" smtClean="0">
                <a:solidFill>
                  <a:srgbClr val="0000CC"/>
                </a:solidFill>
              </a:rPr>
            </a:br>
            <a:r>
              <a:rPr lang="ru-RU" sz="2800" dirty="0" smtClean="0">
                <a:solidFill>
                  <a:srgbClr val="0000CC"/>
                </a:solidFill>
              </a:rPr>
              <a:t>Посмотрите</a:t>
            </a:r>
            <a:r>
              <a:rPr lang="ru-RU" sz="2800" dirty="0">
                <a:solidFill>
                  <a:srgbClr val="0000CC"/>
                </a:solidFill>
              </a:rPr>
              <a:t>: какой большой слон и какая маленькая мышка,  они общаются, дружат. </a:t>
            </a:r>
            <a:br>
              <a:rPr lang="ru-RU" sz="2800" dirty="0">
                <a:solidFill>
                  <a:srgbClr val="0000CC"/>
                </a:solidFill>
              </a:rPr>
            </a:br>
            <a:r>
              <a:rPr lang="ru-RU" sz="2800" dirty="0">
                <a:solidFill>
                  <a:srgbClr val="0000CC"/>
                </a:solidFill>
              </a:rPr>
              <a:t>  Большой слон не обижает маленькую мышку. Они равны, не смотря на разницу в размерах.</a:t>
            </a:r>
            <a:br>
              <a:rPr lang="ru-RU" sz="2800" dirty="0">
                <a:solidFill>
                  <a:srgbClr val="0000CC"/>
                </a:solidFill>
              </a:rPr>
            </a:br>
            <a:endParaRPr lang="ru-RU" sz="2800" dirty="0">
              <a:solidFill>
                <a:srgbClr val="0000CC"/>
              </a:solidFill>
            </a:endParaRPr>
          </a:p>
        </p:txBody>
      </p:sp>
      <p:pic>
        <p:nvPicPr>
          <p:cNvPr id="13318" name="Picture 6" descr="toler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4165527" cy="58326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7704856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Толерантность –это дружба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media1.santabanta.com/full2/Emotions/Friendship/friendship-5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924944"/>
            <a:ext cx="4320480" cy="3456384"/>
          </a:xfrm>
          <a:prstGeom prst="rect">
            <a:avLst/>
          </a:prstGeom>
          <a:noFill/>
        </p:spPr>
      </p:pic>
      <p:pic>
        <p:nvPicPr>
          <p:cNvPr id="23556" name="Picture 4" descr="http://pictures.ucoz.ru/_ph/3/2/72366166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37338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520" y="923571"/>
            <a:ext cx="889248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Упражнение “Волшебная лавка”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Ведущий даёт участникам возможность выяснить, каких качеств им не хватает для того, чтобы считаться подлинно толерантными людьми.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Ведущий просит участников группы представить, что существует лавка, в которой есть весьма необычные “вещи”: терпение, снисходительность, расположенность к другим, чувство юмора, чуткость, доверие, альтруизм, умение владеть собой, доброжелательность, гуманизм, умение слушать, любознательность, способность к сопереживанию.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Ведущий выступает в роли продавца, который обменивает одни качества на другие. Принимают участие все желающие. Вызывается участник. Он может выбрать одну или несколько “вещей”, которых у него нет. (Это те качества, которые, слабо выражены у данного участника).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Например, покупатель просит у продавца терпения. Продавец выясняет, сколько и зачем ему нужно и в каких случаях он хочет быть терпеливым. В качестве платы продавец просит что-то взамен, например, тот может расплатиться чувством юмора, которого у него в избытке.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8864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«Волшебная лавка»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0"/>
            <a:ext cx="8892480" cy="65248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Терпение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Добро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Дружба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Любовь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Умение сострадать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Умение прощать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Уважение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Доверие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Надёжным быть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жадный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486168"/>
            <a:ext cx="91440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конце мне хочется сказать, что класс – это маленькая семья. И хочется, чтобы в этой семье всегда царили доброта, уважение, взаимопонимание, не было бы ни ругани, ни ссор.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 что же для этого нужно?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                                                                  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Ставь интересы других людей выше собственных.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Будь верен и надежен.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Уважай других, уважая себя.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Терпимо относись к другим точкам зрения.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Воспринимай людей как равных себе.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Учись сопереживать другим, ставя себя на их место.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Умей прощать и не будь обидчив.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Живи в согласии с самим собой и с другими людьми.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Проявляй чуткость.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Будь уверен в себе.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Будь свободен от лжи и обмана.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Умей контролировать свои желания и поступки.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Упорно иди к цели, невзирая на препятствия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1703130"/>
            <a:ext cx="9144000" cy="25545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Мои пожелания: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Ребята, поступайте с другими так же, как хотите, чтобы они поступали с вами.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Будьте добрыми: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любящими, внимательными, терпеливыми, заботливыми, милосердными, прощайте.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Будьте надёжными: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честными, правдивыми, имейте чистое сердце, выполняйте свои обещания.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Будьте заботливыми: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вежливыми, внимательными, любезными.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Будьте щедрыми: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не жадными, бескорыстными, великодушными, готовыми помочь.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 И всё это вам поможет жить в мире.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WINDOWS\Users\Aida\Рабочий стол\МОЯ лаборатория\ШАБЛОНЫ\Children _irstock\Children _irstock (3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3585674"/>
            <a:ext cx="2520279" cy="230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313" y="285750"/>
            <a:ext cx="85725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Comic Sans MS" pitchFamily="66" charset="0"/>
              </a:rPr>
              <a:t>Если каждый будет к друг другу терпим,</a:t>
            </a:r>
          </a:p>
          <a:p>
            <a:pPr algn="ctr"/>
            <a:r>
              <a:rPr lang="ru-RU" sz="5400" b="1" dirty="0">
                <a:solidFill>
                  <a:srgbClr val="FF0000"/>
                </a:solidFill>
                <a:latin typeface="Comic Sans MS" pitchFamily="66" charset="0"/>
              </a:rPr>
              <a:t>Мы сделаем вместе толерантным наш мир!</a:t>
            </a:r>
          </a:p>
          <a:p>
            <a:r>
              <a:rPr lang="ru-RU" sz="5400" dirty="0"/>
              <a:t> 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6000750"/>
            <a:ext cx="1847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25" y="6000750"/>
            <a:ext cx="1847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6000750"/>
            <a:ext cx="1847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13" y="6000750"/>
            <a:ext cx="1847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900igr.net/datas/psikhologija/Tolerantnost-v-shkole/0014-014-TSvetok-tolerantno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676456" cy="650734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ДЕВИЗ: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разные</a:t>
            </a: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мы вместе!»</a:t>
            </a:r>
          </a:p>
        </p:txBody>
      </p:sp>
    </p:spTree>
    <p:extLst>
      <p:ext uri="{BB962C8B-B14F-4D97-AF65-F5344CB8AC3E}">
        <p14:creationId xmlns="" xmlns:p14="http://schemas.microsoft.com/office/powerpoint/2010/main" val="1803382647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930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Толерантность – это умение принимать другого таким, 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какой он есть.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toler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63500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 каким быть легче – добрым или злым?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556792"/>
            <a:ext cx="57606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/>
              <a:t>Быть легче добрым или злым?</a:t>
            </a:r>
            <a:endParaRPr lang="ru-RU" sz="2600" dirty="0" smtClean="0"/>
          </a:p>
          <a:p>
            <a:r>
              <a:rPr lang="ru-RU" sz="2600" b="1" dirty="0"/>
              <a:t>Наверно легче злым.</a:t>
            </a:r>
            <a:endParaRPr lang="ru-RU" sz="2600" dirty="0" smtClean="0"/>
          </a:p>
          <a:p>
            <a:r>
              <a:rPr lang="ru-RU" sz="2600" b="1" dirty="0"/>
              <a:t>Быть добрым – значит </a:t>
            </a:r>
            <a:r>
              <a:rPr lang="ru-RU" sz="2600" b="1" dirty="0" smtClean="0"/>
              <a:t>отдавать</a:t>
            </a:r>
            <a:endParaRPr lang="ru-RU" sz="2600" dirty="0" smtClean="0"/>
          </a:p>
          <a:p>
            <a:r>
              <a:rPr lang="ru-RU" sz="2600" b="1" dirty="0"/>
              <a:t>Свое тепло другим.</a:t>
            </a:r>
            <a:endParaRPr lang="ru-RU" sz="2600" dirty="0" smtClean="0"/>
          </a:p>
          <a:p>
            <a:r>
              <a:rPr lang="ru-RU" sz="2600" b="1" dirty="0"/>
              <a:t>Быть добрым – значит понимать</a:t>
            </a:r>
            <a:endParaRPr lang="ru-RU" sz="2600" dirty="0" smtClean="0"/>
          </a:p>
          <a:p>
            <a:r>
              <a:rPr lang="ru-RU" sz="2600" b="1" dirty="0"/>
              <a:t>И близких, и чужих,</a:t>
            </a:r>
            <a:endParaRPr lang="ru-RU" sz="2600" dirty="0" smtClean="0"/>
          </a:p>
          <a:p>
            <a:r>
              <a:rPr lang="ru-RU" sz="2600" b="1" dirty="0"/>
              <a:t>И радости порой не знать</a:t>
            </a:r>
            <a:endParaRPr lang="ru-RU" sz="2600" dirty="0" smtClean="0"/>
          </a:p>
          <a:p>
            <a:r>
              <a:rPr lang="ru-RU" sz="2600" b="1" dirty="0"/>
              <a:t>Заботясь о других.</a:t>
            </a:r>
            <a:endParaRPr lang="ru-RU" sz="2600" dirty="0" smtClean="0"/>
          </a:p>
          <a:p>
            <a:r>
              <a:rPr lang="ru-RU" sz="2600" b="1" dirty="0"/>
              <a:t>Конечно доброму трудней</a:t>
            </a:r>
            <a:endParaRPr lang="ru-RU" sz="2600" dirty="0" smtClean="0"/>
          </a:p>
          <a:p>
            <a:r>
              <a:rPr lang="ru-RU" sz="2600" b="1" dirty="0"/>
              <a:t>Но все же посмотри:</a:t>
            </a:r>
            <a:endParaRPr lang="ru-RU" sz="2600" dirty="0" smtClean="0"/>
          </a:p>
          <a:p>
            <a:r>
              <a:rPr lang="ru-RU" sz="2600" b="1" dirty="0"/>
              <a:t>Как много у него друзей,</a:t>
            </a:r>
            <a:endParaRPr lang="ru-RU" sz="2600" dirty="0" smtClean="0"/>
          </a:p>
          <a:p>
            <a:r>
              <a:rPr lang="ru-RU" sz="2600" b="1" dirty="0"/>
              <a:t>А злой всегда один.</a:t>
            </a:r>
            <a:endParaRPr lang="ru-RU" sz="2600" dirty="0"/>
          </a:p>
        </p:txBody>
      </p:sp>
      <p:pic>
        <p:nvPicPr>
          <p:cNvPr id="5" name="Picture 2" descr="http://old.kino-city.ru/img/lib/zol_kluc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328" y="1268760"/>
            <a:ext cx="1914549" cy="1656184"/>
          </a:xfrm>
          <a:prstGeom prst="rect">
            <a:avLst/>
          </a:prstGeom>
          <a:noFill/>
        </p:spPr>
      </p:pic>
      <p:pic>
        <p:nvPicPr>
          <p:cNvPr id="3074" name="Picture 2" descr="http://cs4230.vkontakte.ru/u139027934/-6/x_61d36f0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797152"/>
            <a:ext cx="1611634" cy="1206491"/>
          </a:xfrm>
          <a:prstGeom prst="rect">
            <a:avLst/>
          </a:prstGeom>
          <a:noFill/>
        </p:spPr>
      </p:pic>
      <p:pic>
        <p:nvPicPr>
          <p:cNvPr id="3076" name="Picture 4" descr="http://img0.liveinternet.ru/images/attach/c/0/47/933/47933860_kolob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92280" y="4509120"/>
            <a:ext cx="1581741" cy="1772816"/>
          </a:xfrm>
          <a:prstGeom prst="rect">
            <a:avLst/>
          </a:prstGeom>
          <a:noFill/>
        </p:spPr>
      </p:pic>
      <p:pic>
        <p:nvPicPr>
          <p:cNvPr id="3078" name="Picture 6" descr="http://img-fotki.yandex.ru/get/5014/89635038.616/0_6fa73_b9c2ffd1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908720"/>
            <a:ext cx="1517760" cy="215681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2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44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12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6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4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2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200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Добро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1050289"/>
            <a:ext cx="9144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Жила-была на земле девушка по имени Любовь. Скучно ей было жить на свете без подружки. Вот и обратилась она к старому, седому, прожившему сто лет волшебнику: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Помоги мне, дедушка, выбрать подружку, чтобы я могла дружить с ней всю отпущенную мне Богом жизнь.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Подумал волшебник и сказал: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Приходи ко мне завтра утром, когда первые птицы запоют, и роса ещё не просохнет...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Утром, когда алое солнце осветило землю, пришла Любовь в условленное место... Пришла и видит: стоят пять прекрасных девушек, одна другой краше.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Вот выбирай, - сказал волшебник, - одну зовут Радость, другую – Удача, третью – Красота, четвёртую – Печаль, пятую – Доброта.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Они все прекрасны, - сказала Любовь. – Не знаю, кого и выбрать...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Твоя правда, - ответил волшебник, - они все хороши, и ты в жизни ещё встретишься с ними, а может, и дружить будешь, но выбери одну из них. Она и будет тебе подружкой на всю твою жизнь.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Подошла Любовь к девушкам поближе и посмотрела в глаза каждой. Задумалась Любовь.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?!  А кого выбрали бы вы? Почему?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Звучит музыка и продолжение сказки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Любовь подошла к девушке по имени Доброта и протянула ей руку.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Почему Любовь выбрала Доброту?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Ответы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Толерантность - это доброта души.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Картинки по запросу рисунок дети   добрые и зл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рисунок дети   добрые и зл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png;base64,iVBORw0KGgoAAAANSUhEUgAAAOcAAADaCAMAAABqzqVhAAAB6VBMVEX////+pae46P7/1KcAAAD9xTCHWwQAzP/8/Pz/1Ka46P3//v/+pai77P//06i46Pz/2asAAAj/3a3/qay/8P//yTGFXAX/3q8B0P/8p6bT09OdnZ3/16Xw8PDB8v/39/empqbd3d3Kysr/2qTo6OgAbIqIqbiVlZX/zjCOXQS1tbX8wzT/rrD5xjGYmJgAAA0uLi6Rtcaurq7/r6xxipcBps+FhYX/46/BoYBEPjL/s7a58f+Zhm7Qr4hZWlp9UgO/v8BNTk0ABgASAAAI1/8tIQe3nYNcO0I9Pj4yQEmxc3l/f35bQQfTipJKNQSq1OhYbHRra2vnxJ0cEgA1JQAzKyBiSgAAACbcrS05KgBzTk+rhSCAV18oHR/NoCkFjrYAKjKjwc9tfYYBgJ9CU1y5kiY/KS2MbxPemJ4AYHaRYGN/XV8hLECdcXQdGSLctCcvEQAAQU1GLjEpGBu1dHgLGzEBmbBkP0NuXBl7oKegeAonKzdaSzdrYEdISEe2eHbD//9JXmhiVUMfIyITEABhPQZ/a1MlNzmfhyEpIQFfOQpMQQDMq4JaRUCGel0BHxkAPk1QPxerlwAD3f8AgJIIp9ZceHpIKAeCZxyoim5hTUQrHi2NgXArLwDcwo+XhhlkVRsiAABgYhBsHz/nAAAgAElEQVR4nO19iUMaabYvwtEAshR7gywCjoKgwSUucd9XRDE6GqMzpjUa57W5He2XpLN0tySme5LO68yd2xPzejJ931/6zvmqgGIpFiV3pjMeE4NgqPp9Z1++D5nski7pki7pki7pki7pki7pki7pki7pki7pkn775FPKav/Z9/AxSamM4F+ZCzzKf/atfFxyjNJ3H+L8pPkpG4kgU2VNoJR92gwFlFtZw9u/DH+6+kksbGU4h7d2mz5tnDMb4JPJZkL3pj9dnKSR0LK3JGt4GAiA5599Nx+T6iGwBg3Du5bQX+ZkaVP0aZkk9Jv1YAl8vbSzZgkFgD1B5Bn5J99YhQlheSAQagFYs7RY9oaTz0/DP/GmPgrVyiBQHdiDtWpLS/XvZXyo4IP/MZy8AIm05KMoDL0p3Au1tBgeWqqrLdZh/rrPUjg/ppqiMSBiDwV9Yc8llaeSNL0k29kIVFevfV+NFPg9f8WvWghnrUz2MS4pQUqJx5Whx69g7l2guoWkFhm6e5uQ+W4EeH7WtX9UhtbVAVJTPVKd8FQ7PfZW/lJfWTbIBqHkhoihlokufNJnDayyCw9Gzhfai6QA30BZi1+ChLLvSldTayvDKKa61tvCo+aKQMugr0KWAMktY2c1/vAfGBs93gp8XY8vem8sn++SiKXW09XU1dVVp/S4+CeSeucZnmNgxh7u3gtYAgJZNr4H+Hp3bRXmhiuHLk2P9wK7Wy0tLRZebltCFgT6v0KWe4D3Nnjv66Xzva2naRDgxsTEBCGamxt2KXmlc7m6ACb2dnd31wIWSzUvROzCFoSMKJe8H8f2+dZb2Oq+u4eXRWoJVG/UL4QsFnDIvAuBEDScJ+htBVjfIiSBta2t79cXxuBZl0vmakJOru9t4fOWagtCTKLEy4bwaw+WGnhZqDjSBvSUm2c9rycPYWMNLx/Cawe+fhgIBTZaZVfxmfmyGaqs9Y3AQxRJnlEWYtS9tYV5WDLAPIIMWarzkuUdwOCSw+uqqJEnbZE1oBA9GYgb/Zyfm9yEV2uWAFvcNbosLG7gqmPoKyvTFnXBwi6KpAhCCGPKLeDBh1okcFaHttZ2V1/BVzvtFUPJ2z0H9A7EuzmjTuFUOP3O+NnvN0KBeyEUIYoZNiCE9xp4tVQmznZYZXIpZlV14B283UKMLZaWFgmYTEctlntr/4BzGgUJcsCAk3OqdE5OodAhcZz/PWy82hB4YdkIkAqtQRk4a2tlDQgTdc1Cpo0pImpiy9o72MK3RW6GREqZReja8I8ldA8GKwmz/STOcSqdzqlQqXT4pfLrFLb4CcBugL8bshSoqFCOGCllAIEWMqSWwO7u8vLeLlodtGbooqXgZWG1BCoGE2W2Vrb0hFMpVAyjQqcgwgcKpxGR3hMLl2WDSVFpLFXKminxQckP7I4l/b/h4fO3AUkuZgNdezdSSTs0+ATZp1JkEv3s5PrXQyFLGigJbslv64X/hz4fpfYhvNpD62Np2fse7eiva4HSYKLfhsrZWyVysxsFNpuIr1x3fHQdxTW1wGUJrhcxwXIgNApbAYyZUQEsLYENDC3nA9WSBihJATLv6Fy8lalToRf2gg0tkAKh6rKBqrieD4fra5akPlks31NMX9oSkxkC2AuNgdh7oLmlIFra0gorSlHY++44oL1FzbowT/Edlt7b0NRyCi6P4HInpFS7KYUKBV4NlipJ9GuwYDG8XcswqwzoblGGIjdP/H6dbRLmLoqRJwfYVAru7Cnn1OkU2aSKw/zWxMMUP1pa1jAGLHF1qQyzsfwWhVQMqgVNN9woZosIJmeDN0buQ4Vk19CPsYHxKQxwKKnZSDnj2fNQIAWTYpmNq6WbooYIvG2pbmkRxa6UDAV+XQ8UcC346yS0nPMDxPEWBgBcF4dZe1XF6VT4Zh84hWBzRZqKLnUaWujKQiSKTmK1jAglgpooQkBBFWqe5fmvhfQTf2ENYfq5XoMRfR3e29zFzW79e4wPFIo4nKb004/+JAkUpbkXiAlpQcMo11eS7JID3bJkyGwoEGhZ23sLW9WFQgXLFuomhzDjHDly/wC0XhSn8vDMSHgIZxKbzp966OQ4hbMXNsQ6ZlldGilFksgMAWmjiAJrr54DvH3XIh3xVVP8+17BxZ8YPrCl13Hdp3DR6okDFE6KfTiM+3ifqeLiJz1J3nIqjtP5e+AfgdT9WqrJrzWVgrMZ/iLKKylc/R5+eHdPOktJwbT543AVuYlOgHOilVi5UGkVrdgSCgiLESiypX+MijOAuJMFfoQan3UaJyPrLUxxeKD/eLu1U1yMMLz9NRASGxxMnjcwrS1kazEU3oNf0M0543yIxjmNuNZxKDdTyiQvQtKJ/QmHKE/wuVSsgKmLQmFU/d9XFMHRDYZIW7dKEFzEuRFoCYlArdMT+EwBG2TZXYYBG17S6eR4g889c/b0GHsulp8NvjciJlUKKPcG+j8YMXURxQpOpqZMR/kVR6CBieFSFnGD7lxgaKjlBgZ8IfSfhUKEwAQ6OKeKnDnJF/f6rAdO4Kw7fnYRFfWCzshRoiJymIjSyYmDeh1eVIEL+g/hjolBgb2u4u/eDhikWtb20ISREPy9aEKG5tiyB6/x6joSWh1HPgXpaXd/b/dTBHoem0tdo8OzyX60NUadyimSXVVWtMCYigHYvXS8ENiCotesbYC9QPXuD3xyVr0LXRPFEjIUGcuNSNIIkiANwGGEoA74bSfl5EppmPjVPoY+g3P2nBLHdLw+ogHS6bJyNKqlKLonx9JVq1AJOJWyLtjaNcBDStVbAn8faV4okpCFQveIeymnptB194KyHZ+LG3XOeFlJfppq0Xfi+5z2AvRgYJAhqoos4lB4bSfPUwJmKYWfSpkB1uFtgFVL/gLertXCODEOegenrzln2nsPQJMLmutQZ3XIUMO5cKL+OLlJXKzn/TZeIVUcX1YgSc1kqc5JseDVjSRDQ4Gxon19JTlQA6+TLYGJZ7LfbxVUTwvFQac2pzOZ8ztVthXwwJIH6GnOeUajE+WSstZ1OMlxxp7e/jinozdHMJP96JQpzs0uLpBVcBrPRsnX021XB8ZK0JVa2SBKLQOxCw4PFMTJotpeZKYqlfNzr6GpGbyYxhp0KHHG8/iWWhk8sanQotn8Ts7Pv7UNoFulcuJXtoay5XX2QAuvonhPpfBTiZn2FgMRmJiW1f1QMOfEkGL+6oBfldYgDr2crCkioxZMHBfAf5I4hyHq6uU4klNnvKcnTgEtxpGj6KONnNFmzAcUDRakV7/4PIqSzZUxHqJAOmRd65KBEGs7YCB0aiOTl8ohug0g64pgbAorVIM0TkJ92TAbYMCJQR3H2TZPYZOvanLvAXpXentX3sfz8FPB9exZkrHf1lclXYVwUsHvh2lc2HVpsbWgBlNmrRJbBlzXVpkLV2iQTzI41cpIqcVGfqVRotrBxpueeMSmWoF+NGgoxL/w1cczZ44TJTHqsSZjm8BCc0mtrC7YJW3eIguC/JSCSSXpNeQmWkCxIH0ghZxO1LZjvo0Gwm87R96CyGjxdBw3gCq+AiS6KqfR2dP/Ju7XcbmlBcT5y56AkzqFslKAKlnpPfDDCHlTaZyom2uUPag48fLqMGlZapDRulPuiMHnJDTVl2Fz8f6awcYJ2R0Kr5Nb6e1WIV6OOg6c059bKUKctpV3As7AW7y4o4QreWBs1xLYYr8rgdOCJtwS+BWzB7wTlbi+qtIZ40y8+m0U7OISYFgD0FWO7DaDUfCZLFxW2XrilJggS1FrdVx2ORefUTn9hJPv6L96O1ESTpl3EIO/CaZWXbCW1wZhUBh4CCc2tPK6LDHSqWyTZz3dfi6Z+NteT67AcMmFOEyZ+o18IZNlZTqWfaUukWuEkNU6nS3COkKkTwEq+5WwqnhDwzCP2qmsVUr4T3zP0EPowbwp2yTo2IWNdOnUuvttGCKVHOcqZVfPbM7UmzFoBVDiOvYkIPEU7oWqWT6J+tkqK2USmSzecGRJxs+ib+XlJ9XdB1C6qFieg5OSJ0xFOZYjUwfIeIrOpWQ36kC7o+BybaoEYfa9PLEMhh++510gxqGeknAKxDjvgt1cfoaqMROLDHAUHeRbYFIrXVrUVKyyUCrhGmOaQi7TaYvH41TUy+2vpC/l5HpgwhqsqZmfgO8DFpoLWa8T3qgcWsrJVyi8ukfBjorFtBLLLk4ZMbIvJw1FnASUc56iAUucdeeL81KX4eKby9Yaaw3++Rs8/BXpLQz6aCajttROC6O5+WycaGhbQvDEyXEFrp+x5ojTU8b6otyir6J0ZSAefwpnuuzmioicKLUveJg1Cwa+i4n/JEYcZZbJ53IMbmBifX0dTS3GztJAxa8QTkfJfoXZWzKhzpV+m5/rPkusFGAoZ0tADaK00rehJL1YBzisK2vo2kuzZhlSiwnXKUpUPG/ekPdeFAPkP0u3t3UsThiggAodRhyjI2duwURYTlsvBImZGWQNWq3PgU/xG4aH+XctTJ7HbCgjZYHQa3ZzTmP8jMtrgvKSk3CWDhPjvkknp/JP8ok1yS9lfnkvx6kGYD0YtC7fsFqzkM4/h2YZTXXRxYvpqlK29IO4pRQKGJ5QRFKyciooRR4oo09It4QMRXOr4liM4FREntjy9QV5nN0UbhlgKJjJUWtN0MoGD5ZXJyhQL7rM7bCWKsWHLC0BOFP4FRRrsjCoMFr2KqaM/WXYITYuCWcchVM0b6FToecY4PJ7MAr1bWf9T2F5iGloCmeQbLB1HlEi/gloKHpRzAU30sVbzNZQblk8zQkFjQLkpNvg+vv7E+U2CQfBmGwu4GraTn7xS/kvJD/651cEbLUmm1bJEgdZbFcYJ13zh3QtvoWGg3o5vzMOm36uwLUZN9FSGXtW4CoL48siL0ymgaII9xiljB49jakf4hkCDBgyYQaDJMFBK0bXRYjVxe6JWr6WwC5g+InG4ZArYnEppZoEQ53HUVL2kEH11C5KLxjHpy65RMqjc0ZuIKAX6DhfZBtexs8amC4BpzKSESqEAgA9aHF7+ASzECFOOO/WocETjhX3+Aq1UzL0Q6Hx98MQYpo3gGEohRC9KOkriyCs8KyUSw6ThqbbgpZl6lp1D4iazBIwqfNz3rl1L5w4+VpY4WtgPtoDxM6aoWWYT/Fx/arBwIQ4SEpbnJ8y5lrgXnVq1sRSvXH1zAAnQI3rgqTSdeMFzjNeQ9kGAuWooFD4GqjExtEfeN9pXU2p5zxVuJnJDRrmg0PUoCzhorKrvwbSY1eWh702rv9pf5wrgpNSifpzDVezAXUCqiqGU0V1GV5arSK/Mo9R7hjvRUdHV9dLTSN88I7ldsweBWAAHYuRcxaBiUI1ee6ONt2Wd+SJTUWVkgJuGlN6mAgmjY61ZnWV/WBFI/8qyHhMsULJWeEgAW1h8Z9lF1jHo4R4yHaBzj2L+pcol89J5TNwOm3AQ0NmBmuC64aJVWZ91l+wwMG6DLK5Mqpwg6iiIVaWCDx83y1US4pB7X5+4QkFOOmWCvnYHXBoA8bSTsQ6tGwwYGhECstCouBYWbdAU7m7vIpi4Mex9LooQzFMqSv+1pIoa+myDZgY+aWVVNX94QRGrcnYPYgxweiClcUGvMYGV0sfhZOxvTqDsJcU27wV1EzSOXVO7rS08mJhGoSTMzR5GEPqRLGCTkFVG5o1hiUhOsDwbrVm9c9Bxk3BKFlrXkBrmResB5pfvjc/aCtugRROYd6kAjN+zUsAT+N8KSXFWUzEnf74G2ZiBjFZQWhDe1fBcBUWgtaadEgffFGWTDFD7zPA13sbfNZblJ9+1M7BshorEkTvUG+A00mb3+9MBZqYIDBeepmnpawMdXFofeHFDcP6ejDlXyi2rStHbtkuEjQLmOmdFQpSVMlvxoH3pBkXn6tmeZqyfhqeTsa5VF+Oc05Col1o3CDQVV4hUUNfPJ8PisL5+XNFZMMjAKdGKZw07ENtCBUqTj9ceOxNhJXADB5iEpOsnji5k4iroaFracnr9TY0JHiO8nE7H9YKvmbMcD6Zao5QFTm/IaLqNLUCGcquYrltOThZ3cNTB5Op2T4dJBKpjYpLEYCFIcGFWoOp0MgavEFbF8sGWsvmHM8UUkUMqnIYbZVGKVMmg0cYTQ9rAqwL1b0bSJirwNuhZaIbq6tD74IsduAj2/MoD+HcNAqrmhwnFFByGAz2DPSvjMKIq9Jb6TzDPp+rGSa7jayUwdnewHNBOoNIQ6x2GznliSpGCwg0WDORaOCZUy5MNrdq0zGQTuri2nh7zxltPT2Ty1R56uoaruSpHMSOWn5LbYIaKf09SJMrYHjBspRgzdA8sILXLyqdka21URFXvIGxVcpazrnTjdWogM+vOTZvNvrLJLvwEdOTpgYP5dXnWULJS7LDAxrlev0zgMXORUEld+AFcWyIMrDOR2q99iUo0k02zqZDhoPhXHtCBQLag4ABDy7fpGjTcn0Ts6+1KSdUMZw+6DSbtWp1X9sMdH6r1T7q1Gv72uCFdegFgdw2a7V6rXsGWMDPZgzxm824QhHC+Rybq64e2EAbx4ZQ45BZMGTbtyu+zRW5GdPq9Xq13GxGoG6t1qw1m7dhYYxA4o9qvVwvx5d0zpTB4AbeDHT3jpS33EpBEF00E/TgFuvVYJZty4ZZeVJSYA2g18oZ6dXaZ7DYKJdvd3bOANxucyOb5Wr2Wt/Mj7R1UrDG/gEMlvrLC6+F3ee0+Xzq2BS2X5+dvXmIRqGfYH7cwxno3aeRmzwUQqPdGcVlHh3lQcpxAdhram2M5phSQHU0WQjTZdbgEOnwNKKMhjUajV2j6TCZvnlwBGX04s9JuMDPGDd5oPhI3advjPW53aiwZq0eJZZ/Ta3dhjfOdDXJ6ecUXG9JVb401cp80zD2RTSMEO32qiq7qcpkCld9QVtxPu65TrRjudOMXBNwyuWojCSqatRXvRy/qwVWI85TkdzqjO+NNr6rU2o7slZWixJ7X4MAeUKOVtnxK/xF3g0UFT1nxPMM3Fq9PIfUWQ/U6m0+7tYJhsgGKyeooiOlxtjkvaZJYomRGoYzut/BeKo5ztc1qeyRc3XQaNar07DEEDMeon6+sflT5Wwdp0PzsTpUcjJB3mts1tRRhTLLs9O0OYZ6akfcx3C+2LF08sCiGwOEXH7m0rfTm72n3bpUOmPrPh0LBldLPJ6IFAT2TRqNKSW3dlME7oc1yNxvMmbf6SHqQv1honLOpg5tLXJNnR+qnjdB5FrN8k6AeWQpp6Jt+ZzCaOg9vIGpy1AJnVelAFPDRFaT1E+75njzSIOy2zElqosInG1//vopsE75RTlNbzgdIWtDZkedByeFQX16VN8+bedVmKfaQSLOcX5bj5/TvQZW3wy+KqlGXU/cRBamQBLODpMGDkx2jWk2i6Gt03UQ7z6jiPvimyKVNHhy20whQtqsZnNUKze7tx9hTjbPGmPW5U2MtTFdObN1w5/5JBSKVm+UskHGTbtdhLKKXGjHzTGNyWTfz9RyjLPhtPvDwMBAPxhcFz7NhYQpxgRWu23OB1Svdjc+wmv+x5+pmECNemvNMv68HqTg3sDXFljhpOBqKhk37XYCJmYnkmYfGaqxh6FetFQe6LWt9J7BG8yNBs4z/Z9Dz17KWSAQA4MeGYvCi5Esc5woyGq9ObYI//1ilcoHVqoMUbmWqgnE2BcvaGCBIf17IZurZGKD3DRlMDOJNXwLV0ATzhwJHxmN9wCcGDHomrw4TqWsYexnM1NMNQbpizEmwmqKAdVMZN2Nh2NBa7oSlOzrstx7YTVVDEPnIu3tBJhVaX+SIbsosgdVmrCoqF9b60Jh6cEoU2F0cm9g+uJ+1AGLfCREAgqEtA/DPcRLRMzE1CwJ1Cqu8SE2w4tgagH44okEzlrZKOx3oIhmGttUSHRnStNhzzBETXDWE185sWH+rbNVQnC90KaV8wqqN+s7X8Ii0neYa8eQGiMwkeoH1lhhYV48WDNvWBD9tCDZe6CTC+BPiFFDMV6u3GpMP5LqzoKwTvRPZKXbb3tKGzRpX2oFzjjxUt7J4h6M19VoWF+OwcudnUgysx9Ky2nNhCFjBuOFwcAaSXwbbQ8i+fjJXOESHGCsl0dmGT+rEGIUvwu2jJ23AmMnGEq/h6c2NET9xUc8itIcxORasb90x7b1Zrd+ezv2aAYMEyK9HILldbHczhto9oQBpX7L3/KaIlLaOTSoLFqXAIoKegvTFtHBbk20xKc27gm8thm5kiYCitDgopkPEJLBOgqxlkytW9/5GP4mxmUdqskYCJuHRhDK8sjyBcn5IQxqKQWTgolaG74PmjROX0MrvI7HT3oHdFx8cqWcefgCOL8z94nYiTAxAEJHat5+DMtDguFJS6tIboPL8O1jsPLI0ZtK2KFaD4ztS2FMQj1GwQ1T4KOkeMIA0M0Zn6JbsbFtrhdofAqkJJy54UGf3P0Ins/XZJJYN9H0BsfArU/AC7TGVuu6lKmg+0apldDNJO0b/mQy8RFePfQaoJ8jnCdw0tNToTNMlxBnblCrfwnL2XOomTT0N1zob9X6xzBfE0ShlbSIPkxI7EX4WUWCG4bZ+4lm1ExnD9io4zmpYE2P821WzqIGeCS4FRGZ2x7zsaw0TAzd+zHGjpnNEfQ2UKDP+4yCnSIwq+wHgPz8Jsqbn4EBjnbbO+MJqHdU5qDCpURuSIshIMwHC8KssS73GrnuJ41m83d4ayPUnMwTxytp5/JBqnggouwnonBwHb5BNZ2FD/wueBWHAV8pp1GUQshOc3bgLjcvwpAI0tANWF5NqqeVn6zBPzDJ+fup4BIpVAlTwp2wKZd/mixBtoc3byHO6HFHFOI6VoOinanx/godMNxOOXYWTm2MhoXS3eoFuE2DxEM1fKeFn0gILsATDrPDmLxvMSJZ2SR2RjvySW1m2lKlMW1CGL4xaTRRjN39NDhJuTzaosrgXJpxZ1shvVY7MpF2k+j+29yx2y+p9zkkDNPgtwXo4XSnvQY3FY2kahvUD7vTocljbU2z0YznTPYv4Drh7NA8gH46k03FxvZ7K3OonQutULYRwqy6MyW35P473SjK7rYZshETfxOGFNBa+NHkG/RU7JROyaYhmtenmA6mMsoKGgr94NiEUdFNAE4nnOHF9VSAn2y6bztfQTPGz5aQl1yAbTfvUs3b24s7O1cXSHbx6Q+UAL+BRi3yU9JY+FA7q/IFQhoNzIrV1l41C7PwTZXd9ADgxw822hKGOI29FTgaDKVq7qVbnYsT7e08H70PrcO2Wc7CQj3D+m1ilIVIKLYqp65nBdfJfVu6AdQEUXvenBPZdpTxNHlPlFvTg9HZAzC8Qf9JFWJdRewtWomX7nzFL+3OMqsYDMFMm1mezLn16GjNj4B0NFizDm8442sY1ZvbCsyrA4TRxOS1Q/sQrdKkPY7dZLiFOB9gYmOK3odfbDTbrVuJVOBcMOQn4cyFSSr3ghV9drRaobKrpuBQrZVvU+WLNPT5KZ0KBI3mlxJuhe2DvB/Og5Fn6NSDsCYVQGiqwmMAxweYt+CT1+9Df7eO43orcjS1kvFTm7eY2QkvUGZ3ckNC9+ECP0H9A+j88VOI7Yzll1ol71TsEpGtyR6F2Q57OAPnn+DIZKfUBsPAU6PthKaSLt5bQpxNL/PX+PRocklmc0u6bgB+WGq5dxLDldh30hqklEUwmJNgJ6ZhU5saTSY/qSJYRYbL3vEjxNnBSpVoRSg9cFubtziNQB916vvkue0IbaPgcxaom//tDtuQLPH+PpiqksCpsSPjNo9QRvkSIMImnN+Y6CWUAeT26TR1fivScVGmakM5gitHzTSjc8zB+Qj+zI+grMJ339GeGWnBmkPnKZGo2KkahpJLr5sY7jDcvAlJMbbbTVNlDGgXQSnzIE6JIrw8o1Em4nSMRsUR6CvqeM+RbkoCnQZNoUxFgzHQsYZP2exVpj9F92+lTLMJE5hIxY6DbSqIMz94989gpdAeEs0UBhWYevFhplIQaJXmztF1Ic7FQAixptTVvn+EtrZSbcJz4NSjgk6sQ2SaanN0Wqt009IBtzqy85JMfmLQfitMImxnf/jAiWYWqERfXyGQ58Mp17rHYLq9lJV2wGzhBNtuD2O0x1osDGASPwYNBzBSwZ4v4cyvhtL8pLStgI0V0RLYc/LMDJhkbmbhC1NWiobcPCjtTJFycJYrt3J93+FgSZozCHZNIZxMTFFAvwhnRPo8zGJ7LMsil5if2kKUXgyzXN5Y0mJ74WbeyDaDqLdC3iUVMaD5Nd2BaR+Lp8qFqsyZ3BBmIKdnzLz/VGu1jdLU1hhL8R3/0ZfU7nAwnEWQmlA3b6FdThYESTc32dsXsnCSMNn/8E0LLZNIMxU6lHwcz/IyvZYCPbj7uyRBNqXKK4hT+3MpnXQv7BdDyRhKDaQ7UQ1fXTGZaOJvNPlJHWXjpH2XcLuzTavX6jvpc2pamei5hDwbw7tnf/wsi67gn/HPia6MZ1Q/tSUJrhd4BhWBiXYnHD1Cs2tCqrqVXtlzpSqOabgd6+vTYmal1prdsU4DAH3uEDJUsC9w7bPxK0n6DP/wQHnE4wDulIZiilawxJfCuV+Um4SURDW8CXCAhPAOTOEO/JqdIqQlnipCxH7xGSzGxF0UubaPmrr1w5CIMb3TquEawZKg8buIM2WLKFZoLSpXjtJwVrEu9/7xHZ6Lsx0aoip7OMqK36WmZWzo9BnEKMUSexC9VktIAbZ5M9SG/JSEeeWzP4j4ScNELzfbi41peqG4dgqyS43ucPTO2NF9KifYTR38c1+wGeYSgbJGTkwrz8y/9Jh5YWizvfNdm1aQ2/8tiRIZ/eWhuPBAg9ZF0wkHREsDSuEQ/b0eje7D0U2kB/v7qKz28IOyPqaIdazVan6qBDWUDX+pGXCtO8ZqBhjljHwlJbekpGSHxKtkjqF9XlpammuQrHboQj0AAAwLSURBVIGRXylqcCn/ZFWisGb/ARPdO1PsnwcPjvGVqdFSx95qWecvyYvYNhLNlKhZl56NDjP4evU2MjQfTrJF459DRniop0lc2EE6RLRdXlk+r+6gHnXeWp8YJyoiWtr94ym0RHdu7kejKLfIVxo83oyG90vOQalGG1OzmXD83oa3NgaPyPLyN65X81qLDN35Y36cCPMP0JnRC1ZTp2nbbEbDHescBJjO8+lbZBVK0M2wxhS9eR/g8NbNfU0HlRI0JlycDtP+7BjsY5xfsnsZXDTz1VcEq8Vb0z8agxlmftnsIh8OEWOPvsyvmwhzsS9Tu+Wx23oa+kMlQKzbbGdUFlClbIR68Xk9qIbZWOZQjm8hI+FW1G5iGJPxMCajHfujD0wmxtCSjpWb/lnASdwjxdSqY4s7eOv0OFnoQnXFiOgn8pXZXEWYh3p1ZllQK++jeUAte2MKPfKdHYh5dkf+PJsGU+32DtM3B2MA92noLV/rsOMApkyMoUqZ6GMjJQywAxrTIVty/tuM+rXNgIqk0dz43z+NX8lAikJ75XPo1GdWkdTMXJtTRU+93IyL1JV9D6igVXnrQwTSFI6itCJIjb3DrsmGST9oOjALjZqmqNqvzIh28yJ1QE5Fj+6zb5GAiu8eY1x0qP81/lna7hLMn+CRGaU2s3uoNusbExFh3dT6PjP8TC3ZTIb62NBQHmaa8M8Bk1YTxfGIMm+HFL/gVkdUtK+ljj49UsJv+9L8zFAx9yK1TjKewhR6Eb4cF7Fz/NpP0Gnu0+sz6pt6s7stAS/Fz327g/c9nHXpZ5BpcBEfIrLPRg8wo9icZWPVLHXLn6RqqKygMe3DnHIuI6foyvPRp7Wy6TZtvp6YFoHGzKIKLe3nkOOT8NdrTE0ptP0djMn7zPysWFIS5KiOEXisTzVOmWvui0HWEB4Nw9/KrFPbjw/40+LGZo/DeXUyU3Y1UUAZp6GFzaOjzaPR4+NvTMcoCdP0Ue3Zadv0Y706b5GWOKrNLERTALCItuFz8pp//fxLuK1XiwqcerRkZu0MZnZtbn1mwUVt3s7cOEVbqw4hc9h2H7kYjW7Cresak+QYnJiiLLe7eTQbDpvC18P2/YM/fcFkfjhbS2m+N9KXPYOQ4ug2WZgkrxhQtdnceAhX/0p5aqStL7UZicep1XayrVgkIhmRg1yOQJ9lXXqE5sTTXEMTGz64icYlrAkzv1IMKfLzAFXYdD1s2t/fv0lJ2x3KaDAVn85SEoziHRH4OV93ARO0xaw+LzEeOaZtW5x+2dbW5xbNw7GVUbfNUH5HW3f0GZ6GjdfnlBkcsBlmJYMqoaBHMnjnlp1vLhWbKUIKb97SRPejD25OkbRPTUWjpiiindXcP8qyBmQCXXUwQ84uB6segS726Rk70i/ShiT0GmyLoFbcBjZvz8DLWJ9Wz88DZuM0L05nO/QROA4fpBrXNK94f1+TP3bIS6YjuJO0PtF9U9geRlu2PwX7129Bvo8uJ6DybKBqPh9b1KszWSp818sz1VrdhxrYZsY0R6JCiIuWXWZAhk5BNKWJds1BlAY3i0tsEucsMm+fEY3SV2luTaHrNW0efIE6kutGSUln8oqu3N2G7iXzpbw/qKn5u6inslk+602EqpuN00N8SJlc2tNRxUAXhpm20RoTQHI2WUM+6oD2pkVhk0xBbq2BJi5GX+a7PbNeu5ja+ZlvHdIotJitq7X89o+8HMXg3pF5UV8CDqrEyVmx9IUNqe7fTGuuJnrnQfoN7JqOWQSKoiw9kOvFuCZ3x5Gexn86zRIcEv2WXP8IhTYHfQbFMgZsyNySaS3B3GQArSKnKRgucrHHVamuN9WwvwA+IpGI7Ul0H2mzgRJn3D9DseYDuh6U2ttZAXE2aTNx0mk/NINRnIcZME2azXQ7UUOinh5YwcdV++jvaqVTmFqlZyyileeT0BguQBGcfWSDYnlb32kyZ5Y7lWyqJrekIAWb6a3dtD9Kk3LJ6jwtFN9cZC/j60dFtnErZZ7nCXQWKU7y3/HL/DO4tRLSSC+bteZOFMHbORNy2Tiz7a2LGFq6caVevmn2CKKzJK8sAxD/Twz/0dQelXBYgweD7zbqlZAHFHbr8vI2s40JZp79gqwQRJX67xob3Tmvin+REtJpsdzyn2FxUEp0lwRSpZm9yVzlLYwtUkZXk/rHpDm+U9LBOK7hCAhhvZplycIueozBd1jyos6+ezNtLUssxvr6+iT2TQqkxfQ1s5hDcXZE5FWKEvWwKdp8FgHaup27QLN3YLTU8398EZ6nCDYW4x0Kam2sDaBTq83WXq22ERKP2uRm2rAttZ2QETmcRO48owe9QPGiXxVzOJpZiDh8Pl8tRRfXhcTVnpw/MlUhLxODrDFUDCN/Ik1DF7zcdqsbI2hZWHGTap3m2G3acpXmmJoVyMwJUmk9E/RCNhlVAaV/Orf9W08toiIspaqQvWP/DtTzKXStrBWiVSbWvzfxZw+YWL1+pMwTDBqW4LsZeLYdo026WrN+m7ZYxR4xliKj+8ysDYPI3J20EV+eK9DZKJHbmPzU59TCqNp4X2q2JoUTI7rwMSSSRUNKXI8YQ00Yz2JGxmL3RF25J0rV0mdYwHYf7dF1xxrTW6zQpm63tbXNfLe9HXO7zVqESVXsog1vsmh9nfkmCpTE0ftF+Ik2J/oA6jyCNNC3JpiK2sPR6Bf3GdEWlnLOjE/R8FVMO7Ruc9siwNW7d+/+4cqVz+/e/T8YTy0tLTHcMy9/xuxkxywZEjJKtrvNuCRSvV8CauJDPntmzslOTkCxDD+go9YyaBpg7Ci1/IOsKFTmqF8tTcXvIN9uP0ZEd6+x1h/Vgsavfcn2xHhcrvq5ua4xBJtV5xMScqbTZre7z93YxlNnhJ0tkP9G6jHnMPEVsczYiLw/usz9H/O4/uGuJqRmjxL/Pc+kQi3b9c7Tl7/7XNRTQbTj10SuYRrasiSW6SGaXS2KdFvnYSIxmpb4Jqkdmnz9BKZmr9s77FVib6Fh7aPwLF9vqc3+X5I/lUiDAJ9//vnvxlmp/TNx8+gz6v85+MON0Ob9nB3eq6k4rafWaScPrq7Jwe6wttDN0PPNVLCbipo6MryivcNkmp2iHn2+DCv5v/kziMpF6cULCl35K+Pj4g4ZtbM/+09+zJRGhGf0eWY5UVof0Z7FRHYZtdiSN9BnBP54bEqO86GRNe0f/Cj05yt7gAvdC8Dv/lPo9X3G81DcSRn/AwtRa+kEm7a+rPKDmiJERu3JMYyy7s+7hP/15ixVqalUTTHe6FIlBqaziW2s/cO4RNua8fOusI/CNbboVmfYWoz6zJ2QSJz3ztgpiMMEdfPg4IDi2MTSsKzCJ9KkCGA8b/dPYOi15HR0U85kLsKM8b7jXCeT1Qr/yeEbpBMgEs/qfR5B+yp+6pCSCmI/XRuXQknjFsIHrFOrP7MORIdJCfNLAhPKvb/U2jgc/Oe2FEiXL0x1m3D3ijAxI26MsZ/vpo6kYLuZkwkKHYGml8cMkY94XxUn1yB8ee3aOLmU8fRIFBmh/7o7ljqjC/kpTk/0anNO/+RfmogfragfP2EcND5+5ZpA459do2Ao3X4fhkWzqJjSF+sc/S3B5Kmhbg6DBfjjH9PhDD2c86Z6UHQUQCKdebsR5aDrY5/H9lHI09RF5PC4PA72yJfl+OsAFt1mFqPrX8Kz3xwzSyQlfS4g3G5sfDRjKP8TT/5lSClMCAq+UJl1Jikvv/WCUNPU729RZmXpseOkN8wZimEnyyPVD6eeuaRM+ndZkt9OLHEx+nfh5yXOT4sucV7Sb5Eu+flp0SfGT6XU408Ap8vlYf0XIaHB+N+jTPZV+WQgz2jsb4+89U31LllTc7vD5Wp1yTwyj8crcyllDQgcE3ZcBtncpyC3dc0+R6usTiZr9TrqfMP1siZPu8/R7m1uVyL6eld9u3fpIx+m/T9Cde1exNmKDxAn/iSrUzbXyVqV9c34lKyuobmr4eJHCv4LkKO5yeuStTYM+7yOJV+zzzenbG52tDf46jwNrbImV7vPM/fb5yaS19uAxqjBi4rp8tKPXp/M4ZHhs6iaLhm+4P0ExJaRAEOA4xKMbbJPqfwUzNAl/XvS/wc2IQmddIHtQ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png;base64,iVBORw0KGgoAAAANSUhEUgAAAOcAAADaCAMAAABqzqVhAAAB6VBMVEX////+pae46P7/1KcAAAD9xTCHWwQAzP/8/Pz/1Ka46P3//v/+pai77P//06i46Pz/2asAAAj/3a3/qay/8P//yTGFXAX/3q8B0P/8p6bT09OdnZ3/16Xw8PDB8v/39/empqbd3d3Kysr/2qTo6OgAbIqIqbiVlZX/zjCOXQS1tbX8wzT/rrD5xjGYmJgAAA0uLi6Rtcaurq7/r6xxipcBps+FhYX/46/BoYBEPjL/s7a58f+Zhm7Qr4hZWlp9UgO/v8BNTk0ABgASAAAI1/8tIQe3nYNcO0I9Pj4yQEmxc3l/f35bQQfTipJKNQSq1OhYbHRra2vnxJ0cEgA1JQAzKyBiSgAAACbcrS05KgBzTk+rhSCAV18oHR/NoCkFjrYAKjKjwc9tfYYBgJ9CU1y5kiY/KS2MbxPemJ4AYHaRYGN/XV8hLECdcXQdGSLctCcvEQAAQU1GLjEpGBu1dHgLGzEBmbBkP0NuXBl7oKegeAonKzdaSzdrYEdISEe2eHbD//9JXmhiVUMfIyITEABhPQZ/a1MlNzmfhyEpIQFfOQpMQQDMq4JaRUCGel0BHxkAPk1QPxerlwAD3f8AgJIIp9ZceHpIKAeCZxyoim5hTUQrHi2NgXArLwDcwo+XhhlkVRsiAABgYhBsHz/nAAAgAElEQVR4nO19iUMaabYvwtEAshR7gywCjoKgwSUucd9XRDE6GqMzpjUa57W5He2XpLN0tySme5LO68yd2xPzejJ931/6zvmqgGIpFiV3pjMeE4NgqPp9Z1++D5nski7pki7pki7pki7pki7pki7pki7pki7pkn775FPKav/Z9/AxSamM4F+ZCzzKf/atfFxyjNJ3H+L8pPkpG4kgU2VNoJR92gwFlFtZw9u/DH+6+kksbGU4h7d2mz5tnDMb4JPJZkL3pj9dnKSR0LK3JGt4GAiA5599Nx+T6iGwBg3Du5bQX+ZkaVP0aZkk9Jv1YAl8vbSzZgkFgD1B5Bn5J99YhQlheSAQagFYs7RY9oaTz0/DP/GmPgrVyiBQHdiDtWpLS/XvZXyo4IP/MZy8AIm05KMoDL0p3Au1tBgeWqqrLdZh/rrPUjg/ppqiMSBiDwV9Yc8llaeSNL0k29kIVFevfV+NFPg9f8WvWghnrUz2MS4pQUqJx5Whx69g7l2guoWkFhm6e5uQ+W4EeH7WtX9UhtbVAVJTPVKd8FQ7PfZW/lJfWTbIBqHkhoihlokufNJnDayyCw9Gzhfai6QA30BZi1+ChLLvSldTayvDKKa61tvCo+aKQMugr0KWAMktY2c1/vAfGBs93gp8XY8vem8sn++SiKXW09XU1dVVp/S4+CeSeucZnmNgxh7u3gtYAgJZNr4H+Hp3bRXmhiuHLk2P9wK7Wy0tLRZebltCFgT6v0KWe4D3Nnjv66Xzva2naRDgxsTEBCGamxt2KXmlc7m6ACb2dnd31wIWSzUvROzCFoSMKJe8H8f2+dZb2Oq+u4eXRWoJVG/UL4QsFnDIvAuBEDScJ+htBVjfIiSBta2t79cXxuBZl0vmakJOru9t4fOWagtCTKLEy4bwaw+WGnhZqDjSBvSUm2c9rycPYWMNLx/Cawe+fhgIBTZaZVfxmfmyGaqs9Y3AQxRJnlEWYtS9tYV5WDLAPIIMWarzkuUdwOCSw+uqqJEnbZE1oBA9GYgb/Zyfm9yEV2uWAFvcNbosLG7gqmPoKyvTFnXBwi6KpAhCCGPKLeDBh1okcFaHttZ2V1/BVzvtFUPJ2z0H9A7EuzmjTuFUOP3O+NnvN0KBeyEUIYoZNiCE9xp4tVQmznZYZXIpZlV14B283UKMLZaWFgmYTEctlntr/4BzGgUJcsCAk3OqdE5OodAhcZz/PWy82hB4YdkIkAqtQRk4a2tlDQgTdc1Cpo0pImpiy9o72MK3RW6GREqZReja8I8ldA8GKwmz/STOcSqdzqlQqXT4pfLrFLb4CcBugL8bshSoqFCOGCllAIEWMqSWwO7u8vLeLlodtGbooqXgZWG1BCoGE2W2Vrb0hFMpVAyjQqcgwgcKpxGR3hMLl2WDSVFpLFXKminxQckP7I4l/b/h4fO3AUkuZgNdezdSSTs0+ATZp1JkEv3s5PrXQyFLGigJbslv64X/hz4fpfYhvNpD62Np2fse7eiva4HSYKLfhsrZWyVysxsFNpuIr1x3fHQdxTW1wGUJrhcxwXIgNApbAYyZUQEsLYENDC3nA9WSBihJATLv6Fy8lalToRf2gg0tkAKh6rKBqrieD4fra5akPlks31NMX9oSkxkC2AuNgdh7oLmlIFra0gorSlHY++44oL1FzbowT/Edlt7b0NRyCi6P4HInpFS7KYUKBV4NlipJ9GuwYDG8XcswqwzoblGGIjdP/H6dbRLmLoqRJwfYVAru7Cnn1OkU2aSKw/zWxMMUP1pa1jAGLHF1qQyzsfwWhVQMqgVNN9woZosIJmeDN0buQ4Vk19CPsYHxKQxwKKnZSDnj2fNQIAWTYpmNq6WbooYIvG2pbmkRxa6UDAV+XQ8UcC346yS0nPMDxPEWBgBcF4dZe1XF6VT4Zh84hWBzRZqKLnUaWujKQiSKTmK1jAglgpooQkBBFWqe5fmvhfQTf2ENYfq5XoMRfR3e29zFzW79e4wPFIo4nKb004/+JAkUpbkXiAlpQcMo11eS7JID3bJkyGwoEGhZ23sLW9WFQgXLFuomhzDjHDly/wC0XhSn8vDMSHgIZxKbzp966OQ4hbMXNsQ6ZlldGilFksgMAWmjiAJrr54DvH3XIh3xVVP8+17BxZ8YPrCl13Hdp3DR6okDFE6KfTiM+3ifqeLiJz1J3nIqjtP5e+AfgdT9WqrJrzWVgrMZ/iLKKylc/R5+eHdPOktJwbT543AVuYlOgHOilVi5UGkVrdgSCgiLESiypX+MijOAuJMFfoQan3UaJyPrLUxxeKD/eLu1U1yMMLz9NRASGxxMnjcwrS1kazEU3oNf0M0543yIxjmNuNZxKDdTyiQvQtKJ/QmHKE/wuVSsgKmLQmFU/d9XFMHRDYZIW7dKEFzEuRFoCYlArdMT+EwBG2TZXYYBG17S6eR4g889c/b0GHsulp8NvjciJlUKKPcG+j8YMXURxQpOpqZMR/kVR6CBieFSFnGD7lxgaKjlBgZ8IfSfhUKEwAQ6OKeKnDnJF/f6rAdO4Kw7fnYRFfWCzshRoiJymIjSyYmDeh1eVIEL+g/hjolBgb2u4u/eDhikWtb20ISREPy9aEKG5tiyB6/x6joSWh1HPgXpaXd/b/dTBHoem0tdo8OzyX60NUadyimSXVVWtMCYigHYvXS8ENiCotesbYC9QPXuD3xyVr0LXRPFEjIUGcuNSNIIkiANwGGEoA74bSfl5EppmPjVPoY+g3P2nBLHdLw+ogHS6bJyNKqlKLonx9JVq1AJOJWyLtjaNcBDStVbAn8faV4okpCFQveIeymnptB194KyHZ+LG3XOeFlJfppq0Xfi+5z2AvRgYJAhqoos4lB4bSfPUwJmKYWfSpkB1uFtgFVL/gLertXCODEOegenrzln2nsPQJMLmutQZ3XIUMO5cKL+OLlJXKzn/TZeIVUcX1YgSc1kqc5JseDVjSRDQ4Gxon19JTlQA6+TLYGJZ7LfbxVUTwvFQac2pzOZ8ztVthXwwJIH6GnOeUajE+WSstZ1OMlxxp7e/jinozdHMJP96JQpzs0uLpBVcBrPRsnX021XB8ZK0JVa2SBKLQOxCw4PFMTJotpeZKYqlfNzr6GpGbyYxhp0KHHG8/iWWhk8sanQotn8Ts7Pv7UNoFulcuJXtoay5XX2QAuvonhPpfBTiZn2FgMRmJiW1f1QMOfEkGL+6oBfldYgDr2crCkioxZMHBfAf5I4hyHq6uU4klNnvKcnTgEtxpGj6KONnNFmzAcUDRakV7/4PIqSzZUxHqJAOmRd65KBEGs7YCB0aiOTl8ohug0g64pgbAorVIM0TkJ92TAbYMCJQR3H2TZPYZOvanLvAXpXentX3sfz8FPB9exZkrHf1lclXYVwUsHvh2lc2HVpsbWgBlNmrRJbBlzXVpkLV2iQTzI41cpIqcVGfqVRotrBxpueeMSmWoF+NGgoxL/w1cczZ44TJTHqsSZjm8BCc0mtrC7YJW3eIguC/JSCSSXpNeQmWkCxIH0ghZxO1LZjvo0Gwm87R96CyGjxdBw3gCq+AiS6KqfR2dP/Ju7XcbmlBcT5y56AkzqFslKAKlnpPfDDCHlTaZyom2uUPag48fLqMGlZapDRulPuiMHnJDTVl2Fz8f6awcYJ2R0Kr5Nb6e1WIV6OOg6c059bKUKctpV3As7AW7y4o4QreWBs1xLYYr8rgdOCJtwS+BWzB7wTlbi+qtIZ40y8+m0U7OISYFgD0FWO7DaDUfCZLFxW2XrilJggS1FrdVx2ORefUTn9hJPv6L96O1ESTpl3EIO/CaZWXbCW1wZhUBh4CCc2tPK6LDHSqWyTZz3dfi6Z+NteT67AcMmFOEyZ+o18IZNlZTqWfaUukWuEkNU6nS3COkKkTwEq+5WwqnhDwzCP2qmsVUr4T3zP0EPowbwp2yTo2IWNdOnUuvttGCKVHOcqZVfPbM7UmzFoBVDiOvYkIPEU7oWqWT6J+tkqK2USmSzecGRJxs+ib+XlJ9XdB1C6qFieg5OSJ0xFOZYjUwfIeIrOpWQ36kC7o+BybaoEYfa9PLEMhh++510gxqGeknAKxDjvgt1cfoaqMROLDHAUHeRbYFIrXVrUVKyyUCrhGmOaQi7TaYvH41TUy+2vpC/l5HpgwhqsqZmfgO8DFpoLWa8T3qgcWsrJVyi8ukfBjorFtBLLLk4ZMbIvJw1FnASUc56iAUucdeeL81KX4eKby9Yaaw3++Rs8/BXpLQz6aCajttROC6O5+WycaGhbQvDEyXEFrp+x5ojTU8b6otyir6J0ZSAefwpnuuzmioicKLUveJg1Cwa+i4n/JEYcZZbJ53IMbmBifX0dTS3GztJAxa8QTkfJfoXZWzKhzpV+m5/rPkusFGAoZ0tADaK00rehJL1YBzisK2vo2kuzZhlSiwnXKUpUPG/ekPdeFAPkP0u3t3UsThiggAodRhyjI2duwURYTlsvBImZGWQNWq3PgU/xG4aH+XctTJ7HbCgjZYHQa3ZzTmP8jMtrgvKSk3CWDhPjvkknp/JP8ok1yS9lfnkvx6kGYD0YtC7fsFqzkM4/h2YZTXXRxYvpqlK29IO4pRQKGJ5QRFKyciooRR4oo09It4QMRXOr4liM4FREntjy9QV5nN0UbhlgKJjJUWtN0MoGD5ZXJyhQL7rM7bCWKsWHLC0BOFP4FRRrsjCoMFr2KqaM/WXYITYuCWcchVM0b6FToecY4PJ7MAr1bWf9T2F5iGloCmeQbLB1HlEi/gloKHpRzAU30sVbzNZQblk8zQkFjQLkpNvg+vv7E+U2CQfBmGwu4GraTn7xS/kvJD/651cEbLUmm1bJEgdZbFcYJ13zh3QtvoWGg3o5vzMOm36uwLUZN9FSGXtW4CoL48siL0ymgaII9xiljB49jakf4hkCDBgyYQaDJMFBK0bXRYjVxe6JWr6WwC5g+InG4ZArYnEppZoEQ53HUVL2kEH11C5KLxjHpy65RMqjc0ZuIKAX6DhfZBtexs8amC4BpzKSESqEAgA9aHF7+ASzECFOOO/WocETjhX3+Aq1UzL0Q6Hx98MQYpo3gGEohRC9KOkriyCs8KyUSw6ThqbbgpZl6lp1D4iazBIwqfNz3rl1L5w4+VpY4WtgPtoDxM6aoWWYT/Fx/arBwIQ4SEpbnJ8y5lrgXnVq1sRSvXH1zAAnQI3rgqTSdeMFzjNeQ9kGAuWooFD4GqjExtEfeN9pXU2p5zxVuJnJDRrmg0PUoCzhorKrvwbSY1eWh702rv9pf5wrgpNSifpzDVezAXUCqiqGU0V1GV5arSK/Mo9R7hjvRUdHV9dLTSN88I7ldsweBWAAHYuRcxaBiUI1ee6ONt2Wd+SJTUWVkgJuGlN6mAgmjY61ZnWV/WBFI/8qyHhMsULJWeEgAW1h8Z9lF1jHo4R4yHaBzj2L+pcol89J5TNwOm3AQ0NmBmuC64aJVWZ91l+wwMG6DLK5Mqpwg6iiIVaWCDx83y1US4pB7X5+4QkFOOmWCvnYHXBoA8bSTsQ6tGwwYGhECstCouBYWbdAU7m7vIpi4Mex9LooQzFMqSv+1pIoa+myDZgY+aWVVNX94QRGrcnYPYgxweiClcUGvMYGV0sfhZOxvTqDsJcU27wV1EzSOXVO7rS08mJhGoSTMzR5GEPqRLGCTkFVG5o1hiUhOsDwbrVm9c9Bxk3BKFlrXkBrmResB5pfvjc/aCtugRROYd6kAjN+zUsAT+N8KSXFWUzEnf74G2ZiBjFZQWhDe1fBcBUWgtaadEgffFGWTDFD7zPA13sbfNZblJ9+1M7BshorEkTvUG+A00mb3+9MBZqYIDBeepmnpawMdXFofeHFDcP6ejDlXyi2rStHbtkuEjQLmOmdFQpSVMlvxoH3pBkXn6tmeZqyfhqeTsa5VF+Oc05Col1o3CDQVV4hUUNfPJ8PisL5+XNFZMMjAKdGKZw07ENtCBUqTj9ceOxNhJXADB5iEpOsnji5k4iroaFracnr9TY0JHiO8nE7H9YKvmbMcD6Zao5QFTm/IaLqNLUCGcquYrltOThZ3cNTB5Op2T4dJBKpjYpLEYCFIcGFWoOp0MgavEFbF8sGWsvmHM8UUkUMqnIYbZVGKVMmg0cYTQ9rAqwL1b0bSJirwNuhZaIbq6tD74IsduAj2/MoD+HcNAqrmhwnFFByGAz2DPSvjMKIq9Jb6TzDPp+rGSa7jayUwdnewHNBOoNIQ6x2GznliSpGCwg0WDORaOCZUy5MNrdq0zGQTuri2nh7zxltPT2Ty1R56uoaruSpHMSOWn5LbYIaKf09SJMrYHjBspRgzdA8sILXLyqdka21URFXvIGxVcpazrnTjdWogM+vOTZvNvrLJLvwEdOTpgYP5dXnWULJS7LDAxrlev0zgMXORUEld+AFcWyIMrDOR2q99iUo0k02zqZDhoPhXHtCBQLag4ABDy7fpGjTcn0Ts6+1KSdUMZw+6DSbtWp1X9sMdH6r1T7q1Gv72uCFdegFgdw2a7V6rXsGWMDPZgzxm824QhHC+Rybq64e2EAbx4ZQ45BZMGTbtyu+zRW5GdPq9Xq13GxGoG6t1qw1m7dhYYxA4o9qvVwvx5d0zpTB4AbeDHT3jpS33EpBEF00E/TgFuvVYJZty4ZZeVJSYA2g18oZ6dXaZ7DYKJdvd3bOANxucyOb5Wr2Wt/Mj7R1UrDG/gEMlvrLC6+F3ee0+Xzq2BS2X5+dvXmIRqGfYH7cwxno3aeRmzwUQqPdGcVlHh3lQcpxAdhram2M5phSQHU0WQjTZdbgEOnwNKKMhjUajV2j6TCZvnlwBGX04s9JuMDPGDd5oPhI3advjPW53aiwZq0eJZZ/Ta3dhjfOdDXJ6ecUXG9JVb401cp80zD2RTSMEO32qiq7qcpkCld9QVtxPu65TrRjudOMXBNwyuWojCSqatRXvRy/qwVWI85TkdzqjO+NNr6rU2o7slZWixJ7X4MAeUKOVtnxK/xF3g0UFT1nxPMM3Fq9PIfUWQ/U6m0+7tYJhsgGKyeooiOlxtjkvaZJYomRGoYzut/BeKo5ztc1qeyRc3XQaNar07DEEDMeon6+sflT5Wwdp0PzsTpUcjJB3mts1tRRhTLLs9O0OYZ6akfcx3C+2LF08sCiGwOEXH7m0rfTm72n3bpUOmPrPh0LBldLPJ6IFAT2TRqNKSW3dlME7oc1yNxvMmbf6SHqQv1honLOpg5tLXJNnR+qnjdB5FrN8k6AeWQpp6Jt+ZzCaOg9vIGpy1AJnVelAFPDRFaT1E+75njzSIOy2zElqosInG1//vopsE75RTlNbzgdIWtDZkedByeFQX16VN8+bedVmKfaQSLOcX5bj5/TvQZW3wy+KqlGXU/cRBamQBLODpMGDkx2jWk2i6Gt03UQ7z6jiPvimyKVNHhy20whQtqsZnNUKze7tx9hTjbPGmPW5U2MtTFdObN1w5/5JBSKVm+UskHGTbtdhLKKXGjHzTGNyWTfz9RyjLPhtPvDwMBAPxhcFz7NhYQpxgRWu23OB1Svdjc+wmv+x5+pmECNemvNMv68HqTg3sDXFljhpOBqKhk37XYCJmYnkmYfGaqxh6FetFQe6LWt9J7BG8yNBs4z/Z9Dz17KWSAQA4MeGYvCi5Esc5woyGq9ObYI//1ilcoHVqoMUbmWqgnE2BcvaGCBIf17IZurZGKD3DRlMDOJNXwLV0ATzhwJHxmN9wCcGDHomrw4TqWsYexnM1NMNQbpizEmwmqKAdVMZN2Nh2NBa7oSlOzrstx7YTVVDEPnIu3tBJhVaX+SIbsosgdVmrCoqF9b60Jh6cEoU2F0cm9g+uJ+1AGLfCREAgqEtA/DPcRLRMzE1CwJ1Cqu8SE2w4tgagH44okEzlrZKOx3oIhmGttUSHRnStNhzzBETXDWE185sWH+rbNVQnC90KaV8wqqN+s7X8Ii0neYa8eQGiMwkeoH1lhhYV48WDNvWBD9tCDZe6CTC+BPiFFDMV6u3GpMP5LqzoKwTvRPZKXbb3tKGzRpX2oFzjjxUt7J4h6M19VoWF+OwcudnUgysx9Ky2nNhCFjBuOFwcAaSXwbbQ8i+fjJXOESHGCsl0dmGT+rEGIUvwu2jJ23AmMnGEq/h6c2NET9xUc8itIcxORasb90x7b1Zrd+ezv2aAYMEyK9HILldbHczhto9oQBpX7L3/KaIlLaOTSoLFqXAIoKegvTFtHBbk20xKc27gm8thm5kiYCitDgopkPEJLBOgqxlkytW9/5GP4mxmUdqskYCJuHRhDK8sjyBcn5IQxqKQWTgolaG74PmjROX0MrvI7HT3oHdFx8cqWcefgCOL8z94nYiTAxAEJHat5+DMtDguFJS6tIboPL8O1jsPLI0ZtK2KFaD4ztS2FMQj1GwQ1T4KOkeMIA0M0Zn6JbsbFtrhdofAqkJJy54UGf3P0Ins/XZJJYN9H0BsfArU/AC7TGVuu6lKmg+0apldDNJO0b/mQy8RFePfQaoJ8jnCdw0tNToTNMlxBnblCrfwnL2XOomTT0N1zob9X6xzBfE0ShlbSIPkxI7EX4WUWCG4bZ+4lm1ExnD9io4zmpYE2P821WzqIGeCS4FRGZ2x7zsaw0TAzd+zHGjpnNEfQ2UKDP+4yCnSIwq+wHgPz8Jsqbn4EBjnbbO+MJqHdU5qDCpURuSIshIMwHC8KssS73GrnuJ41m83d4ayPUnMwTxytp5/JBqnggouwnonBwHb5BNZ2FD/wueBWHAV8pp1GUQshOc3bgLjcvwpAI0tANWF5NqqeVn6zBPzDJ+fup4BIpVAlTwp2wKZd/mixBtoc3byHO6HFHFOI6VoOinanx/godMNxOOXYWTm2MhoXS3eoFuE2DxEM1fKeFn0gILsATDrPDmLxvMSJZ2SR2RjvySW1m2lKlMW1CGL4xaTRRjN39NDhJuTzaosrgXJpxZ1shvVY7MpF2k+j+29yx2y+p9zkkDNPgtwXo4XSnvQY3FY2kahvUD7vTocljbU2z0YznTPYv4Drh7NA8gH46k03FxvZ7K3OonQutULYRwqy6MyW35P473SjK7rYZshETfxOGFNBa+NHkG/RU7JROyaYhmtenmA6mMsoKGgr94NiEUdFNAE4nnOHF9VSAn2y6bztfQTPGz5aQl1yAbTfvUs3b24s7O1cXSHbx6Q+UAL+BRi3yU9JY+FA7q/IFQhoNzIrV1l41C7PwTZXd9ADgxw822hKGOI29FTgaDKVq7qVbnYsT7e08H70PrcO2Wc7CQj3D+m1ilIVIKLYqp65nBdfJfVu6AdQEUXvenBPZdpTxNHlPlFvTg9HZAzC8Qf9JFWJdRewtWomX7nzFL+3OMqsYDMFMm1mezLn16GjNj4B0NFizDm8442sY1ZvbCsyrA4TRxOS1Q/sQrdKkPY7dZLiFOB9gYmOK3odfbDTbrVuJVOBcMOQn4cyFSSr3ghV9drRaobKrpuBQrZVvU+WLNPT5KZ0KBI3mlxJuhe2DvB/Og5Fn6NSDsCYVQGiqwmMAxweYt+CT1+9Df7eO43orcjS1kvFTm7eY2QkvUGZ3ckNC9+ECP0H9A+j88VOI7Yzll1ol71TsEpGtyR6F2Q57OAPnn+DIZKfUBsPAU6PthKaSLt5bQpxNL/PX+PRocklmc0u6bgB+WGq5dxLDldh30hqklEUwmJNgJ6ZhU5saTSY/qSJYRYbL3vEjxNnBSpVoRSg9cFubtziNQB916vvkue0IbaPgcxaom//tDtuQLPH+PpiqksCpsSPjNo9QRvkSIMImnN+Y6CWUAeT26TR1fivScVGmakM5gitHzTSjc8zB+Qj+zI+grMJ339GeGWnBmkPnKZGo2KkahpJLr5sY7jDcvAlJMbbbTVNlDGgXQSnzIE6JIrw8o1Em4nSMRsUR6CvqeM+RbkoCnQZNoUxFgzHQsYZP2exVpj9F92+lTLMJE5hIxY6DbSqIMz94989gpdAeEs0UBhWYevFhplIQaJXmztF1Ic7FQAixptTVvn+EtrZSbcJz4NSjgk6sQ2SaanN0Wqt009IBtzqy85JMfmLQfitMImxnf/jAiWYWqERfXyGQ58Mp17rHYLq9lJV2wGzhBNtuD2O0x1osDGASPwYNBzBSwZ4v4cyvhtL8pLStgI0V0RLYc/LMDJhkbmbhC1NWiobcPCjtTJFycJYrt3J93+FgSZozCHZNIZxMTFFAvwhnRPo8zGJ7LMsil5if2kKUXgyzXN5Y0mJ74WbeyDaDqLdC3iUVMaD5Nd2BaR+Lp8qFqsyZ3BBmIKdnzLz/VGu1jdLU1hhL8R3/0ZfU7nAwnEWQmlA3b6FdThYESTc32dsXsnCSMNn/8E0LLZNIMxU6lHwcz/IyvZYCPbj7uyRBNqXKK4hT+3MpnXQv7BdDyRhKDaQ7UQ1fXTGZaOJvNPlJHWXjpH2XcLuzTavX6jvpc2pamei5hDwbw7tnf/wsi67gn/HPia6MZ1Q/tSUJrhd4BhWBiXYnHD1Cs2tCqrqVXtlzpSqOabgd6+vTYmal1prdsU4DAH3uEDJUsC9w7bPxK0n6DP/wQHnE4wDulIZiilawxJfCuV+Um4SURDW8CXCAhPAOTOEO/JqdIqQlnipCxH7xGSzGxF0UubaPmrr1w5CIMb3TquEawZKg8buIM2WLKFZoLSpXjtJwVrEu9/7xHZ6Lsx0aoip7OMqK36WmZWzo9BnEKMUSexC9VktIAbZ5M9SG/JSEeeWzP4j4ScNELzfbi41peqG4dgqyS43ucPTO2NF9KifYTR38c1+wGeYSgbJGTkwrz8y/9Jh5YWizvfNdm1aQ2/8tiRIZ/eWhuPBAg9ZF0wkHREsDSuEQ/b0eje7D0U2kB/v7qKz28IOyPqaIdazVan6qBDWUDX+pGXCtO8ZqBhjljHwlJbekpGSHxKtkjqF9XlpammuQrHboQj0AAAwLSURBVIGRXylqcCn/ZFWisGb/ARPdO1PsnwcPjvGVqdFSx95qWecvyYvYNhLNlKhZl56NDjP4evU2MjQfTrJF459DRniop0lc2EE6RLRdXlk+r+6gHnXeWp8YJyoiWtr94ym0RHdu7kejKLfIVxo83oyG90vOQalGG1OzmXD83oa3NgaPyPLyN65X81qLDN35Y36cCPMP0JnRC1ZTp2nbbEbDHescBJjO8+lbZBVK0M2wxhS9eR/g8NbNfU0HlRI0JlycDtP+7BjsY5xfsnsZXDTz1VcEq8Vb0z8agxlmftnsIh8OEWOPvsyvmwhzsS9Tu+Wx23oa+kMlQKzbbGdUFlClbIR68Xk9qIbZWOZQjm8hI+FW1G5iGJPxMCajHfujD0wmxtCSjpWb/lnASdwjxdSqY4s7eOv0OFnoQnXFiOgn8pXZXEWYh3p1ZllQK++jeUAte2MKPfKdHYh5dkf+PJsGU+32DtM3B2MA92noLV/rsOMApkyMoUqZ6GMjJQywAxrTIVty/tuM+rXNgIqk0dz43z+NX8lAikJ75XPo1GdWkdTMXJtTRU+93IyL1JV9D6igVXnrQwTSFI6itCJIjb3DrsmGST9oOjALjZqmqNqvzIh28yJ1QE5Fj+6zb5GAiu8eY1x0qP81/lna7hLMn+CRGaU2s3uoNusbExFh3dT6PjP8TC3ZTIb62NBQHmaa8M8Bk1YTxfGIMm+HFL/gVkdUtK+ljj49UsJv+9L8zFAx9yK1TjKewhR6Eb4cF7Fz/NpP0Gnu0+sz6pt6s7stAS/Fz327g/c9nHXpZ5BpcBEfIrLPRg8wo9icZWPVLHXLn6RqqKygMe3DnHIuI6foyvPRp7Wy6TZtvp6YFoHGzKIKLe3nkOOT8NdrTE0ptP0djMn7zPysWFIS5KiOEXisTzVOmWvui0HWEB4Nw9/KrFPbjw/40+LGZo/DeXUyU3Y1UUAZp6GFzaOjzaPR4+NvTMcoCdP0Ue3Zadv0Y706b5GWOKrNLERTALCItuFz8pp//fxLuK1XiwqcerRkZu0MZnZtbn1mwUVt3s7cOEVbqw4hc9h2H7kYjW7Cresak+QYnJiiLLe7eTQbDpvC18P2/YM/fcFkfjhbS2m+N9KXPYOQ4ug2WZgkrxhQtdnceAhX/0p5aqStL7UZicep1XayrVgkIhmRg1yOQJ9lXXqE5sTTXEMTGz64icYlrAkzv1IMKfLzAFXYdD1s2t/fv0lJ2x3KaDAVn85SEoziHRH4OV93ARO0xaw+LzEeOaZtW5x+2dbW5xbNw7GVUbfNUH5HW3f0GZ6GjdfnlBkcsBlmJYMqoaBHMnjnlp1vLhWbKUIKb97SRPejD25OkbRPTUWjpiiindXcP8qyBmQCXXUwQ84uB6segS726Rk70i/ShiT0GmyLoFbcBjZvz8DLWJ9Wz88DZuM0L05nO/QROA4fpBrXNK94f1+TP3bIS6YjuJO0PtF9U9geRlu2PwX7129Bvo8uJ6DybKBqPh9b1KszWSp818sz1VrdhxrYZsY0R6JCiIuWXWZAhk5BNKWJds1BlAY3i0tsEucsMm+fEY3SV2luTaHrNW0efIE6kutGSUln8oqu3N2G7iXzpbw/qKn5u6inslk+602EqpuN00N8SJlc2tNRxUAXhpm20RoTQHI2WUM+6oD2pkVhk0xBbq2BJi5GX+a7PbNeu5ja+ZlvHdIotJitq7X89o+8HMXg3pF5UV8CDqrEyVmx9IUNqe7fTGuuJnrnQfoN7JqOWQSKoiw9kOvFuCZ3x5Gexn86zRIcEv2WXP8IhTYHfQbFMgZsyNySaS3B3GQArSKnKRgucrHHVamuN9WwvwA+IpGI7Ul0H2mzgRJn3D9DseYDuh6U2ttZAXE2aTNx0mk/NINRnIcZME2azXQ7UUOinh5YwcdV++jvaqVTmFqlZyyileeT0BguQBGcfWSDYnlb32kyZ5Y7lWyqJrekIAWb6a3dtD9Kk3LJ6jwtFN9cZC/j60dFtnErZZ7nCXQWKU7y3/HL/DO4tRLSSC+bteZOFMHbORNy2Tiz7a2LGFq6caVevmn2CKKzJK8sAxD/Twz/0dQelXBYgweD7zbqlZAHFHbr8vI2s40JZp79gqwQRJX67xob3Tmvin+REtJpsdzyn2FxUEp0lwRSpZm9yVzlLYwtUkZXk/rHpDm+U9LBOK7hCAhhvZplycIueozBd1jyos6+ezNtLUssxvr6+iT2TQqkxfQ1s5hDcXZE5FWKEvWwKdp8FgHaup27QLN3YLTU8398EZ6nCDYW4x0Kam2sDaBTq83WXq22ERKP2uRm2rAttZ2QETmcRO48owe9QPGiXxVzOJpZiDh8Pl8tRRfXhcTVnpw/MlUhLxODrDFUDCN/Ik1DF7zcdqsbI2hZWHGTap3m2G3acpXmmJoVyMwJUmk9E/RCNhlVAaV/Orf9W08toiIspaqQvWP/DtTzKXStrBWiVSbWvzfxZw+YWL1+pMwTDBqW4LsZeLYdo026WrN+m7ZYxR4xliKj+8ysDYPI3J20EV+eK9DZKJHbmPzU59TCqNp4X2q2JoUTI7rwMSSSRUNKXI8YQ00Yz2JGxmL3RF25J0rV0mdYwHYf7dF1xxrTW6zQpm63tbXNfLe9HXO7zVqESVXsog1vsmh9nfkmCpTE0ftF+Ik2J/oA6jyCNNC3JpiK2sPR6Bf3GdEWlnLOjE/R8FVMO7Ruc9siwNW7d+/+4cqVz+/e/T8YTy0tLTHcMy9/xuxkxywZEjJKtrvNuCRSvV8CauJDPntmzslOTkCxDD+go9YyaBpg7Ci1/IOsKFTmqF8tTcXvIN9uP0ZEd6+x1h/Vgsavfcn2xHhcrvq5ua4xBJtV5xMScqbTZre7z93YxlNnhJ0tkP9G6jHnMPEVsczYiLw/usz9H/O4/uGuJqRmjxL/Pc+kQi3b9c7Tl7/7XNRTQbTj10SuYRrasiSW6SGaXS2KdFvnYSIxmpb4Jqkdmnz9BKZmr9s77FVib6Fh7aPwLF9vqc3+X5I/lUiDAJ9//vnvxlmp/TNx8+gz6v85+MON0Ob9nB3eq6k4rafWaScPrq7Jwe6wttDN0PPNVLCbipo6MryivcNkmp2iHn2+DCv5v/kziMpF6cULCl35K+Pj4g4ZtbM/+09+zJRGhGf0eWY5UVof0Z7FRHYZtdiSN9BnBP54bEqO86GRNe0f/Cj05yt7gAvdC8Dv/lPo9X3G81DcSRn/AwtRa+kEm7a+rPKDmiJERu3JMYyy7s+7hP/15ixVqalUTTHe6FIlBqaziW2s/cO4RNua8fOusI/CNbboVmfYWoz6zJ2QSJz3ztgpiMMEdfPg4IDi2MTSsKzCJ9KkCGA8b/dPYOi15HR0U85kLsKM8b7jXCeT1Qr/yeEbpBMgEs/qfR5B+yp+6pCSCmI/XRuXQknjFsIHrFOrP7MORIdJCfNLAhPKvb/U2jgc/Oe2FEiXL0x1m3D3ijAxI26MsZ/vpo6kYLuZkwkKHYGml8cMkY94XxUn1yB8ee3aOLmU8fRIFBmh/7o7ljqjC/kpTk/0anNO/+RfmogfragfP2EcND5+5ZpA459do2Ao3X4fhkWzqJjSF+sc/S3B5Kmhbg6DBfjjH9PhDD2c86Z6UHQUQCKdebsR5aDrY5/H9lHI09RF5PC4PA72yJfl+OsAFt1mFqPrX8Kz3xwzSyQlfS4g3G5sfDRjKP8TT/5lSClMCAq+UJl1Jikvv/WCUNPU729RZmXpseOkN8wZimEnyyPVD6eeuaRM+ndZkt9OLHEx+nfh5yXOT4sucV7Sb5Eu+flp0SfGT6XU408Ap8vlYf0XIaHB+N+jTPZV+WQgz2jsb4+89U31LllTc7vD5Wp1yTwyj8crcyllDQgcE3ZcBtncpyC3dc0+R6usTiZr9TrqfMP1siZPu8/R7m1uVyL6eld9u3fpIx+m/T9Cde1exNmKDxAn/iSrUzbXyVqV9c34lKyuobmr4eJHCv4LkKO5yeuStTYM+7yOJV+zzzenbG52tDf46jwNrbImV7vPM/fb5yaS19uAxqjBi4rp8tKPXp/M4ZHhs6iaLhm+4P0ExJaRAEOA4xKMbbJPqfwUzNAl/XvS/wc2IQmddIHtQ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http://feyanadya.com/wp-content/uploads/2012/09/%D0%B1%D1%80%D0%B0%D1%82-%D0%B7%D0%BB%D0%BE%D0%B9-%D1%81-%D1%81%D0%B5%D1%81%D1%82%D1%80%D0%BE%D0%B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780928"/>
            <a:ext cx="3236392" cy="339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https://encrypted-tbn2.gstatic.com/images?q=tbn:ANd9GcThPpkwC-KF5cdkidVn_tLKjnZN91pFq9Za7HC0zkwsk-5iLt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1"/>
            <a:ext cx="3240360" cy="373649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Толерантность-это милосердие.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Картинки по запросу рисунок милосерд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765713" cy="3384376"/>
          </a:xfrm>
          <a:prstGeom prst="rect">
            <a:avLst/>
          </a:prstGeom>
          <a:noFill/>
        </p:spPr>
      </p:pic>
      <p:pic>
        <p:nvPicPr>
          <p:cNvPr id="22534" name="Picture 6" descr="http://www.kostyor.ru/archives/11-10/images11-10/pr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780928"/>
            <a:ext cx="4896544" cy="37373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03232" cy="576064"/>
          </a:xfrm>
        </p:spPr>
        <p:txBody>
          <a:bodyPr>
            <a:noAutofit/>
          </a:bodyPr>
          <a:lstStyle/>
          <a:p>
            <a:pPr lvl="0"/>
            <a:r>
              <a:rPr lang="ru-RU" sz="1800" b="1" dirty="0" smtClean="0">
                <a:solidFill>
                  <a:schemeClr val="bg1"/>
                </a:solidFill>
                <a:latin typeface="+mn-lt"/>
                <a:ea typeface="Times New Roman" pitchFamily="18" charset="0"/>
              </a:rPr>
              <a:t>Сценка по рассказу  В.А. Осеевой «Хорошее».</a:t>
            </a:r>
            <a:r>
              <a:rPr lang="ru-RU" sz="1800" b="1" dirty="0" smtClean="0">
                <a:latin typeface="+mn-lt"/>
              </a:rPr>
              <a:t/>
            </a:r>
            <a:br>
              <a:rPr lang="ru-RU" sz="1800" b="1" dirty="0" smtClean="0">
                <a:latin typeface="+mn-lt"/>
              </a:rPr>
            </a:br>
            <a:endParaRPr lang="ru-RU" sz="1800" b="1" dirty="0">
              <a:latin typeface="+mn-lt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660828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    Проснулся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Юрик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утром. Посмотрел в окно. Солнце светит. Денёк хороший.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И захотелось мальчику самому что-нибудь хорошее сделать.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Вот сидит он и думает: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«Что, если б моя сестрёнка тонула, а я бы её спас!»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А сестрёнка тут как тут: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— Погуляй со мной, Юра!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— Уходи, не мешай думать! Обиделась сестрёнка, отошла. А Юра думает: «Вот если б на няню волки напали, а я бы их застрелил!»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А няня тут как тут: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— Убери посуду, Юрочка.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— Убери сама — некогда мне!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Покачала головой няня. А Юра опять думает: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«Вот если б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Трезорка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в колодец упал, а я бы его вытащил!»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Трезорка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тут как тут. Хвостом виляет: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«Дай мне попить, Юра!»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— Пошёл вон! Не мешай думать!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Закрыл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Трезорка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пасть, полез в кусты. А Юра к маме пошёл: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— Что бы мне такое хорошее сделать? Погладила мама Юру по голове: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— Погуляй с сестрёнкой, помоги няне посуду убрать, дай водички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Трезору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- О чём мечтал Юра?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- А как он поступал на самом деле?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- Какова главная мысль рассказа? Чему он нас учит?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- Не надо где-то за тридевять земель искать образ идеального человека, способного пробудить восхищение, изумление: уверяю вас, он есть в родном селе, на улице родного города, надо только уметь видеть идеальность в реальности.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Толерантность-это коллективизм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hoto-1433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585665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935</Words>
  <Application>Microsoft Office PowerPoint</Application>
  <PresentationFormat>Экран (4:3)</PresentationFormat>
  <Paragraphs>113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Путешествие по Стране Толерантности </vt:lpstr>
      <vt:lpstr>ДЕВИЗ:</vt:lpstr>
      <vt:lpstr>Толерантность – это умение принимать другого таким,  какой он есть.</vt:lpstr>
      <vt:lpstr>А каким быть легче – добрым или злым?</vt:lpstr>
      <vt:lpstr>Добро</vt:lpstr>
      <vt:lpstr>Толерантность - это доброта души.</vt:lpstr>
      <vt:lpstr>Толерантность-это милосердие.</vt:lpstr>
      <vt:lpstr>Сценка по рассказу  В.А. Осеевой «Хорошее». </vt:lpstr>
      <vt:lpstr>Толерантность-это коллективизм</vt:lpstr>
      <vt:lpstr>Мудрецы и слон</vt:lpstr>
      <vt:lpstr>             Толерантность –это терпение   Посмотрите: какой большой слон и какая маленькая мышка,  они общаются, дружат.    Большой слон не обижает маленькую мышку. Они равны, не смотря на разницу в размерах.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Стране Толерантности</dc:title>
  <dc:creator>Оксана</dc:creator>
  <cp:lastModifiedBy>name</cp:lastModifiedBy>
  <cp:revision>36</cp:revision>
  <dcterms:created xsi:type="dcterms:W3CDTF">2012-11-14T15:33:38Z</dcterms:created>
  <dcterms:modified xsi:type="dcterms:W3CDTF">2015-11-20T09:32:36Z</dcterms:modified>
</cp:coreProperties>
</file>