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63" r:id="rId5"/>
    <p:sldId id="261" r:id="rId6"/>
    <p:sldId id="258" r:id="rId7"/>
    <p:sldId id="265" r:id="rId8"/>
    <p:sldId id="259" r:id="rId9"/>
    <p:sldId id="266" r:id="rId10"/>
    <p:sldId id="268" r:id="rId11"/>
    <p:sldId id="272" r:id="rId12"/>
    <p:sldId id="273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096C-DDB7-4A88-BC93-66BF0FF619B5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C6A-2EE5-4FE9-B4CF-2FA4EF82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096C-DDB7-4A88-BC93-66BF0FF619B5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C6A-2EE5-4FE9-B4CF-2FA4EF82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096C-DDB7-4A88-BC93-66BF0FF619B5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C6A-2EE5-4FE9-B4CF-2FA4EF82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096C-DDB7-4A88-BC93-66BF0FF619B5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C6A-2EE5-4FE9-B4CF-2FA4EF82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096C-DDB7-4A88-BC93-66BF0FF619B5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C6A-2EE5-4FE9-B4CF-2FA4EF82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096C-DDB7-4A88-BC93-66BF0FF619B5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C6A-2EE5-4FE9-B4CF-2FA4EF82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096C-DDB7-4A88-BC93-66BF0FF619B5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C6A-2EE5-4FE9-B4CF-2FA4EF82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096C-DDB7-4A88-BC93-66BF0FF619B5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C6A-2EE5-4FE9-B4CF-2FA4EF82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096C-DDB7-4A88-BC93-66BF0FF619B5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C6A-2EE5-4FE9-B4CF-2FA4EF82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096C-DDB7-4A88-BC93-66BF0FF619B5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C6A-2EE5-4FE9-B4CF-2FA4EF82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096C-DDB7-4A88-BC93-66BF0FF619B5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E77C6A-2EE5-4FE9-B4CF-2FA4EF821B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A096C-DDB7-4A88-BC93-66BF0FF619B5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E77C6A-2EE5-4FE9-B4CF-2FA4EF821B7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714356"/>
            <a:ext cx="7851775" cy="5286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ru-RU" sz="2800" i="1" dirty="0" smtClean="0"/>
              <a:t>МБОУ гимназия №44 имени В.Н.Деева г. Ульяновска</a:t>
            </a:r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ru-RU" sz="6000" i="1" dirty="0" smtClean="0"/>
              <a:t>Метод </a:t>
            </a:r>
            <a:r>
              <a:rPr lang="ru-RU" sz="6000" i="1" dirty="0" smtClean="0"/>
              <a:t>проектов </a:t>
            </a:r>
            <a:br>
              <a:rPr lang="ru-RU" sz="6000" i="1" dirty="0" smtClean="0"/>
            </a:br>
            <a:r>
              <a:rPr lang="ru-RU" sz="6000" i="1" dirty="0" smtClean="0"/>
              <a:t>на уроках </a:t>
            </a:r>
            <a:br>
              <a:rPr lang="ru-RU" sz="6000" i="1" dirty="0" smtClean="0"/>
            </a:br>
            <a:r>
              <a:rPr lang="ru-RU" sz="6000" i="1" dirty="0" smtClean="0"/>
              <a:t>литературы</a:t>
            </a:r>
            <a:br>
              <a:rPr lang="ru-RU" sz="6000" i="1" dirty="0" smtClean="0"/>
            </a:br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ru-RU" sz="4000" i="1" dirty="0" smtClean="0"/>
              <a:t>учитель русского языка и литературы</a:t>
            </a:r>
            <a:br>
              <a:rPr lang="ru-RU" sz="4000" i="1" dirty="0" smtClean="0"/>
            </a:br>
            <a:r>
              <a:rPr lang="ru-RU" sz="4000" i="1" dirty="0" smtClean="0"/>
              <a:t>Молчанова Татьяна Сергеевна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28688" y="42862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Результат проектной деятельности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5875" y="2071688"/>
            <a:ext cx="6929438" cy="334168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556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latin typeface="+mj-lt"/>
              </a:rPr>
              <a:t>словарик;</a:t>
            </a:r>
          </a:p>
          <a:p>
            <a:pPr indent="3556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latin typeface="+mj-lt"/>
              </a:rPr>
              <a:t>морфологический портрет слова;</a:t>
            </a:r>
          </a:p>
          <a:p>
            <a:pPr indent="3556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latin typeface="+mj-lt"/>
              </a:rPr>
              <a:t>энциклопедия одного слова;</a:t>
            </a:r>
          </a:p>
          <a:p>
            <a:pPr indent="3556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latin typeface="+mj-lt"/>
              </a:rPr>
              <a:t>сборник иллюстраций;</a:t>
            </a:r>
          </a:p>
          <a:p>
            <a:pPr marL="355600" indent="-3556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latin typeface="+mj-lt"/>
              </a:rPr>
              <a:t>сборники собственных творческих  работ;</a:t>
            </a:r>
          </a:p>
          <a:p>
            <a:pPr indent="3556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latin typeface="+mj-lt"/>
              </a:rPr>
              <a:t>стенгазета;</a:t>
            </a:r>
          </a:p>
          <a:p>
            <a:pPr indent="3556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latin typeface="+mj-lt"/>
              </a:rPr>
              <a:t>видео- или слайд-фильм; </a:t>
            </a:r>
          </a:p>
          <a:p>
            <a:pPr marL="355600" indent="-3556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latin typeface="+mj-lt"/>
              </a:rPr>
              <a:t>лингвистический анализ текста; </a:t>
            </a:r>
          </a:p>
          <a:p>
            <a:pPr indent="3556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latin typeface="+mj-lt"/>
              </a:rPr>
              <a:t>публикация; </a:t>
            </a:r>
          </a:p>
          <a:p>
            <a:pPr indent="3556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latin typeface="+mj-lt"/>
              </a:rPr>
              <a:t>буклет; </a:t>
            </a:r>
          </a:p>
          <a:p>
            <a:pPr indent="3556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latin typeface="+mj-lt"/>
              </a:rPr>
              <a:t>презентация.</a:t>
            </a:r>
          </a:p>
        </p:txBody>
      </p:sp>
      <p:pic>
        <p:nvPicPr>
          <p:cNvPr id="7" name="Picture 6" descr="BS005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4714875"/>
            <a:ext cx="2124075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2086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2910" y="1428736"/>
            <a:ext cx="7929618" cy="514353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«Сказки А.С.Пушкина»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«Болдино»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DSC0208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473" y="1142984"/>
            <a:ext cx="5715039" cy="5143536"/>
          </a:xfrm>
          <a:prstGeom prst="rect">
            <a:avLst/>
          </a:prstGeom>
        </p:spPr>
      </p:pic>
      <p:pic>
        <p:nvPicPr>
          <p:cNvPr id="4" name="Рисунок 3" descr="DSC02085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00826" y="3143248"/>
            <a:ext cx="2428892" cy="335758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Литература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1. Бурков В.Н.Как управлять проектами. М., 1997.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2. Новикова Т.А Проектные технологии на уроках и во внеурочной деятельности. Народное образование, 2000, №7, стр. 151-157.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3.Чечель И.Д. Исследовательские проекты в практике школы М., 1998.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4. Донцова О.В. Метод проектов как одна из форм ученического исследования на уроках литературы. Литература в школе, №11, 2008.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5. Борисенко Н.А. Как мы работали над проектом… Литература в школе, №7, 2002.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785850" y="2967335"/>
            <a:ext cx="108136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857232"/>
            <a:ext cx="80724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Проект – это цепь действий или мероприятий, связанных одной целью или задачами, направленных на определённые результаты, достигаемые благодаря действиям именно этого конкретного проекта, ограниченные во времени, выполняемые определённым кругом людей.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i="1" dirty="0" smtClean="0"/>
              <a:t>Метод проектов как урок проверки и учета знаний и умений </a:t>
            </a:r>
            <a:endParaRPr lang="ru-RU" sz="4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История возникновения этого метода восходит ко второй половине 19 в. Появился он в США  основался на теоретических концепциях так называемой прагматической педагогики, провозгласившей принцип «обучение посредством </a:t>
            </a:r>
            <a:r>
              <a:rPr lang="ru-RU" sz="3600" smtClean="0"/>
              <a:t>делания».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Ведущая идея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Учебная деятельность строится по принципу:</a:t>
            </a:r>
          </a:p>
          <a:p>
            <a:pPr>
              <a:buNone/>
            </a:pPr>
            <a:r>
              <a:rPr lang="ru-RU" sz="3200" dirty="0" smtClean="0"/>
              <a:t>«Все из жизни, все для жизни»</a:t>
            </a:r>
          </a:p>
          <a:p>
            <a:r>
              <a:rPr lang="ru-RU" sz="3200" dirty="0" smtClean="0"/>
              <a:t>Ребенок тогда будет учиться, когда содержание учения  исходит из реальной детской жизни, а результат такой деятельности можно обязательно применить 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Что дает применение метода проектов?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800" dirty="0" smtClean="0"/>
              <a:t>-использование коллективных форм работы;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- привитие интереса к предмету;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 -развитие умений и навыков самостоятельной работы;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- активизацию деятельности учащихся;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-при подготовке к уроку учащиеся сами ищут интересный материал;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-более полное осуществление практической, воспитательной, образовательной и развивающей целей обучения;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 -становление новых отношений между учителем и учеником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Метод</a:t>
            </a:r>
            <a:r>
              <a:rPr lang="ru-RU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ика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55600"/>
            <a:r>
              <a:rPr lang="ru-RU" sz="2800" dirty="0" smtClean="0"/>
              <a:t>-Подготовка к работе над проектом.</a:t>
            </a:r>
          </a:p>
          <a:p>
            <a:pPr indent="355600"/>
            <a:r>
              <a:rPr lang="ru-RU" sz="2800" dirty="0" smtClean="0"/>
              <a:t>-Выбор проблемы.</a:t>
            </a:r>
          </a:p>
          <a:p>
            <a:pPr indent="355600"/>
            <a:r>
              <a:rPr lang="ru-RU" sz="2800" dirty="0" smtClean="0"/>
              <a:t>-Сбор информации.</a:t>
            </a:r>
          </a:p>
          <a:p>
            <a:pPr indent="355600"/>
            <a:r>
              <a:rPr lang="ru-RU" sz="2800" dirty="0" smtClean="0"/>
              <a:t>-Разработка собственного варианта          решения проблемы.</a:t>
            </a:r>
          </a:p>
          <a:p>
            <a:pPr indent="355600"/>
            <a:r>
              <a:rPr lang="ru-RU" sz="2800" dirty="0" smtClean="0"/>
              <a:t>-Реализация плана действий команд. </a:t>
            </a:r>
          </a:p>
          <a:p>
            <a:pPr indent="355600"/>
            <a:r>
              <a:rPr lang="ru-RU" sz="2800" dirty="0" smtClean="0"/>
              <a:t>-Презентация проекта.</a:t>
            </a:r>
          </a:p>
          <a:p>
            <a:pPr indent="355600"/>
            <a:r>
              <a:rPr lang="ru-RU" sz="2800" dirty="0" smtClean="0"/>
              <a:t>-Рефлексия (анализ).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WordArt 6"/>
          <p:cNvSpPr>
            <a:spLocks noChangeArrowheads="1" noChangeShapeType="1" noTextEdit="1"/>
          </p:cNvSpPr>
          <p:nvPr/>
        </p:nvSpPr>
        <p:spPr bwMode="auto">
          <a:xfrm>
            <a:off x="7590" y="214290"/>
            <a:ext cx="7366581" cy="6408737"/>
          </a:xfrm>
          <a:prstGeom prst="rect">
            <a:avLst/>
          </a:prstGeom>
        </p:spPr>
        <p:txBody>
          <a:bodyPr wrap="none" fromWordArt="1">
            <a:prstTxWarp prst="textButtonPour">
              <a:avLst>
                <a:gd name="adj1" fmla="val 11459726"/>
                <a:gd name="adj2" fmla="val 83611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Проектная</a:t>
            </a:r>
          </a:p>
          <a:p>
            <a:pPr algn="ctr">
              <a:defRPr/>
            </a:pP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Личность</a:t>
            </a:r>
          </a:p>
          <a:p>
            <a:pPr algn="ctr">
              <a:defRPr/>
            </a:pP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деятельность</a:t>
            </a:r>
          </a:p>
        </p:txBody>
      </p:sp>
      <p:grpSp>
        <p:nvGrpSpPr>
          <p:cNvPr id="2" name="Group 23"/>
          <p:cNvGrpSpPr>
            <a:grpSpLocks noGrp="1"/>
          </p:cNvGrpSpPr>
          <p:nvPr>
            <p:ph type="tbl" idx="4294967295"/>
          </p:nvPr>
        </p:nvGrpSpPr>
        <p:grpSpPr bwMode="auto">
          <a:xfrm>
            <a:off x="1030288" y="3743325"/>
            <a:ext cx="5746750" cy="1495425"/>
            <a:chOff x="703" y="2296"/>
            <a:chExt cx="4308" cy="998"/>
          </a:xfrm>
        </p:grpSpPr>
        <p:sp>
          <p:nvSpPr>
            <p:cNvPr id="11285" name="Line 22"/>
            <p:cNvSpPr>
              <a:spLocks noChangeShapeType="1"/>
            </p:cNvSpPr>
            <p:nvPr/>
          </p:nvSpPr>
          <p:spPr bwMode="auto">
            <a:xfrm>
              <a:off x="2925" y="2296"/>
              <a:ext cx="273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Oval 11"/>
            <p:cNvSpPr>
              <a:spLocks noChangeArrowheads="1"/>
            </p:cNvSpPr>
            <p:nvPr/>
          </p:nvSpPr>
          <p:spPr bwMode="auto">
            <a:xfrm>
              <a:off x="703" y="2432"/>
              <a:ext cx="1270" cy="363"/>
            </a:xfrm>
            <a:prstGeom prst="ellipse">
              <a:avLst/>
            </a:prstGeom>
            <a:solidFill>
              <a:srgbClr val="FFE4A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b="1">
                  <a:latin typeface="Book Antiqua" pitchFamily="18" charset="0"/>
                </a:rPr>
                <a:t>Настойчивость</a:t>
              </a:r>
            </a:p>
          </p:txBody>
        </p:sp>
        <p:sp>
          <p:nvSpPr>
            <p:cNvPr id="11287" name="Oval 12"/>
            <p:cNvSpPr>
              <a:spLocks noChangeArrowheads="1"/>
            </p:cNvSpPr>
            <p:nvPr/>
          </p:nvSpPr>
          <p:spPr bwMode="auto">
            <a:xfrm>
              <a:off x="3696" y="2432"/>
              <a:ext cx="1315" cy="317"/>
            </a:xfrm>
            <a:prstGeom prst="ellipse">
              <a:avLst/>
            </a:prstGeom>
            <a:solidFill>
              <a:srgbClr val="FFE4A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b="1">
                  <a:latin typeface="Book Antiqua" pitchFamily="18" charset="0"/>
                </a:rPr>
                <a:t>Ответственность</a:t>
              </a:r>
            </a:p>
          </p:txBody>
        </p:sp>
        <p:sp>
          <p:nvSpPr>
            <p:cNvPr id="11288" name="Oval 13"/>
            <p:cNvSpPr>
              <a:spLocks noChangeArrowheads="1"/>
            </p:cNvSpPr>
            <p:nvPr/>
          </p:nvSpPr>
          <p:spPr bwMode="auto">
            <a:xfrm>
              <a:off x="2109" y="2568"/>
              <a:ext cx="1542" cy="408"/>
            </a:xfrm>
            <a:prstGeom prst="ellipse">
              <a:avLst/>
            </a:prstGeom>
            <a:solidFill>
              <a:srgbClr val="FFE4A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b="1">
                  <a:latin typeface="Book Antiqua" pitchFamily="18" charset="0"/>
                </a:rPr>
                <a:t>Коммуникативность</a:t>
              </a:r>
            </a:p>
          </p:txBody>
        </p:sp>
        <p:sp>
          <p:nvSpPr>
            <p:cNvPr id="11289" name="Oval 14"/>
            <p:cNvSpPr>
              <a:spLocks noChangeArrowheads="1"/>
            </p:cNvSpPr>
            <p:nvPr/>
          </p:nvSpPr>
          <p:spPr bwMode="auto">
            <a:xfrm>
              <a:off x="1202" y="2931"/>
              <a:ext cx="1225" cy="318"/>
            </a:xfrm>
            <a:prstGeom prst="ellipse">
              <a:avLst/>
            </a:prstGeom>
            <a:solidFill>
              <a:srgbClr val="FFE4A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b="1">
                  <a:latin typeface="Book Antiqua" pitchFamily="18" charset="0"/>
                </a:rPr>
                <a:t>Адаптивность</a:t>
              </a:r>
            </a:p>
          </p:txBody>
        </p:sp>
        <p:sp>
          <p:nvSpPr>
            <p:cNvPr id="11290" name="Oval 15"/>
            <p:cNvSpPr>
              <a:spLocks noChangeArrowheads="1"/>
            </p:cNvSpPr>
            <p:nvPr/>
          </p:nvSpPr>
          <p:spPr bwMode="auto">
            <a:xfrm>
              <a:off x="3470" y="2976"/>
              <a:ext cx="1225" cy="318"/>
            </a:xfrm>
            <a:prstGeom prst="ellipse">
              <a:avLst/>
            </a:prstGeom>
            <a:solidFill>
              <a:srgbClr val="FFE4A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b="1">
                  <a:latin typeface="Book Antiqua" pitchFamily="18" charset="0"/>
                </a:rPr>
                <a:t>Креативность</a:t>
              </a:r>
            </a:p>
          </p:txBody>
        </p:sp>
        <p:sp>
          <p:nvSpPr>
            <p:cNvPr id="11291" name="Line 16"/>
            <p:cNvSpPr>
              <a:spLocks noChangeShapeType="1"/>
            </p:cNvSpPr>
            <p:nvPr/>
          </p:nvSpPr>
          <p:spPr bwMode="auto">
            <a:xfrm flipH="1">
              <a:off x="1791" y="2296"/>
              <a:ext cx="817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Line 18"/>
            <p:cNvSpPr>
              <a:spLocks noChangeShapeType="1"/>
            </p:cNvSpPr>
            <p:nvPr/>
          </p:nvSpPr>
          <p:spPr bwMode="auto">
            <a:xfrm flipH="1">
              <a:off x="2699" y="2296"/>
              <a:ext cx="18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3" name="Line 19"/>
            <p:cNvSpPr>
              <a:spLocks noChangeShapeType="1"/>
            </p:cNvSpPr>
            <p:nvPr/>
          </p:nvSpPr>
          <p:spPr bwMode="auto">
            <a:xfrm>
              <a:off x="3424" y="2296"/>
              <a:ext cx="63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Line 20"/>
            <p:cNvSpPr>
              <a:spLocks noChangeShapeType="1"/>
            </p:cNvSpPr>
            <p:nvPr/>
          </p:nvSpPr>
          <p:spPr bwMode="auto">
            <a:xfrm flipH="1">
              <a:off x="1701" y="2296"/>
              <a:ext cx="952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Line 21"/>
            <p:cNvSpPr>
              <a:spLocks noChangeShapeType="1"/>
            </p:cNvSpPr>
            <p:nvPr/>
          </p:nvSpPr>
          <p:spPr bwMode="auto">
            <a:xfrm>
              <a:off x="3016" y="2296"/>
              <a:ext cx="1179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214563" y="1428750"/>
            <a:ext cx="5072062" cy="1784350"/>
            <a:chOff x="861" y="591"/>
            <a:chExt cx="4041" cy="1478"/>
          </a:xfrm>
        </p:grpSpPr>
        <p:sp>
          <p:nvSpPr>
            <p:cNvPr id="11279" name="Oval 7"/>
            <p:cNvSpPr>
              <a:spLocks noChangeArrowheads="1"/>
            </p:cNvSpPr>
            <p:nvPr/>
          </p:nvSpPr>
          <p:spPr bwMode="auto">
            <a:xfrm>
              <a:off x="861" y="1242"/>
              <a:ext cx="1764" cy="600"/>
            </a:xfrm>
            <a:prstGeom prst="ellipse">
              <a:avLst/>
            </a:prstGeom>
            <a:solidFill>
              <a:srgbClr val="FFE4A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800" b="1">
                <a:latin typeface="Book Antiqua" pitchFamily="18" charset="0"/>
              </a:endParaRPr>
            </a:p>
            <a:p>
              <a:pPr algn="ctr"/>
              <a:r>
                <a:rPr lang="ru-RU" b="1">
                  <a:latin typeface="Book Antiqua" pitchFamily="18" charset="0"/>
                </a:rPr>
                <a:t>Интеллектуальная</a:t>
              </a:r>
            </a:p>
            <a:p>
              <a:pPr algn="ctr"/>
              <a:r>
                <a:rPr lang="ru-RU" b="1">
                  <a:latin typeface="Book Antiqua" pitchFamily="18" charset="0"/>
                </a:rPr>
                <a:t>сфера</a:t>
              </a:r>
            </a:p>
          </p:txBody>
        </p:sp>
        <p:sp>
          <p:nvSpPr>
            <p:cNvPr id="11280" name="Oval 8"/>
            <p:cNvSpPr>
              <a:spLocks noChangeArrowheads="1"/>
            </p:cNvSpPr>
            <p:nvPr/>
          </p:nvSpPr>
          <p:spPr bwMode="auto">
            <a:xfrm>
              <a:off x="3379" y="1301"/>
              <a:ext cx="1523" cy="541"/>
            </a:xfrm>
            <a:prstGeom prst="ellipse">
              <a:avLst/>
            </a:prstGeom>
            <a:solidFill>
              <a:srgbClr val="FFE4A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800" b="1">
                <a:latin typeface="Book Antiqua" pitchFamily="18" charset="0"/>
              </a:endParaRPr>
            </a:p>
            <a:p>
              <a:pPr algn="ctr"/>
              <a:r>
                <a:rPr lang="ru-RU" b="1">
                  <a:latin typeface="Book Antiqua" pitchFamily="18" charset="0"/>
                </a:rPr>
                <a:t>Эмоциональная</a:t>
              </a:r>
            </a:p>
            <a:p>
              <a:pPr algn="ctr"/>
              <a:r>
                <a:rPr lang="ru-RU" b="1">
                  <a:latin typeface="Book Antiqua" pitchFamily="18" charset="0"/>
                </a:rPr>
                <a:t>сфера</a:t>
              </a:r>
            </a:p>
          </p:txBody>
        </p:sp>
        <p:sp>
          <p:nvSpPr>
            <p:cNvPr id="11281" name="Oval 9"/>
            <p:cNvSpPr>
              <a:spLocks noChangeArrowheads="1"/>
            </p:cNvSpPr>
            <p:nvPr/>
          </p:nvSpPr>
          <p:spPr bwMode="auto">
            <a:xfrm>
              <a:off x="2056" y="591"/>
              <a:ext cx="1667" cy="592"/>
            </a:xfrm>
            <a:prstGeom prst="ellipse">
              <a:avLst/>
            </a:prstGeom>
            <a:solidFill>
              <a:srgbClr val="FFE4A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800" b="1">
                <a:latin typeface="Book Antiqua" pitchFamily="18" charset="0"/>
              </a:endParaRPr>
            </a:p>
            <a:p>
              <a:pPr algn="ctr"/>
              <a:r>
                <a:rPr lang="ru-RU" b="1">
                  <a:latin typeface="Book Antiqua" pitchFamily="18" charset="0"/>
                </a:rPr>
                <a:t>Индивидуальные</a:t>
              </a:r>
            </a:p>
            <a:p>
              <a:pPr algn="ctr"/>
              <a:r>
                <a:rPr lang="ru-RU" b="1">
                  <a:latin typeface="Book Antiqua" pitchFamily="18" charset="0"/>
                </a:rPr>
                <a:t>особенности</a:t>
              </a:r>
            </a:p>
          </p:txBody>
        </p:sp>
        <p:sp>
          <p:nvSpPr>
            <p:cNvPr id="11282" name="Line 24"/>
            <p:cNvSpPr>
              <a:spLocks noChangeShapeType="1"/>
            </p:cNvSpPr>
            <p:nvPr/>
          </p:nvSpPr>
          <p:spPr bwMode="auto">
            <a:xfrm flipH="1" flipV="1">
              <a:off x="2200" y="1797"/>
              <a:ext cx="499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25"/>
            <p:cNvSpPr>
              <a:spLocks noChangeShapeType="1"/>
            </p:cNvSpPr>
            <p:nvPr/>
          </p:nvSpPr>
          <p:spPr bwMode="auto">
            <a:xfrm flipV="1">
              <a:off x="2880" y="1162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Line 26"/>
            <p:cNvSpPr>
              <a:spLocks noChangeShapeType="1"/>
            </p:cNvSpPr>
            <p:nvPr/>
          </p:nvSpPr>
          <p:spPr bwMode="auto">
            <a:xfrm flipV="1">
              <a:off x="3198" y="1797"/>
              <a:ext cx="49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" name="Line 33"/>
          <p:cNvSpPr>
            <a:spLocks noChangeShapeType="1"/>
          </p:cNvSpPr>
          <p:nvPr/>
        </p:nvSpPr>
        <p:spPr bwMode="auto">
          <a:xfrm flipH="1" flipV="1">
            <a:off x="2357438" y="4357688"/>
            <a:ext cx="285750" cy="10715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" name="Line 32"/>
          <p:cNvSpPr>
            <a:spLocks noChangeShapeType="1"/>
          </p:cNvSpPr>
          <p:nvPr/>
        </p:nvSpPr>
        <p:spPr bwMode="auto">
          <a:xfrm flipH="1" flipV="1">
            <a:off x="3143250" y="5000625"/>
            <a:ext cx="288925" cy="8651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" name="Line 31"/>
          <p:cNvSpPr>
            <a:spLocks noChangeShapeType="1"/>
          </p:cNvSpPr>
          <p:nvPr/>
        </p:nvSpPr>
        <p:spPr bwMode="auto">
          <a:xfrm flipH="1" flipV="1">
            <a:off x="4903788" y="5643563"/>
            <a:ext cx="46037" cy="5000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" name="Line 34"/>
          <p:cNvSpPr>
            <a:spLocks noChangeShapeType="1"/>
          </p:cNvSpPr>
          <p:nvPr/>
        </p:nvSpPr>
        <p:spPr bwMode="auto">
          <a:xfrm flipV="1">
            <a:off x="6072188" y="5072063"/>
            <a:ext cx="358775" cy="7858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2" name="Line 34"/>
          <p:cNvSpPr>
            <a:spLocks noChangeShapeType="1"/>
          </p:cNvSpPr>
          <p:nvPr/>
        </p:nvSpPr>
        <p:spPr bwMode="auto">
          <a:xfrm flipV="1">
            <a:off x="3786188" y="4643438"/>
            <a:ext cx="785812" cy="13620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" name="Oval 10"/>
          <p:cNvSpPr>
            <a:spLocks noChangeArrowheads="1"/>
          </p:cNvSpPr>
          <p:nvPr/>
        </p:nvSpPr>
        <p:spPr bwMode="auto">
          <a:xfrm>
            <a:off x="3786188" y="5072063"/>
            <a:ext cx="2122487" cy="560387"/>
          </a:xfrm>
          <a:prstGeom prst="ellipse">
            <a:avLst/>
          </a:prstGeom>
          <a:solidFill>
            <a:srgbClr val="FFE4A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latin typeface="Book Antiqua" pitchFamily="18" charset="0"/>
              </a:rPr>
              <a:t>Целеустремленность</a:t>
            </a:r>
          </a:p>
        </p:txBody>
      </p:sp>
      <p:sp>
        <p:nvSpPr>
          <p:cNvPr id="44" name="Line 35"/>
          <p:cNvSpPr>
            <a:spLocks noChangeShapeType="1"/>
          </p:cNvSpPr>
          <p:nvPr/>
        </p:nvSpPr>
        <p:spPr bwMode="auto">
          <a:xfrm flipV="1">
            <a:off x="7429500" y="4286250"/>
            <a:ext cx="142875" cy="6429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" name="Line 28"/>
          <p:cNvSpPr>
            <a:spLocks noChangeShapeType="1"/>
          </p:cNvSpPr>
          <p:nvPr/>
        </p:nvSpPr>
        <p:spPr bwMode="auto">
          <a:xfrm>
            <a:off x="2857500" y="1357313"/>
            <a:ext cx="500063" cy="8572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" name="Line 29"/>
          <p:cNvSpPr>
            <a:spLocks noChangeShapeType="1"/>
          </p:cNvSpPr>
          <p:nvPr/>
        </p:nvSpPr>
        <p:spPr bwMode="auto">
          <a:xfrm>
            <a:off x="2928938" y="1285875"/>
            <a:ext cx="1143000" cy="2143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 flipH="1">
            <a:off x="6143625" y="1214438"/>
            <a:ext cx="500063" cy="9350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i="1" dirty="0" smtClean="0">
                <a:solidFill>
                  <a:srgbClr val="61360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Правила успешной проектной деятельности (для учащихся)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Times New Roman" pitchFamily="18" charset="0"/>
              <a:buAutoNum type="arabicPeriod"/>
            </a:pPr>
            <a:r>
              <a:rPr lang="ru-RU" sz="2800" dirty="0" smtClean="0">
                <a:latin typeface="Sylfaen" pitchFamily="18" charset="0"/>
              </a:rPr>
              <a:t>В команде нет лидеров. Все члены команды равны. 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ru-RU" sz="2800" dirty="0" smtClean="0">
                <a:latin typeface="Sylfaen" pitchFamily="18" charset="0"/>
              </a:rPr>
              <a:t>Команды не соревнуются. 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ru-RU" sz="2800" dirty="0" smtClean="0">
                <a:latin typeface="Sylfaen" pitchFamily="18" charset="0"/>
              </a:rPr>
              <a:t>Все члены команды должны получать удовольствие от общения друг с другом и от того, что они вместе выполняют проектное задание. 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ru-RU" sz="2800" dirty="0" smtClean="0">
                <a:latin typeface="Sylfaen" pitchFamily="18" charset="0"/>
              </a:rPr>
              <a:t>Каждый должен получать удовольствие от чувства уверенности в себе. 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ru-RU" sz="2800" dirty="0" smtClean="0">
                <a:latin typeface="Sylfaen" pitchFamily="18" charset="0"/>
              </a:rPr>
              <a:t>Все должны проявлять активность и вносить свой вклад в общее дело. Не должно быть так называемых “спящих” партнеров. 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ru-RU" sz="2800" dirty="0" smtClean="0">
                <a:latin typeface="Sylfaen" pitchFamily="18" charset="0"/>
              </a:rPr>
              <a:t>Ответственность за конечный результат несут все члены команды, выполняющие проектное задание.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50" y="500063"/>
            <a:ext cx="7772400" cy="104298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</a:t>
            </a: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Проект – это 6 «П» </a:t>
            </a:r>
            <a:endParaRPr lang="ru-RU" sz="3200" dirty="0" smtClean="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428750" y="4071938"/>
            <a:ext cx="1949450" cy="936625"/>
          </a:xfrm>
          <a:prstGeom prst="roundRect">
            <a:avLst>
              <a:gd name="adj" fmla="val 16667"/>
            </a:avLst>
          </a:prstGeom>
          <a:solidFill>
            <a:srgbClr val="FFECC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Book Antiqua" pitchFamily="18" charset="0"/>
              </a:rPr>
              <a:t>Проблема</a:t>
            </a: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1428750" y="2714625"/>
            <a:ext cx="1949450" cy="955675"/>
          </a:xfrm>
          <a:prstGeom prst="roundRect">
            <a:avLst>
              <a:gd name="adj" fmla="val 16667"/>
            </a:avLst>
          </a:prstGeom>
          <a:solidFill>
            <a:srgbClr val="FFECC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Sylfaen" pitchFamily="18" charset="0"/>
              </a:rPr>
              <a:t>Планирование</a:t>
            </a: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4071938" y="5286375"/>
            <a:ext cx="1871662" cy="936625"/>
          </a:xfrm>
          <a:prstGeom prst="roundRect">
            <a:avLst>
              <a:gd name="adj" fmla="val 16667"/>
            </a:avLst>
          </a:prstGeom>
          <a:solidFill>
            <a:srgbClr val="FFECC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Sylfaen" pitchFamily="18" charset="0"/>
              </a:rPr>
              <a:t>Портфолио</a:t>
            </a: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4071938" y="1714500"/>
            <a:ext cx="1871662" cy="936625"/>
          </a:xfrm>
          <a:prstGeom prst="roundRect">
            <a:avLst>
              <a:gd name="adj" fmla="val 16667"/>
            </a:avLst>
          </a:prstGeom>
          <a:solidFill>
            <a:srgbClr val="FFEC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Bookman Old Style" pitchFamily="18" charset="0"/>
              </a:rPr>
              <a:t>Поиск </a:t>
            </a:r>
          </a:p>
          <a:p>
            <a:pPr algn="ctr"/>
            <a:r>
              <a:rPr lang="ru-RU" sz="2000" b="1">
                <a:latin typeface="Bookman Old Style" pitchFamily="18" charset="0"/>
              </a:rPr>
              <a:t>информации</a:t>
            </a: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6643688" y="2643188"/>
            <a:ext cx="1871662" cy="936625"/>
          </a:xfrm>
          <a:prstGeom prst="roundRect">
            <a:avLst>
              <a:gd name="adj" fmla="val 16667"/>
            </a:avLst>
          </a:prstGeom>
          <a:solidFill>
            <a:srgbClr val="FFECC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Sylfaen" pitchFamily="18" charset="0"/>
              </a:rPr>
              <a:t>Продукт</a:t>
            </a: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6643688" y="4071938"/>
            <a:ext cx="1871662" cy="936625"/>
          </a:xfrm>
          <a:prstGeom prst="roundRect">
            <a:avLst>
              <a:gd name="adj" fmla="val 16667"/>
            </a:avLst>
          </a:prstGeom>
          <a:solidFill>
            <a:srgbClr val="FFECC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Sylfaen" pitchFamily="18" charset="0"/>
              </a:rPr>
              <a:t>Презентация</a:t>
            </a: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4144963" y="3082925"/>
            <a:ext cx="1584325" cy="1368425"/>
          </a:xfrm>
          <a:prstGeom prst="ellipse">
            <a:avLst/>
          </a:prstGeom>
          <a:solidFill>
            <a:srgbClr val="FFE4A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ПРОЕКТ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479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       МБОУ гимназия №44 имени В.Н.Деева г. Ульяновска Метод проектов  на уроках  литературы  учитель русского языка и литературы Молчанова Татьяна Сергеевна</vt:lpstr>
      <vt:lpstr>Слайд 2</vt:lpstr>
      <vt:lpstr>Метод проектов как урок проверки и учета знаний и умений </vt:lpstr>
      <vt:lpstr>Ведущая идея </vt:lpstr>
      <vt:lpstr>Что дает применение метода проектов?</vt:lpstr>
      <vt:lpstr>Методика работы</vt:lpstr>
      <vt:lpstr>Слайд 7</vt:lpstr>
      <vt:lpstr>Правила успешной проектной деятельности (для учащихся) </vt:lpstr>
      <vt:lpstr>              Проект – это 6 «П» </vt:lpstr>
      <vt:lpstr>Результат проектной деятельности</vt:lpstr>
      <vt:lpstr> «Сказки А.С.Пушкина» </vt:lpstr>
      <vt:lpstr>«Болдино»  </vt:lpstr>
      <vt:lpstr>Литература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Метод проектов  на уроках  литературы</dc:title>
  <dc:creator>МОЛЧАНОВА</dc:creator>
  <cp:lastModifiedBy>МОЛЧАНОВА </cp:lastModifiedBy>
  <cp:revision>12</cp:revision>
  <dcterms:created xsi:type="dcterms:W3CDTF">2011-11-11T15:07:15Z</dcterms:created>
  <dcterms:modified xsi:type="dcterms:W3CDTF">2012-02-05T14:48:38Z</dcterms:modified>
</cp:coreProperties>
</file>