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sldIdLst>
    <p:sldId id="256" r:id="rId2"/>
    <p:sldId id="273" r:id="rId3"/>
    <p:sldId id="259" r:id="rId4"/>
    <p:sldId id="261" r:id="rId5"/>
    <p:sldId id="262" r:id="rId6"/>
    <p:sldId id="267" r:id="rId7"/>
    <p:sldId id="270" r:id="rId8"/>
    <p:sldId id="272" r:id="rId9"/>
    <p:sldId id="271" r:id="rId10"/>
    <p:sldId id="275" r:id="rId11"/>
    <p:sldId id="269" r:id="rId12"/>
    <p:sldId id="263" r:id="rId13"/>
    <p:sldId id="265" r:id="rId14"/>
    <p:sldId id="281" r:id="rId15"/>
    <p:sldId id="276" r:id="rId16"/>
    <p:sldId id="277" r:id="rId17"/>
    <p:sldId id="278" r:id="rId18"/>
    <p:sldId id="280" r:id="rId19"/>
    <p:sldId id="257" r:id="rId20"/>
    <p:sldId id="268" r:id="rId21"/>
    <p:sldId id="264" r:id="rId22"/>
    <p:sldId id="266" r:id="rId23"/>
    <p:sldId id="258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4660"/>
  </p:normalViewPr>
  <p:slideViewPr>
    <p:cSldViewPr>
      <p:cViewPr varScale="1">
        <p:scale>
          <a:sx n="66" d="100"/>
          <a:sy n="66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9453F-538B-4C05-BB7D-AAFA2EFC1F4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6464-C8F9-477C-9342-5FD482407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6464-C8F9-477C-9342-5FD482407F0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ravel.ria.ru/photo/20111101/224901772_2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o.mail.ru/search_images?q=%D0%B8%D0%B7%D0%BE%D0%B1%D1%80%D0%B0%D0%B6%D0%B5%D0%BD%D0%B8%D1%8F+%D1%80%D1%8B%D1%86%D0%B0%D1%80%D0%B5%D0%B9+%D0%B2+%D1%81%D1%80%D0%B5%D0%B4%D0%BD%D0%B5%D0%B2%D0%B5%D0%BA%D0%BE%D0%B2%D1%8C%D0%B5&amp;rch=l&amp;jsa=1&amp;fr=rc#w=440&amp;h=570&amp;s=61867&amp;pic=http%3A%2F%2Fempire-tenebrae.narod.ru%2F001.jpg&amp;page=http%3A%2F%2Fempire-tenebrae.narod.ru%2F&amp;descr=%D0%9F%D0%B5%D1%80%D0%B5%D0%B4%D0%BE%D0%B2%D0%BE%D0%B5+%D0%9F%D0%BE%D0%B3%D1%80%D0%B0%D0%BD%D0%B8%D1%87%D1%8C%D0%B5+%D1%81+%D0%94%D0%B8%D0%BA%D0%B8%D0%BC+%D0%9F%D0%BE%D0%BB%D0%B5%D0%BC.+%D0%A1%D0%B0%D0%B9%D1%82+%D0%BE+%D1%80%D1%8B%D1%86%D0%B0%D1%80%D1%81%D1%82%D0%B2%D0%B5...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016.radikal.ru/1103/f7/c22db4eb72f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60;&#1072;&#1085;&#1092;&#1072;&#1088;&#10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hyperlink" Target="http://travel.ria.ru/photo/20111101/224901772_2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o.mail.ru/search_images?q=%D0%B8%D0%B7%D0%BE%D0%B1%D1%80%D0%B0%D0%B6%D0%B5%D0%BD%D0%B8%D1%8F+%D1%80%D1%8B%D1%86%D0%B0%D1%80%D0%B5%D0%B9+%D0%B2+%D1%81%D1%80%D0%B5%D0%B4%D0%BD%D0%B5%D0%B2%D0%B5%D0%BA%D0%BE%D0%B2%D1%8C%D0%B5&amp;rch=l&amp;jsa=1&amp;fr=rc#w=241&amp;h=350&amp;s=15515&amp;pic=http%3A%2F%2Fbiblioteki.net%2Ffoto256%2F1245189851.jpg&amp;page=http%3A%2F%2Farhivknig.com%2Fhobby%2F120141-katalog-natelnykh-khristianskikh-krestov-podvesok.html&amp;descr=%D0%92%D0%BE%D0%B8%D0%BD%D1%8B+%D1%81%D1%80%D0%B5%D0%B4%D0%BD%D0%B5%D0%B2%D0%B5%D0%BA%D0%BE%D0%B2%D1%8C%D1%8F+%2F+%D0%A0%D1%8B%D1%86%D0%B0%D1%80%D0%B8+%D0%BA%D1%80%D0%B5%D1%81%D1%82%D0%B0+%28%D0%92%D1%8B%D0%BF%D1%83%D1%81%D0%BA+1%29%3A+%D0%9F%D1%80%D0%B8%D0%B1%D0%B0%D0%BB%D1%82%D0%B8%D0%BA%D0%B0...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Clothes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42.radikal.ru/i096/0908/ea/04a99aad68e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1.liveinternet.ru/images/attach/c/2/73/271/73271459_18577720043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o.mail.ru/search_images?q=%D0%B8%D0%B7%D0%BE%D0%B1%D1%80%D0%B0%D0%B6%D0%B5%D0%BD%D0%B8%D1%8F+%D1%80%D1%8B%D1%86%D0%B0%D1%80%D0%B5%D0%B9+%D0%B2+%D1%81%D1%80%D0%B5%D0%B4%D0%BD%D0%B5%D0%B2%D0%B5%D0%BA%D0%BE%D0%B2%D1%8C%D0%B5&amp;rch=l&amp;jsa=1&amp;fr=rc#w=400&amp;h=572&amp;s=74331&amp;pic=http%3A%2F%2Fwww.pic4you.ru%2Fallimage%2F3832%2F386605-thumb.jpeg&amp;page=http%3A%2F%2Fwww.mastig.net%2Fforum%2F20-785-&amp;descr=Offline+%7C+%D0%A1%D1%82%D0%B0%D1%82%D1%83%D1%81+%7C+%D0%A0%D0%B5%D0%BF%D1%83%D1%82%D0%B0%D1%86%D0%B8%D1%8F+%7C+%D0%9D%D0%B0%D0%B3%D1%80%D0%B0%D0%B4%D1%8B+%7C+%D0%A1%D0%BE%D0%BE%D0%B1%D1%89%D0%B5%D0%BD%D0%B8%D0%B9...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0;&#1086;&#1087;&#1080;&#1103;%20080._Igor_Ivanov_-_Na_Franzuzscoi_storone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rmyromantic.ru/istoriia/56_ritsar_g.ht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ria.ru/photo/20111101/224901772_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4;&#1090;&#1088;&#1099;&#1074;&#1086;&#1082;&#1080;&#1079;%20&#1041;&#1072;&#1083;&#1083;&#1072;&#1076;&#1099;%20&#1086;%20&#1074;&#1088;&#1077;&#1084;&#1077;&#1085;&#1080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myromantic.ru/istoriia/56_ritsar_g2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myromantic.ru/istoriia/56_ritsar_g3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.mota.ru/upload/wallpapers/2009/07/16/12/04/15782/towns_377-1280x72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ос   средневековый город рыцарей-госпитальеров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1312" y="1268760"/>
            <a:ext cx="88826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Рыцарский турнир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6-tub-ru.yandex.net/i?id=6841240-0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820472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evfoto.ru/index2.php?option=com_datsogallery&amp;func=wmark&amp;mid=1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pup_img" descr="http://go.imgsmail.ru/imgpreview?u=http%3A//empire-tenebrae.narod.ru/001.jpg&amp;mb=10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320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48064" y="1800692"/>
            <a:ext cx="32403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добрый час!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не слыхала, чтобы были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свете рыцари храбрей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«Мул без узды»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76300"/>
            <a:ext cx="5256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Посвящение в рыцари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0 из 59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04664"/>
            <a:ext cx="4032447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764704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План рыцарской клятвы:</a:t>
            </a:r>
          </a:p>
          <a:p>
            <a:r>
              <a:rPr lang="ru-RU" sz="2000" dirty="0" smtClean="0"/>
              <a:t>"Мы, рыцари ……………… перед лицом наших сеньор, а именно присутствующих здесь прекрасных дам, служащих в этом замке науке и просвещению, клянёмся верой своей, что с этого времени  будем свято соблюдать правила рыцарской чести, которые заключаются в следующем: </a:t>
            </a:r>
          </a:p>
          <a:p>
            <a:endParaRPr lang="ru-RU" sz="2000" dirty="0" smtClean="0"/>
          </a:p>
          <a:p>
            <a:r>
              <a:rPr lang="ru-RU" sz="2000" dirty="0" smtClean="0"/>
              <a:t>  Мы ручаемся крестом и другими святыми реликвиями, что сдержим свою клятву по совести и без всякого обмана".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ос   средневековый город рыцарей-госпитальеров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8712968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1312" y="1268760"/>
            <a:ext cx="88826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Рыцарский турнир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921496"/>
            <a:ext cx="84627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1.Специальные глашатаи, которые объявляли имена рыцарей, вступавших в бой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2.Крупный христианский храм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3.Дайте название военному состязанию рыцарей в силе и ловкости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4.Здание городского самоуправления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5.Строфическая песня, рисующая расставание влюблённых утром, после тайного свидания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6.Как называется хозяйство феодала, где работают зависимые крестьяне?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7Лирическая пьеса, изображающая рыцаря с пастушкой и их спор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назывался орган управления городом, который избирался горожанами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9.  Фантастические чудовища - скульптуры снаружи собора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9"/>
            <a:ext cx="634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Конкурс первый: "Разминка".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Мамины документы\8 класс Уроки  и КТП\Хим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520280" cy="3096344"/>
          </a:xfrm>
          <a:prstGeom prst="rect">
            <a:avLst/>
          </a:prstGeom>
          <a:noFill/>
        </p:spPr>
      </p:pic>
      <p:pic>
        <p:nvPicPr>
          <p:cNvPr id="34820" name="Picture 4" descr="Картинка 2 из 24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448272" cy="3168352"/>
          </a:xfrm>
          <a:prstGeom prst="rect">
            <a:avLst/>
          </a:prstGeom>
          <a:noFill/>
        </p:spPr>
      </p:pic>
      <p:pic>
        <p:nvPicPr>
          <p:cNvPr id="34822" name="Picture 6" descr="http://www.baronss.ru/ricari/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2232248" cy="2952328"/>
          </a:xfrm>
          <a:prstGeom prst="rect">
            <a:avLst/>
          </a:prstGeom>
          <a:noFill/>
        </p:spPr>
      </p:pic>
      <p:pic>
        <p:nvPicPr>
          <p:cNvPr id="34824" name="Picture 8" descr="Картинка 8 из 948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176464" cy="3168352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967536" y="3255948"/>
            <a:ext cx="2700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герольды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собор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турнир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4.ратуша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альба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феодальная вотчина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пасторелла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городской совет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химеры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 flipV="1">
            <a:off x="1043608" y="348647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 второй «Конкурс оруженосцев»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7" name="Picture 7" descr="http://img-fotki.yandex.ru/get/4901/sm48alex.14/0_51bb1_8c81473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644008" cy="5544616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04048" y="928671"/>
            <a:ext cx="41399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Справедливость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шлем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копье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Сила воли </a:t>
            </a: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палица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Рыцарское достоинство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шпоры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Олицетворение доблести предков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5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5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какого произведения отрывок?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1240304"/>
            <a:ext cx="33843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Стальные шпоры на ногах одеты,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Кольчуги белые легки, но крепки,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Забрала спущены у ясных шлемов,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поясах мечи в златой отделке,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Щиты подвешены у них на шеях,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копья острые у них в руке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.imgsmail.ru/imgpreview?u=http%3A//biblioteki.net/foto256/1245189851.jpg&amp;mb=9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5472608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44208" y="824370"/>
            <a:ext cx="23762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Помчался вскачь Роланд по полю битвы,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его руке булатный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Дюрандаль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Песнь о Роланде»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57232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 и задачи зачёта: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коммуникативных, литературоведческих, 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культуроведческих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исторических компетенций;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умения применять усвоенные знания в новой ситуации;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развития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умения работать в группах, воспитание коллективизма, взаимовыручки;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внимания, мышления, памяти; умения анализировать и обобщать;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творческой и познавательной активности учащихся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malech.narod.ru/%20n7_s3_p2.jpg"/>
          <p:cNvSpPr>
            <a:spLocks noChangeAspect="1" noChangeArrowheads="1"/>
          </p:cNvSpPr>
          <p:nvPr/>
        </p:nvSpPr>
        <p:spPr bwMode="auto">
          <a:xfrm>
            <a:off x="155575" y="-1119188"/>
            <a:ext cx="3238500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http://malech.narod.ru/%20n7_s3_p2.jpg"/>
          <p:cNvSpPr>
            <a:spLocks noChangeAspect="1" noChangeArrowheads="1"/>
          </p:cNvSpPr>
          <p:nvPr/>
        </p:nvSpPr>
        <p:spPr bwMode="auto">
          <a:xfrm>
            <a:off x="0" y="0"/>
            <a:ext cx="3238500" cy="2343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-2330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7" name="AutoShape 7" descr="http://malech.narod.ru/%20n7_s3_p2.jpg"/>
          <p:cNvSpPr>
            <a:spLocks noChangeAspect="1" noChangeArrowheads="1"/>
          </p:cNvSpPr>
          <p:nvPr/>
        </p:nvSpPr>
        <p:spPr bwMode="auto">
          <a:xfrm>
            <a:off x="0" y="0"/>
            <a:ext cx="3238500" cy="2343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-612576" y="-2330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0" name="AutoShape 10" descr="http://malech.narod.ru/%20n7_s3_p2.jpg"/>
          <p:cNvSpPr>
            <a:spLocks noChangeAspect="1" noChangeArrowheads="1"/>
          </p:cNvSpPr>
          <p:nvPr/>
        </p:nvSpPr>
        <p:spPr bwMode="auto">
          <a:xfrm>
            <a:off x="155575" y="-1119188"/>
            <a:ext cx="3238500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://malech.narod.ru/%20n7_s3_p2.jpg"/>
          <p:cNvSpPr>
            <a:spLocks noChangeAspect="1" noChangeArrowheads="1"/>
          </p:cNvSpPr>
          <p:nvPr/>
        </p:nvSpPr>
        <p:spPr bwMode="auto">
          <a:xfrm>
            <a:off x="155575" y="-1119188"/>
            <a:ext cx="3238500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://malech.narod.ru/%20n7_s3_p2.jpg"/>
          <p:cNvSpPr>
            <a:spLocks noChangeAspect="1" noChangeArrowheads="1"/>
          </p:cNvSpPr>
          <p:nvPr/>
        </p:nvSpPr>
        <p:spPr bwMode="auto">
          <a:xfrm>
            <a:off x="155575" y="-1119188"/>
            <a:ext cx="3238500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6" name="Picture 16" descr="http://upload.wikimedia.org/wikipedia/commons/thumb/9/96/Clothes.jpg/400px-Cloth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896544" cy="65973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14942" y="0"/>
            <a:ext cx="37495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В стиле одежды периода раннего Средневековья лежит стиль, оставшийся европейцам от периода великого переселения народов. Это меховые и кожаные плащи, кожаные и костяные элементы защитной одежды, примитивная обувь и обмотки для штанов. Длинные и короткие туники, надеваемые одна на одну, плащи — от шкур до сшитых кусков ткани, сколотых, связанных, прошнурованных, с отделкой и без. Штаны: короткие, до колен, длинные, прикрепленные обмотками к икрам и заправленные в кожаные чулки или обувь — постолы.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 из 59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066745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8104" y="0"/>
            <a:ext cx="36358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вот они двинулись в путь и ехали, пока не очутились перед прекрасным замком. Его окружали луга, плодовые сады, живые воды, пахотные поля. Замок возвышался над морем, крепкий и красивый, хорошо защищённый от всякого приступа, а главная его башня была построена из каменных глыб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4 из 59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392488" cy="5832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064" y="302359"/>
            <a:ext cx="3995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 едет узенькой тропой, его ведущей прямо к замку, как будто вставленному в рамку благоухающих садов. Вкруг замка был широкий ров, весь до краёв водой налитый, служа надёжною защитой. И этот ров был окружён шестами с четырёх сторон, а каждый шест был очень страшен: он головою был украшен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.imgsmail.ru/imgpreview?u=http%3A//www.pic4you.ru/allimage/3832/386605-thumb.jpeg&amp;mb=11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4536504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436096" y="525885"/>
            <a:ext cx="33843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Рыцарь увидал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Под домом каменный подвал,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Лежащий под землёй глубоко.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И вот в одно мгновенье ока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В душе решается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Вперёд через ограду стен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Пройти во что бы то ни стало.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                  «Мул без узды»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ваганты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0"/>
            <a:ext cx="5417820" cy="6858000"/>
          </a:xfrm>
          <a:prstGeom prst="rect">
            <a:avLst/>
          </a:prstGeom>
        </p:spPr>
      </p:pic>
      <p:pic>
        <p:nvPicPr>
          <p:cNvPr id="22" name="Рисунок 21" descr="ваганты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1" y="0"/>
            <a:ext cx="7305715" cy="6858000"/>
          </a:xfrm>
          <a:prstGeom prst="rect">
            <a:avLst/>
          </a:prstGeom>
        </p:spPr>
      </p:pic>
      <p:pic>
        <p:nvPicPr>
          <p:cNvPr id="23" name="Рисунок 22" descr="ваган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-5189"/>
            <a:ext cx="5357850" cy="677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ваганты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22" y="0"/>
            <a:ext cx="6510378" cy="4000504"/>
          </a:xfrm>
          <a:prstGeom prst="rect">
            <a:avLst/>
          </a:prstGeom>
        </p:spPr>
      </p:pic>
      <p:pic>
        <p:nvPicPr>
          <p:cNvPr id="21" name="Рисунок 20" descr="ваганты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654" y="3357562"/>
            <a:ext cx="2765346" cy="3500438"/>
          </a:xfrm>
          <a:prstGeom prst="rect">
            <a:avLst/>
          </a:prstGeom>
        </p:spPr>
      </p:pic>
      <p:pic>
        <p:nvPicPr>
          <p:cNvPr id="20" name="Копия 080._Igor_Ivanov_-_Na_Franzuzscoi_storone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88" y="6143625"/>
            <a:ext cx="304800" cy="304800"/>
          </a:xfrm>
          <a:prstGeom prst="rect">
            <a:avLst/>
          </a:prstGeom>
        </p:spPr>
      </p:pic>
      <p:pic>
        <p:nvPicPr>
          <p:cNvPr id="23" name="Рисунок 22" descr="вагант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166"/>
            <a:ext cx="3614063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55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i="1" dirty="0" smtClean="0"/>
              <a:t>Вставьте пропущенные слова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Воспитание рыцаря</a:t>
            </a:r>
            <a:endParaRPr lang="ru-RU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Обычно с ….. лет мальчик покидал отцовский ….. и служил ….. при дворе знатного…..</a:t>
            </a:r>
          </a:p>
          <a:p>
            <a:pPr>
              <a:buNone/>
            </a:pPr>
            <a:r>
              <a:rPr lang="ru-RU" dirty="0" smtClean="0"/>
              <a:t> Он выполнял различные поручения…… и членов его семьи. В 15 лет юноша становился ….. рыцаря. В замке он присматривал за ….. и собаками, встречал гостей, в походе вез ….. рыцаря, а во время сражения находился позади него, чтобы в любой момент подать запасное ….. После длительной службы отличившихся посвящали в ……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(Слова: замок, 7 лет, паж, феодал, синьор, оруженосец, лошади, доспехи, оружие, рыцарь)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Исторический поединок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i="1" dirty="0" smtClean="0"/>
              <a:t>Вставьте пропущенные слова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Воспитание рыцаря</a:t>
            </a:r>
            <a:endParaRPr lang="ru-RU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Обычно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i="1" dirty="0" smtClean="0"/>
              <a:t> </a:t>
            </a:r>
            <a:r>
              <a:rPr lang="ru-RU" i="1" dirty="0" smtClean="0"/>
              <a:t>лет</a:t>
            </a:r>
            <a:r>
              <a:rPr lang="ru-RU" dirty="0" smtClean="0"/>
              <a:t> </a:t>
            </a:r>
            <a:r>
              <a:rPr lang="ru-RU" dirty="0" smtClean="0"/>
              <a:t>лет мальчик покидал отцовский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замок</a:t>
            </a:r>
            <a:r>
              <a:rPr lang="ru-RU" dirty="0" smtClean="0"/>
              <a:t> </a:t>
            </a:r>
            <a:r>
              <a:rPr lang="ru-RU" dirty="0" smtClean="0"/>
              <a:t>и служил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пажом</a:t>
            </a:r>
            <a:r>
              <a:rPr lang="ru-RU" dirty="0" smtClean="0"/>
              <a:t> </a:t>
            </a:r>
            <a:r>
              <a:rPr lang="ru-RU" dirty="0" smtClean="0"/>
              <a:t>при дворе </a:t>
            </a:r>
            <a:r>
              <a:rPr lang="ru-RU" dirty="0" smtClean="0"/>
              <a:t>знатного </a:t>
            </a:r>
            <a:r>
              <a:rPr lang="ru-RU" i="1" dirty="0" smtClean="0"/>
              <a:t>синьора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Он выполнял различные </a:t>
            </a:r>
            <a:r>
              <a:rPr lang="ru-RU" dirty="0" smtClean="0"/>
              <a:t>поручения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феодала</a:t>
            </a:r>
            <a:r>
              <a:rPr lang="ru-RU" dirty="0" smtClean="0"/>
              <a:t> </a:t>
            </a:r>
            <a:r>
              <a:rPr lang="ru-RU" dirty="0" smtClean="0"/>
              <a:t>и членов его семьи. В 15 лет юноша </a:t>
            </a:r>
            <a:r>
              <a:rPr lang="ru-RU" dirty="0" smtClean="0"/>
              <a:t>становился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оруженосцем</a:t>
            </a:r>
            <a:r>
              <a:rPr lang="ru-RU" dirty="0" smtClean="0"/>
              <a:t> </a:t>
            </a:r>
            <a:r>
              <a:rPr lang="ru-RU" dirty="0" smtClean="0"/>
              <a:t>рыцаря. В замке он присматривал за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лошадьми </a:t>
            </a:r>
            <a:r>
              <a:rPr lang="ru-RU" dirty="0" smtClean="0"/>
              <a:t>и </a:t>
            </a:r>
            <a:r>
              <a:rPr lang="ru-RU" dirty="0" smtClean="0"/>
              <a:t>собаками, встречал гостей, в походе вез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доспехи</a:t>
            </a:r>
            <a:r>
              <a:rPr lang="ru-RU" dirty="0" smtClean="0"/>
              <a:t> </a:t>
            </a:r>
            <a:r>
              <a:rPr lang="ru-RU" dirty="0" smtClean="0"/>
              <a:t>рыцаря, а во время сражения находился позади него, чтобы в любой момент подать запасное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оружие</a:t>
            </a:r>
            <a:r>
              <a:rPr lang="ru-RU" dirty="0" smtClean="0"/>
              <a:t>. </a:t>
            </a:r>
            <a:r>
              <a:rPr lang="ru-RU" dirty="0" smtClean="0"/>
              <a:t>После длительной службы отличившихся посвящали 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рыцари.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Исторический поединок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1309 г. после смерти папы </a:t>
            </a:r>
            <a:r>
              <a:rPr lang="ru-RU" dirty="0" err="1" smtClean="0"/>
              <a:t>Бонифация</a:t>
            </a:r>
            <a:r>
              <a:rPr lang="ru-RU" dirty="0" smtClean="0"/>
              <a:t> VIII Советом кардиналов под давлением французского двора был избран папой </a:t>
            </a:r>
            <a:r>
              <a:rPr lang="ru-RU" dirty="0" err="1" smtClean="0"/>
              <a:t>Клемент</a:t>
            </a:r>
            <a:r>
              <a:rPr lang="ru-RU" dirty="0" smtClean="0"/>
              <a:t> V. Место пребывания папской курии было перенесено в один из французских городов. В течение 70 лет папа был фактически послушным орудием французского короля, как бы его пленником</a:t>
            </a:r>
            <a:r>
              <a:rPr lang="ru-RU" i="1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каком городе находился Папа римский? Как называлось это событие</a:t>
            </a:r>
            <a:r>
              <a:rPr lang="ru-RU" i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город Авиньон.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Авиньонское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пленение пап).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Назовите </a:t>
            </a:r>
            <a:r>
              <a:rPr lang="ru-RU" b="1" i="1" dirty="0" smtClean="0"/>
              <a:t>событие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497683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Он был человеком высокого роста, необычайно сильным и выносливым. В средние века о нем сложено много легенд и песен. Писатели и хронисты прославляли его боевые подвиги, справедливость и мудрость. По латинской форме его имени правители европейских стран стали называть себя королями</a:t>
            </a:r>
            <a:r>
              <a:rPr lang="ru-RU" sz="3200" i="1" dirty="0" smtClean="0"/>
              <a:t>. </a:t>
            </a:r>
            <a:endParaRPr lang="ru-RU" sz="3200" i="1" dirty="0" smtClean="0"/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Карл Великий, с 768 по 814 г правил  королевством)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 ком идёт речь?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344816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Эта феодальная </a:t>
            </a:r>
            <a:r>
              <a:rPr lang="ru-RU" sz="3200" dirty="0" smtClean="0"/>
              <a:t>война в Англии между династиями </a:t>
            </a:r>
            <a:r>
              <a:rPr lang="ru-RU" sz="3200" dirty="0" err="1" smtClean="0"/>
              <a:t>Йорков</a:t>
            </a:r>
            <a:r>
              <a:rPr lang="ru-RU" sz="3200" dirty="0" smtClean="0"/>
              <a:t> и </a:t>
            </a:r>
            <a:r>
              <a:rPr lang="ru-RU" sz="3200" dirty="0" smtClean="0"/>
              <a:t>Ланкастеров получила красивое название. </a:t>
            </a:r>
            <a:r>
              <a:rPr lang="ru-RU" sz="3200" dirty="0" smtClean="0"/>
              <a:t>Война длилась 30 лет и закончилась ослаблением обеих династий. На престол вступил Генрих VII Тюдор.</a:t>
            </a:r>
          </a:p>
          <a:p>
            <a:pPr>
              <a:buNone/>
            </a:pPr>
            <a:r>
              <a:rPr lang="ru-RU" sz="3200" i="1" dirty="0" smtClean="0"/>
              <a:t>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(“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Война Алой и Белой розы”)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>Как называлась эта война? Почему?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72000"/>
          </a:xfrm>
        </p:spPr>
        <p:txBody>
          <a:bodyPr/>
          <a:lstStyle/>
          <a:p>
            <a:pPr lvl="0">
              <a:buNone/>
            </a:pPr>
            <a:r>
              <a:rPr lang="ru-RU" sz="3200" dirty="0" smtClean="0"/>
              <a:t>Кто такой вассал? В какой стране могли сказать “Вассал моего вассала – не мой вассал” и что это значило</a:t>
            </a:r>
            <a:r>
              <a:rPr lang="ru-RU" sz="3200" i="1" dirty="0" smtClean="0"/>
              <a:t>? </a:t>
            </a:r>
            <a:endParaRPr lang="ru-RU" sz="3200" i="1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 латинского «Слуга». Франция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 Сеньор имел дело только со своими непосредственными вассалами, а от их вассалов требовать ничего не мог .)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b="1" dirty="0" smtClean="0"/>
              <a:t>Определить, что отражает данная схема и что в ней лишнее? </a:t>
            </a:r>
            <a:endParaRPr lang="ru-RU" sz="3200" b="1" dirty="0" smtClean="0"/>
          </a:p>
          <a:p>
            <a:pPr lvl="0">
              <a:buNone/>
            </a:pPr>
            <a:endParaRPr lang="ru-RU" sz="3200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Инвеститура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Барщина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Оброк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Подати и поборы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smtClean="0"/>
              <a:t>Десятина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</a:rPr>
              <a:t>Крестьянские повинности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</a:rPr>
              <a:t>. Лишнее 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</a:rPr>
              <a:t>– инвеститура т.к. это введение в церковную должность.)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dirty="0" smtClean="0"/>
              <a:t>Определить, что отражает данная схема и что в ней лишнее? </a:t>
            </a:r>
            <a:endParaRPr lang="ru-RU" sz="3200" dirty="0" smtClean="0"/>
          </a:p>
          <a:p>
            <a:pPr lvl="0">
              <a:buNone/>
            </a:pPr>
            <a:endParaRPr lang="ru-RU" sz="3200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Король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Герцоги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Графы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Бароны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Рыцари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Крестьяне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(Феодальную лестницу. Здесь лишние крестьяне)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«</a:t>
            </a:r>
            <a:r>
              <a:rPr lang="ru-RU" sz="3200" dirty="0" smtClean="0"/>
              <a:t>О храбрейшие воины, потомство непобедимых предков!... </a:t>
            </a:r>
            <a:r>
              <a:rPr lang="ru-RU" sz="3200" dirty="0" smtClean="0"/>
              <a:t>Предпримите </a:t>
            </a:r>
            <a:r>
              <a:rPr lang="ru-RU" sz="3200" dirty="0" smtClean="0"/>
              <a:t>путь ко Гробу Святому, исторгните ту землю у нечестивого народа и подчините её себе. Земля та была дана Богом во владение сынам </a:t>
            </a:r>
            <a:r>
              <a:rPr lang="ru-RU" sz="3200" dirty="0" smtClean="0"/>
              <a:t>Израиля </a:t>
            </a:r>
            <a:r>
              <a:rPr lang="ru-RU" sz="3200" dirty="0" smtClean="0"/>
              <a:t>и, по выражению Писания, "течёт мёдом и молоком", Иерусалим — </a:t>
            </a:r>
            <a:r>
              <a:rPr lang="ru-RU" sz="3200" dirty="0" err="1" smtClean="0"/>
              <a:t>плодоноснейший</a:t>
            </a:r>
            <a:r>
              <a:rPr lang="ru-RU" sz="3200" dirty="0" smtClean="0"/>
              <a:t> перл </a:t>
            </a:r>
            <a:r>
              <a:rPr lang="ru-RU" sz="3200" dirty="0" smtClean="0"/>
              <a:t>земли</a:t>
            </a:r>
            <a:r>
              <a:rPr lang="ru-RU" sz="3200" dirty="0" smtClean="0"/>
              <a:t>, второй рай утех... Пуститесь же в этот путь во отпущение грехов своих, с уверенностью </a:t>
            </a:r>
            <a:r>
              <a:rPr lang="ru-RU" sz="3200" dirty="0" smtClean="0"/>
              <a:t>наследовать </a:t>
            </a:r>
            <a:r>
              <a:rPr lang="ru-RU" sz="3200" dirty="0" smtClean="0"/>
              <a:t>незапятнанную славу царствия небесного!».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папе Урбану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.В 1095 году он произнёс их в городе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Клермоне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во Франции, призывая народ к крестовым походам против неверных, с целью освобождения Иерусалима)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Кому принадлежали эта слова? Когда и в связи с чем, они были произнесены</a:t>
            </a:r>
            <a:r>
              <a:rPr lang="ru-RU" sz="3200" b="1" i="1" dirty="0" smtClean="0"/>
              <a:t>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ос   средневековый город рыцарей-госпитальеров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1312" y="1268760"/>
            <a:ext cx="88826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Рыцарский турнир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трывокиз Баллады о врем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220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70485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8 из 59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08912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oikompas.ru/img/compas/2009-08-16/srednevekovyjemoikompas.rucompas/5878891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slall.ru/wal/now/conwy/0/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aslall.ru/wal/now/beaumaris/0/img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82000" cy="5572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1152</Words>
  <Application>Microsoft Office PowerPoint</Application>
  <PresentationFormat>Экран (4:3)</PresentationFormat>
  <Paragraphs>118</Paragraphs>
  <Slides>35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Из какого произведения отрывок?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Исторический поединок</vt:lpstr>
      <vt:lpstr>Исторический поединок</vt:lpstr>
      <vt:lpstr>  Назовите событие </vt:lpstr>
      <vt:lpstr>О ком идёт речь?</vt:lpstr>
      <vt:lpstr>Как называлась эта война? Почему?</vt:lpstr>
      <vt:lpstr>Слайд 31</vt:lpstr>
      <vt:lpstr>Слайд 32</vt:lpstr>
      <vt:lpstr>Слайд 33</vt:lpstr>
      <vt:lpstr>Кому принадлежали эта слова? Когда и в связи с чем, они были произнесены?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Kab_20</cp:lastModifiedBy>
  <cp:revision>107</cp:revision>
  <dcterms:modified xsi:type="dcterms:W3CDTF">2011-12-08T11:27:06Z</dcterms:modified>
</cp:coreProperties>
</file>