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6" r:id="rId5"/>
    <p:sldId id="264" r:id="rId6"/>
    <p:sldId id="265" r:id="rId7"/>
    <p:sldId id="272" r:id="rId8"/>
    <p:sldId id="273" r:id="rId9"/>
    <p:sldId id="274" r:id="rId10"/>
    <p:sldId id="275" r:id="rId11"/>
    <p:sldId id="258" r:id="rId12"/>
    <p:sldId id="259" r:id="rId13"/>
    <p:sldId id="267" r:id="rId14"/>
    <p:sldId id="260" r:id="rId15"/>
    <p:sldId id="270" r:id="rId16"/>
    <p:sldId id="262" r:id="rId17"/>
    <p:sldId id="269" r:id="rId18"/>
    <p:sldId id="276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6120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Родной </a:t>
            </a:r>
            <a:r>
              <a:rPr lang="ru-RU" sz="4000" smtClean="0">
                <a:solidFill>
                  <a:srgbClr val="FF0000"/>
                </a:solidFill>
              </a:rPr>
              <a:t>язык </a:t>
            </a:r>
            <a:r>
              <a:rPr lang="ru-RU" sz="4000" smtClean="0">
                <a:solidFill>
                  <a:srgbClr val="FF0000"/>
                </a:solidFill>
              </a:rPr>
              <a:t>в </a:t>
            </a:r>
            <a:br>
              <a:rPr lang="ru-RU" sz="4000" smtClean="0">
                <a:solidFill>
                  <a:srgbClr val="FF0000"/>
                </a:solidFill>
              </a:rPr>
            </a:br>
            <a:r>
              <a:rPr lang="ru-RU" sz="4000" smtClean="0">
                <a:solidFill>
                  <a:srgbClr val="FF0000"/>
                </a:solidFill>
              </a:rPr>
              <a:t>«</a:t>
            </a:r>
            <a:r>
              <a:rPr lang="ru-RU" sz="4000" dirty="0" smtClean="0">
                <a:solidFill>
                  <a:srgbClr val="FF0000"/>
                </a:solidFill>
              </a:rPr>
              <a:t>реке времени»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                                                                                          </a:t>
            </a:r>
            <a:r>
              <a:rPr lang="ru-RU" sz="3600" dirty="0" smtClean="0">
                <a:solidFill>
                  <a:schemeClr val="tx1"/>
                </a:solidFill>
              </a:rPr>
              <a:t>И мы сохраним тебя,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                                                                                       русская речь,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                                                                                       Великое русское слово…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А. А. Ахматова.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Выводы:</a:t>
            </a:r>
            <a:endParaRPr lang="ru-RU" dirty="0" smtClean="0"/>
          </a:p>
          <a:p>
            <a:pPr lvl="0"/>
            <a:r>
              <a:rPr lang="ru-RU" dirty="0" smtClean="0"/>
              <a:t>Уровень лингвистической культуры у учащихся нашей школы </a:t>
            </a:r>
            <a:r>
              <a:rPr lang="ru-RU" dirty="0" smtClean="0">
                <a:solidFill>
                  <a:srgbClr val="FF0000"/>
                </a:solidFill>
              </a:rPr>
              <a:t>невысокий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Учащиеся не знают  фамилий языковедов,  интерес к произведениям писателей- классиков низкий. </a:t>
            </a:r>
          </a:p>
          <a:p>
            <a:pPr lvl="0"/>
            <a:r>
              <a:rPr lang="ru-RU" dirty="0" smtClean="0"/>
              <a:t>Родители при воспитании детей не уделяют должного внимания привитию любви к книге, печатному слову.</a:t>
            </a:r>
          </a:p>
          <a:p>
            <a:pPr lvl="0"/>
            <a:r>
              <a:rPr lang="ru-RU" dirty="0" smtClean="0"/>
              <a:t>Наибольшую тревогу вызывает массовое употребление жаргонной и нецензурной лексики дома, на улице, в школе. </a:t>
            </a:r>
          </a:p>
          <a:p>
            <a:pPr lvl="0"/>
            <a:r>
              <a:rPr lang="ru-RU" dirty="0" smtClean="0"/>
              <a:t>Создается впечатление, что это - </a:t>
            </a:r>
            <a:r>
              <a:rPr lang="ru-RU" dirty="0" smtClean="0">
                <a:solidFill>
                  <a:srgbClr val="FF0000"/>
                </a:solidFill>
              </a:rPr>
              <a:t>настоящее стихийное бедствие.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:\документы\Downloads\0005-005-Iz-istorii-pisma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80920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9461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83AFDC"/>
                </a:gs>
                <a:gs pos="100000">
                  <a:srgbClr val="8BB6E3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2" name="Rectangle 19"/>
            <p:cNvSpPr>
              <a:spLocks noChangeArrowheads="1"/>
            </p:cNvSpPr>
            <p:nvPr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166CC7"/>
                </a:gs>
                <a:gs pos="100000">
                  <a:srgbClr val="6CB4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3" name="Rectangle 20"/>
            <p:cNvSpPr>
              <a:spLocks noChangeArrowheads="1"/>
            </p:cNvSpPr>
            <p:nvPr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065EB8"/>
                </a:gs>
                <a:gs pos="100000">
                  <a:srgbClr val="166BC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4" name="Rectangle 21"/>
            <p:cNvSpPr>
              <a:spLocks noChangeArrowheads="1"/>
            </p:cNvSpPr>
            <p:nvPr/>
          </p:nvSpPr>
          <p:spPr bwMode="auto">
            <a:xfrm>
              <a:off x="864" y="576"/>
              <a:ext cx="4896" cy="3552"/>
            </a:xfrm>
            <a:prstGeom prst="rect">
              <a:avLst/>
            </a:prstGeom>
            <a:gradFill rotWithShape="0">
              <a:gsLst>
                <a:gs pos="0">
                  <a:srgbClr val="8BB6E1"/>
                </a:gs>
                <a:gs pos="100000">
                  <a:srgbClr val="B5D8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5" name="Rectangle 22"/>
            <p:cNvSpPr>
              <a:spLocks noChangeArrowheads="1"/>
            </p:cNvSpPr>
            <p:nvPr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6" name="Rectangle 23"/>
            <p:cNvSpPr>
              <a:spLocks noChangeArrowheads="1"/>
            </p:cNvSpPr>
            <p:nvPr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7" name="Rectangle 24"/>
            <p:cNvSpPr>
              <a:spLocks noChangeArrowheads="1"/>
            </p:cNvSpPr>
            <p:nvPr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8" name="Line 25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9" name="Line 26"/>
            <p:cNvSpPr>
              <a:spLocks noChangeShapeType="1"/>
            </p:cNvSpPr>
            <p:nvPr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0" name="Line 27"/>
            <p:cNvSpPr>
              <a:spLocks noChangeShapeType="1"/>
            </p:cNvSpPr>
            <p:nvPr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1" name="Line 28"/>
            <p:cNvSpPr>
              <a:spLocks noChangeShapeType="1"/>
            </p:cNvSpPr>
            <p:nvPr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причины  «популярности» </a:t>
            </a:r>
            <a:r>
              <a:rPr lang="en-US" sz="2800" dirty="0" smtClean="0"/>
              <a:t>SMS </a:t>
            </a:r>
            <a:r>
              <a:rPr lang="ru-RU" sz="2800" dirty="0" smtClean="0"/>
              <a:t>- общения</a:t>
            </a:r>
            <a:endParaRPr lang="ru-RU" sz="2800" dirty="0"/>
          </a:p>
        </p:txBody>
      </p:sp>
      <p:sp>
        <p:nvSpPr>
          <p:cNvPr id="19460" name="Rectangle 15"/>
          <p:cNvSpPr>
            <a:spLocks noGrp="1" noChangeArrowheads="1"/>
          </p:cNvSpPr>
          <p:nvPr>
            <p:ph idx="1"/>
          </p:nvPr>
        </p:nvSpPr>
        <p:spPr>
          <a:xfrm>
            <a:off x="1428750" y="1000125"/>
            <a:ext cx="7715250" cy="540067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Время отправления такого сообщения занимает пару секунд.</a:t>
            </a:r>
          </a:p>
          <a:p>
            <a:r>
              <a:rPr lang="ru-RU" sz="1800" dirty="0" smtClean="0"/>
              <a:t>SMS, как правило, доставляются в течение нескольких секунд. </a:t>
            </a:r>
          </a:p>
          <a:p>
            <a:r>
              <a:rPr lang="ru-RU" sz="1800" dirty="0" smtClean="0"/>
              <a:t>Можно отправить сообщение на выключенный или находящийся вне зоны действия сети телефон, адресат все равно его получит, как только появится в сети.</a:t>
            </a:r>
          </a:p>
          <a:p>
            <a:r>
              <a:rPr lang="ru-RU" sz="1800" dirty="0" smtClean="0"/>
              <a:t>Можно отправить сообщение абоненту, который в данный момент занят разговором</a:t>
            </a:r>
          </a:p>
          <a:p>
            <a:r>
              <a:rPr lang="ru-RU" sz="1800" dirty="0" smtClean="0"/>
              <a:t>Особенность технологии такова, что передача SMS почти никак не нагружает сотовую сеть. </a:t>
            </a:r>
          </a:p>
          <a:p>
            <a:r>
              <a:rPr lang="ru-RU" sz="1800" dirty="0" smtClean="0"/>
              <a:t>Также SMS на телефоны можно отправлять из  Интернет </a:t>
            </a:r>
          </a:p>
          <a:p>
            <a:r>
              <a:rPr lang="ru-RU" sz="1800" dirty="0" smtClean="0"/>
              <a:t>Они не требуют больших материальных затрат</a:t>
            </a:r>
          </a:p>
          <a:p>
            <a:r>
              <a:rPr lang="ru-RU" sz="1800" dirty="0" smtClean="0"/>
              <a:t> Благодаря возможности посылать сообщения можно  спокойно общаться до глубокой ночи.</a:t>
            </a:r>
          </a:p>
          <a:p>
            <a:pPr eaLnBrk="1" hangingPunct="1"/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Особенности  СМС</a:t>
            </a:r>
            <a:endParaRPr lang="ru-RU" sz="2800" dirty="0"/>
          </a:p>
        </p:txBody>
      </p:sp>
      <p:sp>
        <p:nvSpPr>
          <p:cNvPr id="5" name="Rectangle 1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SMS</a:t>
            </a:r>
            <a:r>
              <a:rPr lang="ru-RU" sz="2000" dirty="0" smtClean="0"/>
              <a:t> – это очень короткие сообщения, состоящие не более чем из 2–3 не сильно распространенных предложений, речь которых определяет:</a:t>
            </a:r>
          </a:p>
          <a:p>
            <a:pPr>
              <a:buFont typeface="Webdings" pitchFamily="18" charset="2"/>
              <a:buNone/>
            </a:pPr>
            <a:endParaRPr lang="ru-RU" sz="2000" dirty="0" smtClean="0"/>
          </a:p>
          <a:p>
            <a:r>
              <a:rPr lang="ru-RU" sz="2000" dirty="0" smtClean="0"/>
              <a:t>спонтанность (неподготовленность речи), что обусловливает речевую неряшливость, огрехи, описки; </a:t>
            </a:r>
          </a:p>
          <a:p>
            <a:r>
              <a:rPr lang="ru-RU" sz="2000" dirty="0" smtClean="0"/>
              <a:t>непринужденность, естественность речи (особенно при общении статусно равных лиц);</a:t>
            </a:r>
          </a:p>
          <a:p>
            <a:r>
              <a:rPr lang="ru-RU" sz="2000" dirty="0" smtClean="0"/>
              <a:t>приватность – непубличность, частный, не для чужих глаз характер сообщаемого; </a:t>
            </a:r>
          </a:p>
          <a:p>
            <a:r>
              <a:rPr lang="ru-RU" sz="2000" dirty="0" smtClean="0"/>
              <a:t>диалоговость: инициируемая </a:t>
            </a:r>
            <a:r>
              <a:rPr lang="en-US" sz="2000" dirty="0" smtClean="0"/>
              <a:t>SMS </a:t>
            </a:r>
            <a:r>
              <a:rPr lang="ru-RU" sz="2000" dirty="0" smtClean="0"/>
              <a:t> и ответная </a:t>
            </a:r>
            <a:r>
              <a:rPr lang="en-US" sz="2000" dirty="0" smtClean="0"/>
              <a:t>SMS</a:t>
            </a:r>
            <a:r>
              <a:rPr lang="ru-RU" sz="2000" dirty="0" smtClean="0"/>
              <a:t>. Вне зоны диалога многие </a:t>
            </a:r>
            <a:r>
              <a:rPr lang="en-US" sz="2000" dirty="0" smtClean="0"/>
              <a:t>SMS</a:t>
            </a:r>
            <a:r>
              <a:rPr lang="ru-RU" sz="2000" dirty="0" smtClean="0"/>
              <a:t> непонятны </a:t>
            </a:r>
          </a:p>
          <a:p>
            <a:r>
              <a:rPr lang="ru-RU" sz="2000" dirty="0" smtClean="0"/>
              <a:t>компрессия – сжатие речевых форм – вызвана и необходимостью вложить информацию в объем одного </a:t>
            </a:r>
            <a:r>
              <a:rPr lang="en-US" sz="2000" dirty="0" smtClean="0"/>
              <a:t>SMS </a:t>
            </a:r>
            <a:r>
              <a:rPr lang="ru-RU" sz="2000" dirty="0" smtClean="0"/>
              <a:t>- сообщения.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6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864" cy="576"/>
            </a:xfrm>
            <a:prstGeom prst="rect">
              <a:avLst/>
            </a:prstGeom>
            <a:gradFill rotWithShape="0">
              <a:gsLst>
                <a:gs pos="0">
                  <a:srgbClr val="83AFDC"/>
                </a:gs>
                <a:gs pos="100000">
                  <a:srgbClr val="8BB6E3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7" name="Rectangle 19"/>
            <p:cNvSpPr>
              <a:spLocks noChangeArrowheads="1"/>
            </p:cNvSpPr>
            <p:nvPr/>
          </p:nvSpPr>
          <p:spPr bwMode="auto">
            <a:xfrm>
              <a:off x="0" y="576"/>
              <a:ext cx="864" cy="3744"/>
            </a:xfrm>
            <a:prstGeom prst="rect">
              <a:avLst/>
            </a:prstGeom>
            <a:gradFill rotWithShape="0">
              <a:gsLst>
                <a:gs pos="0">
                  <a:srgbClr val="166CC7"/>
                </a:gs>
                <a:gs pos="100000">
                  <a:srgbClr val="6CB4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8" name="Rectangle 20"/>
            <p:cNvSpPr>
              <a:spLocks noChangeArrowheads="1"/>
            </p:cNvSpPr>
            <p:nvPr/>
          </p:nvSpPr>
          <p:spPr bwMode="auto">
            <a:xfrm>
              <a:off x="816" y="0"/>
              <a:ext cx="4944" cy="576"/>
            </a:xfrm>
            <a:prstGeom prst="rect">
              <a:avLst/>
            </a:prstGeom>
            <a:gradFill rotWithShape="0">
              <a:gsLst>
                <a:gs pos="0">
                  <a:srgbClr val="065EB8"/>
                </a:gs>
                <a:gs pos="100000">
                  <a:srgbClr val="166BC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9" name="Rectangle 21"/>
            <p:cNvSpPr>
              <a:spLocks noChangeArrowheads="1"/>
            </p:cNvSpPr>
            <p:nvPr/>
          </p:nvSpPr>
          <p:spPr bwMode="auto">
            <a:xfrm>
              <a:off x="864" y="576"/>
              <a:ext cx="4896" cy="3552"/>
            </a:xfrm>
            <a:prstGeom prst="rect">
              <a:avLst/>
            </a:prstGeom>
            <a:gradFill rotWithShape="0">
              <a:gsLst>
                <a:gs pos="0">
                  <a:srgbClr val="8BB6E1"/>
                </a:gs>
                <a:gs pos="100000">
                  <a:srgbClr val="B5D8F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Rectangle 22"/>
            <p:cNvSpPr>
              <a:spLocks noChangeArrowheads="1"/>
            </p:cNvSpPr>
            <p:nvPr/>
          </p:nvSpPr>
          <p:spPr bwMode="auto">
            <a:xfrm>
              <a:off x="96" y="4128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Rectangle 23"/>
            <p:cNvSpPr>
              <a:spLocks noChangeArrowheads="1"/>
            </p:cNvSpPr>
            <p:nvPr/>
          </p:nvSpPr>
          <p:spPr bwMode="auto">
            <a:xfrm>
              <a:off x="96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2" name="Rectangle 24"/>
            <p:cNvSpPr>
              <a:spLocks noChangeArrowheads="1"/>
            </p:cNvSpPr>
            <p:nvPr/>
          </p:nvSpPr>
          <p:spPr bwMode="auto">
            <a:xfrm>
              <a:off x="240" y="3984"/>
              <a:ext cx="96" cy="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3" name="Line 25"/>
            <p:cNvSpPr>
              <a:spLocks noChangeShapeType="1"/>
            </p:cNvSpPr>
            <p:nvPr/>
          </p:nvSpPr>
          <p:spPr bwMode="auto">
            <a:xfrm>
              <a:off x="864" y="0"/>
              <a:ext cx="0" cy="432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4" name="Line 26"/>
            <p:cNvSpPr>
              <a:spLocks noChangeShapeType="1"/>
            </p:cNvSpPr>
            <p:nvPr/>
          </p:nvSpPr>
          <p:spPr bwMode="auto">
            <a:xfrm>
              <a:off x="816" y="0"/>
              <a:ext cx="0" cy="432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5" name="Line 27"/>
            <p:cNvSpPr>
              <a:spLocks noChangeShapeType="1"/>
            </p:cNvSpPr>
            <p:nvPr/>
          </p:nvSpPr>
          <p:spPr bwMode="auto">
            <a:xfrm rot="5400000">
              <a:off x="2880" y="-2304"/>
              <a:ext cx="0" cy="576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6" name="Line 28"/>
            <p:cNvSpPr>
              <a:spLocks noChangeShapeType="1"/>
            </p:cNvSpPr>
            <p:nvPr/>
          </p:nvSpPr>
          <p:spPr bwMode="auto">
            <a:xfrm rot="5400000">
              <a:off x="2928" y="1296"/>
              <a:ext cx="0" cy="5664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4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/>
              <a:t>Результаты исследования</a:t>
            </a:r>
          </a:p>
        </p:txBody>
      </p:sp>
      <p:sp>
        <p:nvSpPr>
          <p:cNvPr id="5125" name="Rectangle 15"/>
          <p:cNvSpPr>
            <a:spLocks noGrp="1" noChangeArrowheads="1"/>
          </p:cNvSpPr>
          <p:nvPr>
            <p:ph idx="1"/>
          </p:nvPr>
        </p:nvSpPr>
        <p:spPr>
          <a:xfrm>
            <a:off x="1428750" y="1000125"/>
            <a:ext cx="7715250" cy="5400675"/>
          </a:xfrm>
        </p:spPr>
        <p:txBody>
          <a:bodyPr/>
          <a:lstStyle/>
          <a:p>
            <a:pPr eaLnBrk="1" hangingPunct="1"/>
            <a:r>
              <a:rPr lang="ru-RU" sz="1800" smtClean="0"/>
              <a:t>Нами был предложен набор </a:t>
            </a:r>
            <a:r>
              <a:rPr lang="en-US" sz="1800" smtClean="0"/>
              <a:t>SMS </a:t>
            </a:r>
            <a:r>
              <a:rPr lang="ru-RU" sz="1800" smtClean="0"/>
              <a:t> – «изысков», которые, по наблюдениям филологов, наиболее предпочитаемы в молодежной среде. Респондентам следовало указать используемые, по возможности прокомментировать причину их применения в коротком текстовом сообщении:</a:t>
            </a:r>
          </a:p>
        </p:txBody>
      </p:sp>
      <p:graphicFrame>
        <p:nvGraphicFramePr>
          <p:cNvPr id="5122" name="Диаграмма 15"/>
          <p:cNvGraphicFramePr>
            <a:graphicFrameLocks/>
          </p:cNvGraphicFramePr>
          <p:nvPr/>
        </p:nvGraphicFramePr>
        <p:xfrm>
          <a:off x="1785938" y="2428875"/>
          <a:ext cx="6996112" cy="4000500"/>
        </p:xfrm>
        <a:graphic>
          <a:graphicData uri="http://schemas.openxmlformats.org/presentationml/2006/ole">
            <p:oleObj spid="_x0000_s20482" r:id="rId3" imgW="6998815" imgH="400541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1800" dirty="0" smtClean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568952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590465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«С ПРАЗДНИКОМ 8 МАРТА </a:t>
            </a:r>
            <a:r>
              <a:rPr lang="ru-RU" dirty="0" err="1" smtClean="0"/>
              <a:t>щастя</a:t>
            </a:r>
            <a:r>
              <a:rPr lang="ru-RU" dirty="0" smtClean="0"/>
              <a:t> здоровья ЛЮБВИ найти своего принца». </a:t>
            </a:r>
          </a:p>
          <a:p>
            <a:pPr lvl="0"/>
            <a:r>
              <a:rPr lang="ru-RU" dirty="0" smtClean="0"/>
              <a:t>Прописная буква используется для передачи, например, изменения высоты голоса: «</a:t>
            </a:r>
            <a:r>
              <a:rPr lang="ru-RU" dirty="0" err="1" smtClean="0"/>
              <a:t>А-А-А-а-а</a:t>
            </a:r>
            <a:r>
              <a:rPr lang="ru-RU" dirty="0" smtClean="0"/>
              <a:t>… </a:t>
            </a:r>
            <a:r>
              <a:rPr lang="ru-RU" dirty="0" err="1" smtClean="0"/>
              <a:t>прикольненько</a:t>
            </a:r>
            <a:r>
              <a:rPr lang="ru-RU" dirty="0" smtClean="0"/>
              <a:t> буду знать»</a:t>
            </a:r>
          </a:p>
          <a:p>
            <a:pPr lvl="0"/>
            <a:r>
              <a:rPr lang="ru-RU" dirty="0" smtClean="0"/>
              <a:t> При неформальном стиле отношений весь текст подаётся строчными («лень </a:t>
            </a:r>
            <a:r>
              <a:rPr lang="ru-RU" dirty="0" err="1" smtClean="0"/>
              <a:t>клацать-и</a:t>
            </a:r>
            <a:r>
              <a:rPr lang="ru-RU" dirty="0" smtClean="0"/>
              <a:t> так поймут»).</a:t>
            </a:r>
          </a:p>
          <a:p>
            <a:pPr lvl="0"/>
            <a:r>
              <a:rPr lang="ru-RU" dirty="0" smtClean="0"/>
              <a:t>Слитное, полуслитное, раздельное написание. Слова, пишущиеся обычно через дефис, многие формы в </a:t>
            </a:r>
            <a:r>
              <a:rPr lang="en-US" dirty="0" smtClean="0"/>
              <a:t>SMS </a:t>
            </a:r>
            <a:r>
              <a:rPr lang="ru-RU" dirty="0" smtClean="0"/>
              <a:t> не разделяются: «</a:t>
            </a:r>
            <a:r>
              <a:rPr lang="ru-RU" dirty="0" err="1" smtClean="0"/>
              <a:t>Засвободу</a:t>
            </a:r>
            <a:r>
              <a:rPr lang="ru-RU" dirty="0" smtClean="0"/>
              <a:t>!», «</a:t>
            </a:r>
            <a:r>
              <a:rPr lang="ru-RU" dirty="0" err="1" smtClean="0"/>
              <a:t>Потомушо</a:t>
            </a:r>
            <a:r>
              <a:rPr lang="ru-RU" dirty="0" smtClean="0"/>
              <a:t>…», «</a:t>
            </a:r>
            <a:r>
              <a:rPr lang="ru-RU" dirty="0" err="1" smtClean="0"/>
              <a:t>Ктонить</a:t>
            </a:r>
            <a:r>
              <a:rPr lang="ru-RU" dirty="0" smtClean="0"/>
              <a:t> </a:t>
            </a:r>
            <a:r>
              <a:rPr lang="ru-RU" dirty="0" err="1" smtClean="0"/>
              <a:t>бу</a:t>
            </a:r>
            <a:r>
              <a:rPr lang="ru-RU" dirty="0" smtClean="0"/>
              <a:t>?». </a:t>
            </a:r>
          </a:p>
          <a:p>
            <a:pPr lvl="0"/>
            <a:r>
              <a:rPr lang="ru-RU" dirty="0" smtClean="0"/>
              <a:t>Графические сокращения. Здесь отмечаются наиболее многочисленные отступления от правил. Графическая компрессия вызвана экономией пространства СМС. Точка при сокращении часто опускается: «Еду во </a:t>
            </a:r>
            <a:r>
              <a:rPr lang="ru-RU" dirty="0" err="1" smtClean="0"/>
              <a:t>вт</a:t>
            </a:r>
            <a:r>
              <a:rPr lang="ru-RU" dirty="0" smtClean="0"/>
              <a:t>». </a:t>
            </a:r>
          </a:p>
          <a:p>
            <a:pPr lvl="0"/>
            <a:r>
              <a:rPr lang="ru-RU" dirty="0" smtClean="0"/>
              <a:t>Как видно из проведенных исследований очень популярным ( 100% ) в интерактивном общении является использование смайликов (от </a:t>
            </a:r>
            <a:r>
              <a:rPr lang="ru-RU" dirty="0" err="1" smtClean="0"/>
              <a:t>анг</a:t>
            </a:r>
            <a:r>
              <a:rPr lang="ru-RU" dirty="0" smtClean="0"/>
              <a:t> </a:t>
            </a:r>
            <a:r>
              <a:rPr lang="ru-RU" dirty="0" err="1" smtClean="0"/>
              <a:t>smile</a:t>
            </a:r>
            <a:r>
              <a:rPr lang="ru-RU" dirty="0" smtClean="0"/>
              <a:t> - улыбка).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238" y="476671"/>
            <a:ext cx="8260942" cy="9968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183880" cy="5472608"/>
          </a:xfrm>
        </p:spPr>
        <p:txBody>
          <a:bodyPr>
            <a:normAutofit fontScale="77500" lnSpcReduction="20000"/>
          </a:bodyPr>
          <a:lstStyle/>
          <a:p>
            <a:r>
              <a:rPr lang="ru-RU" sz="2400" b="1" dirty="0" smtClean="0"/>
              <a:t>Нарушения отмечаются по следующим разделам:</a:t>
            </a:r>
            <a:endParaRPr lang="ru-RU" sz="2400" dirty="0" smtClean="0"/>
          </a:p>
          <a:p>
            <a:r>
              <a:rPr lang="ru-RU" dirty="0" smtClean="0"/>
              <a:t>Передача фонемного состава слов и морфем. Отдаётся предпочтение фонетическому письму, часто реализуется неполный стиль произношения</a:t>
            </a:r>
          </a:p>
          <a:p>
            <a:r>
              <a:rPr lang="ru-RU" dirty="0" smtClean="0"/>
              <a:t>Употребление прописных и строчных букв, меняются функции прописных. </a:t>
            </a:r>
          </a:p>
          <a:p>
            <a:r>
              <a:rPr lang="ru-RU" dirty="0" smtClean="0"/>
              <a:t>Слитное, полуслитное, раздельное написание. </a:t>
            </a:r>
          </a:p>
          <a:p>
            <a:r>
              <a:rPr lang="ru-RU" dirty="0" smtClean="0"/>
              <a:t>Графические сокращения. </a:t>
            </a:r>
          </a:p>
          <a:p>
            <a:r>
              <a:rPr lang="ru-RU" dirty="0" smtClean="0"/>
              <a:t>Неофициальность, камерность, интимность общения обусловливают характер лексики </a:t>
            </a:r>
            <a:r>
              <a:rPr lang="en-US" dirty="0" smtClean="0"/>
              <a:t>SMS</a:t>
            </a:r>
            <a:r>
              <a:rPr lang="ru-RU" dirty="0" smtClean="0"/>
              <a:t>: это слова разговорного стиля, бытовой тематики, просторечные</a:t>
            </a:r>
          </a:p>
          <a:p>
            <a:r>
              <a:rPr lang="ru-RU" dirty="0" smtClean="0"/>
              <a:t>Эмоциональность, желание придать сообщению позитивный настрой ведут к намеренному изменению пунктуационного оформления текста, что отчасти заменяет использование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828092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100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115300" cy="1065212"/>
          </a:xfrm>
        </p:spPr>
        <p:txBody>
          <a:bodyPr/>
          <a:lstStyle/>
          <a:p>
            <a:r>
              <a:rPr lang="ru-RU" sz="2800" b="1" dirty="0" smtClean="0"/>
              <a:t>Отношение учащихся Хазанской школы к состоянию русского языка</a:t>
            </a:r>
            <a:endParaRPr lang="ru-RU" dirty="0" smtClean="0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1428750" y="2857500"/>
          <a:ext cx="5572125" cy="3779838"/>
        </p:xfrm>
        <a:graphic>
          <a:graphicData uri="http://schemas.openxmlformats.org/presentationml/2006/ole">
            <p:oleObj spid="_x0000_s1026" name="Диаграмма" r:id="rId3" imgW="3552749" imgH="2409749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7972425" cy="3667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24" name="Содержимое 2"/>
          <p:cNvSpPr>
            <a:spLocks noGrp="1"/>
          </p:cNvSpPr>
          <p:nvPr>
            <p:ph idx="1"/>
          </p:nvPr>
        </p:nvSpPr>
        <p:spPr>
          <a:xfrm>
            <a:off x="500063" y="1071563"/>
            <a:ext cx="7758112" cy="1065212"/>
          </a:xfrm>
        </p:spPr>
        <p:txBody>
          <a:bodyPr>
            <a:normAutofit/>
          </a:bodyPr>
          <a:lstStyle/>
          <a:p>
            <a:r>
              <a:rPr lang="ru-RU" b="1" dirty="0" smtClean="0"/>
              <a:t>Употребление нецензурной лексики</a:t>
            </a:r>
            <a:endParaRPr lang="ru-RU" dirty="0" smtClean="0"/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1428750" y="2143125"/>
          <a:ext cx="5956300" cy="4214813"/>
        </p:xfrm>
        <a:graphic>
          <a:graphicData uri="http://schemas.openxmlformats.org/presentationml/2006/ole">
            <p:oleObj spid="_x0000_s15362" name="Диаграмма" r:id="rId3" imgW="2638349" imgH="1866900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186738" cy="6524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tx1"/>
                </a:solidFill>
              </a:rPr>
              <a:t>Употребление нецензурной лексики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186738" cy="4681537"/>
          </a:xfrm>
        </p:spPr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«Дети слышат ее от взрослых, взрослые встревожены речью детей. Это стало сущим наказанием для нашего языка и общества»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Из материалов исследования сотрудника Института проблем РАН П.П. </a:t>
            </a:r>
            <a:r>
              <a:rPr lang="ru-RU" dirty="0" err="1" smtClean="0"/>
              <a:t>Гаряева</a:t>
            </a:r>
            <a:r>
              <a:rPr lang="ru-RU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Любое произнесенное слово – волновая генетическая программа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Иногда слово может сработать как убийца и даже вызвать раковые заболевания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Воздействие брани равносильно радиационному облучению в 10- 40 тысяч рентген!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Бранные слова вызывают мутации на генетическом уровне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Длительный стресс, который могут спровоцировать оскорбительные выражения, приводит к снижению иммунитета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4614863" cy="2238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172" name="Содержимое 2"/>
          <p:cNvSpPr>
            <a:spLocks noGrp="1"/>
          </p:cNvSpPr>
          <p:nvPr>
            <p:ph idx="1"/>
          </p:nvPr>
        </p:nvSpPr>
        <p:spPr>
          <a:xfrm>
            <a:off x="428625" y="1000125"/>
            <a:ext cx="8286750" cy="928688"/>
          </a:xfrm>
        </p:spPr>
        <p:txBody>
          <a:bodyPr>
            <a:normAutofit/>
          </a:bodyPr>
          <a:lstStyle/>
          <a:p>
            <a:r>
              <a:rPr lang="ru-RU" b="1" dirty="0" smtClean="0"/>
              <a:t>Употребление жаргонных слов </a:t>
            </a:r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357313" y="2214563"/>
          <a:ext cx="6215062" cy="3913187"/>
        </p:xfrm>
        <a:graphic>
          <a:graphicData uri="http://schemas.openxmlformats.org/presentationml/2006/ole">
            <p:oleObj spid="_x0000_s16386" name="Диаграмма" r:id="rId3" imgW="3086100" imgH="1943100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2400300" cy="152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358188" cy="1785937"/>
          </a:xfrm>
        </p:spPr>
        <p:txBody>
          <a:bodyPr>
            <a:normAutofit fontScale="92500"/>
          </a:bodyPr>
          <a:lstStyle/>
          <a:p>
            <a:r>
              <a:rPr lang="ru-RU" smtClean="0"/>
              <a:t>Собирательный образ нашего сверстника согласно школьному жаргону</a:t>
            </a:r>
          </a:p>
          <a:p>
            <a:r>
              <a:rPr lang="ru-RU" smtClean="0"/>
              <a:t>Уши- локаторы, рот – варежка, руки– клешни и грабли, ноги -костыль и копыто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785938" y="2786063"/>
          <a:ext cx="5072062" cy="3803650"/>
        </p:xfrm>
        <a:graphic>
          <a:graphicData uri="http://schemas.openxmlformats.org/presentationml/2006/ole">
            <p:oleObj spid="_x0000_s18434" r:id="rId3" imgW="1143099" imgH="157747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lnSpcReduction="10000"/>
          </a:bodyPr>
          <a:lstStyle/>
          <a:p>
            <a:r>
              <a:rPr lang="ru-RU" sz="3500" b="1" dirty="0" err="1" smtClean="0"/>
              <a:t>Лингвоэкологический</a:t>
            </a:r>
            <a:r>
              <a:rPr lang="ru-RU" sz="3500" dirty="0" smtClean="0"/>
              <a:t> подход предполагает бережное отношение к литературному языку одновременно как к культуре и как к орудию культуры. А ведь стоит задуматься и над тем, что всякое потерянное, искажённое или непонятное нами слово – это потерянный для нас мир, звено нашей культуры.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30352"/>
            <a:ext cx="8147248" cy="54909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История самого термина </a:t>
            </a:r>
            <a:r>
              <a:rPr lang="ru-RU" i="1" dirty="0" smtClean="0">
                <a:solidFill>
                  <a:srgbClr val="FF0000"/>
                </a:solidFill>
              </a:rPr>
              <a:t>экология</a:t>
            </a:r>
            <a:r>
              <a:rPr lang="ru-RU" dirty="0" smtClean="0"/>
              <a:t> восходит к 60-м годам </a:t>
            </a:r>
            <a:r>
              <a:rPr lang="en-US" dirty="0" smtClean="0"/>
              <a:t>XIX</a:t>
            </a:r>
            <a:r>
              <a:rPr lang="ru-RU" dirty="0" smtClean="0"/>
              <a:t> века. Как известно, термин </a:t>
            </a:r>
            <a:r>
              <a:rPr lang="ru-RU" i="1" dirty="0" smtClean="0">
                <a:solidFill>
                  <a:srgbClr val="FF0000"/>
                </a:solidFill>
              </a:rPr>
              <a:t>экология</a:t>
            </a:r>
            <a:r>
              <a:rPr lang="ru-RU" i="1" dirty="0" smtClean="0"/>
              <a:t>, </a:t>
            </a:r>
            <a:r>
              <a:rPr lang="ru-RU" dirty="0" smtClean="0"/>
              <a:t>или </a:t>
            </a:r>
            <a:r>
              <a:rPr lang="ru-RU" i="1" dirty="0" err="1" smtClean="0">
                <a:solidFill>
                  <a:srgbClr val="FF0000"/>
                </a:solidFill>
              </a:rPr>
              <a:t>ойкология</a:t>
            </a:r>
            <a:r>
              <a:rPr lang="ru-RU" dirty="0" smtClean="0"/>
              <a:t> (от греческого </a:t>
            </a:r>
            <a:r>
              <a:rPr lang="en-US" dirty="0" err="1" smtClean="0">
                <a:solidFill>
                  <a:srgbClr val="FF0000"/>
                </a:solidFill>
              </a:rPr>
              <a:t>oikos</a:t>
            </a:r>
            <a:r>
              <a:rPr lang="ru-RU" dirty="0" smtClean="0">
                <a:solidFill>
                  <a:srgbClr val="FF0000"/>
                </a:solidFill>
              </a:rPr>
              <a:t> «жилище</a:t>
            </a:r>
            <a:r>
              <a:rPr lang="ru-RU" dirty="0" smtClean="0"/>
              <a:t>»,</a:t>
            </a:r>
            <a:r>
              <a:rPr lang="ru-RU" dirty="0" smtClean="0">
                <a:solidFill>
                  <a:srgbClr val="FF0000"/>
                </a:solidFill>
              </a:rPr>
              <a:t> «место обитания» и </a:t>
            </a:r>
            <a:r>
              <a:rPr lang="en-US" dirty="0" smtClean="0">
                <a:solidFill>
                  <a:srgbClr val="FF0000"/>
                </a:solidFill>
              </a:rPr>
              <a:t>logos</a:t>
            </a:r>
            <a:r>
              <a:rPr lang="ru-RU" dirty="0" smtClean="0">
                <a:solidFill>
                  <a:srgbClr val="FF0000"/>
                </a:solidFill>
              </a:rPr>
              <a:t> «учение») </a:t>
            </a:r>
            <a:r>
              <a:rPr lang="ru-RU" dirty="0" smtClean="0"/>
              <a:t>предложил в 1866 году известный немецкий естествоиспытатель Эрнст Геккель (1834-1919). Это был один из крупнейших биологов </a:t>
            </a:r>
            <a:r>
              <a:rPr lang="en-US" dirty="0" smtClean="0"/>
              <a:t>XIX</a:t>
            </a:r>
            <a:r>
              <a:rPr lang="ru-RU" dirty="0" smtClean="0"/>
              <a:t> века, реформатор науки, сторонник эволюционного учения Чарльза Дарвина.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5850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Экология культуры </a:t>
            </a:r>
            <a:r>
              <a:rPr lang="ru-RU" dirty="0" smtClean="0"/>
              <a:t>связана с сохранением (или возрождением) накопленных ценностей. « Сохранение культурной среды – задача не менее существенная, чем сохранение окружающей природы. Если природа необходима человеку для его биологической жизни, </a:t>
            </a:r>
            <a:r>
              <a:rPr lang="ru-RU" dirty="0" smtClean="0">
                <a:solidFill>
                  <a:srgbClr val="FF0000"/>
                </a:solidFill>
              </a:rPr>
              <a:t>то культурная среда столь же необходима для его духовной, нравственной жизни, для его «духовной оседлости», для его привязанности к родным местам, для его нравственной самодисциплины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821</Words>
  <Application>Microsoft Office PowerPoint</Application>
  <PresentationFormat>Экран (4:3)</PresentationFormat>
  <Paragraphs>58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Аспект</vt:lpstr>
      <vt:lpstr>Диаграмма</vt:lpstr>
      <vt:lpstr>Лист Microsoft Office Excel 97-2003</vt:lpstr>
      <vt:lpstr>Родной язык в  «реке времени»                                                                                            И мы сохраним тебя,                                                                                        русская речь,                                                                                        Великое русское слово…  А. А. Ахматова. </vt:lpstr>
      <vt:lpstr> </vt:lpstr>
      <vt:lpstr>Слайд 3</vt:lpstr>
      <vt:lpstr>Употребление нецензурной лексики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Основные причины  «популярности» SMS - общения</vt:lpstr>
      <vt:lpstr>Особенности  СМС</vt:lpstr>
      <vt:lpstr>Результаты исследования</vt:lpstr>
      <vt:lpstr>Слайд 16</vt:lpstr>
      <vt:lpstr>Слайд 17</vt:lpstr>
      <vt:lpstr>       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27</cp:revision>
  <dcterms:created xsi:type="dcterms:W3CDTF">2012-12-07T16:01:27Z</dcterms:created>
  <dcterms:modified xsi:type="dcterms:W3CDTF">2012-12-18T12:17:19Z</dcterms:modified>
</cp:coreProperties>
</file>