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86" r:id="rId3"/>
    <p:sldId id="260" r:id="rId4"/>
    <p:sldId id="275" r:id="rId5"/>
    <p:sldId id="264" r:id="rId6"/>
    <p:sldId id="274" r:id="rId7"/>
    <p:sldId id="296" r:id="rId8"/>
    <p:sldId id="297" r:id="rId9"/>
    <p:sldId id="298" r:id="rId10"/>
    <p:sldId id="281" r:id="rId11"/>
    <p:sldId id="295" r:id="rId12"/>
    <p:sldId id="282" r:id="rId13"/>
    <p:sldId id="299" r:id="rId14"/>
    <p:sldId id="300" r:id="rId15"/>
    <p:sldId id="301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0116" autoAdjust="0"/>
  </p:normalViewPr>
  <p:slideViewPr>
    <p:cSldViewPr>
      <p:cViewPr>
        <p:scale>
          <a:sx n="50" d="100"/>
          <a:sy n="50" d="100"/>
        </p:scale>
        <p:origin x="-701" y="-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D5EB9-3612-465D-B207-036346A0EAB8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B598B-16AD-4099-993E-C84121596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DEF2A-0525-4AE0-A4ED-6FB127A07124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97C2-9579-4565-AED2-A6A0503239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DEF2A-0525-4AE0-A4ED-6FB127A07124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97C2-9579-4565-AED2-A6A0503239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DEF2A-0525-4AE0-A4ED-6FB127A07124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97C2-9579-4565-AED2-A6A0503239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DEF2A-0525-4AE0-A4ED-6FB127A07124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97C2-9579-4565-AED2-A6A0503239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DEF2A-0525-4AE0-A4ED-6FB127A07124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97C2-9579-4565-AED2-A6A0503239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DEF2A-0525-4AE0-A4ED-6FB127A07124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97C2-9579-4565-AED2-A6A0503239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DEF2A-0525-4AE0-A4ED-6FB127A07124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97C2-9579-4565-AED2-A6A0503239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DEF2A-0525-4AE0-A4ED-6FB127A07124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97C2-9579-4565-AED2-A6A0503239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DEF2A-0525-4AE0-A4ED-6FB127A07124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97C2-9579-4565-AED2-A6A0503239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DEF2A-0525-4AE0-A4ED-6FB127A07124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97C2-9579-4565-AED2-A6A0503239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DEF2A-0525-4AE0-A4ED-6FB127A07124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4BD97C2-9579-4565-AED2-A6A0503239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1DEF2A-0525-4AE0-A4ED-6FB127A07124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BD97C2-9579-4565-AED2-A6A0503239B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8182004" cy="30003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/>
            </a:r>
            <a:b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</a:b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/>
            </a:r>
            <a:b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</a:b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/>
            </a:r>
            <a:b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</a:br>
            <a:r>
              <a:rPr lang="ru-RU" sz="4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Интегрированный урок по математике</a:t>
            </a:r>
            <a:br>
              <a:rPr lang="ru-RU" sz="4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4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 элементами ПДД: </a:t>
            </a:r>
            <a:br>
              <a:rPr lang="ru-RU" sz="4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4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Табличное сложение. Правила пассажиров.</a:t>
            </a:r>
            <a:br>
              <a:rPr lang="ru-RU" sz="4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4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 класс</a:t>
            </a:r>
            <a:r>
              <a:rPr lang="ru-RU" sz="40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/>
            </a:r>
            <a:br>
              <a:rPr lang="ru-RU" sz="40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</a:br>
            <a:endParaRPr lang="ru-RU" sz="4000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4857760"/>
            <a:ext cx="7896252" cy="176645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                                          Работу выполнила:</a:t>
            </a:r>
          </a:p>
          <a:p>
            <a:pPr algn="l"/>
            <a:r>
              <a:rPr lang="ru-RU" dirty="0" smtClean="0"/>
              <a:t> учитель первой квалификационной категории МОУ СОШ № 7 г.Бавлы </a:t>
            </a:r>
            <a:r>
              <a:rPr lang="ru-RU" b="1" dirty="0" err="1" smtClean="0"/>
              <a:t>Бавлинского</a:t>
            </a:r>
            <a:r>
              <a:rPr lang="ru-RU" dirty="0" smtClean="0"/>
              <a:t> района РТ </a:t>
            </a:r>
            <a:r>
              <a:rPr lang="ru-RU" dirty="0" err="1" smtClean="0"/>
              <a:t>Загирова</a:t>
            </a:r>
            <a:r>
              <a:rPr lang="ru-RU" dirty="0" smtClean="0"/>
              <a:t> </a:t>
            </a:r>
            <a:r>
              <a:rPr lang="ru-RU" dirty="0" err="1" smtClean="0"/>
              <a:t>Фарида</a:t>
            </a:r>
            <a:r>
              <a:rPr lang="ru-RU" dirty="0" smtClean="0"/>
              <a:t> </a:t>
            </a:r>
            <a:r>
              <a:rPr lang="ru-RU" dirty="0" err="1" smtClean="0"/>
              <a:t>Ильгизовна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ПРАВИЛА ПАССАЖИРОВ</a:t>
            </a:r>
            <a:endParaRPr lang="ru-RU" b="1" i="1" dirty="0"/>
          </a:p>
        </p:txBody>
      </p:sp>
      <p:pic>
        <p:nvPicPr>
          <p:cNvPr id="7" name="Содержимое 6" descr="0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60032" y="2132856"/>
            <a:ext cx="4104456" cy="3492388"/>
          </a:xfrm>
        </p:spPr>
      </p:pic>
      <p:pic>
        <p:nvPicPr>
          <p:cNvPr id="9" name="Рисунок 8" descr="0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132856"/>
            <a:ext cx="4326523" cy="3528392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611560" y="2780928"/>
            <a:ext cx="1224136" cy="12961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203848" y="3356992"/>
            <a:ext cx="1440160" cy="13681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372200" y="2924944"/>
            <a:ext cx="1440160" cy="158417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39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187624" y="908720"/>
            <a:ext cx="7104063" cy="5329238"/>
          </a:xfrm>
          <a:prstGeom prst="rect">
            <a:avLst/>
          </a:prstGeom>
        </p:spPr>
      </p:pic>
      <p:pic>
        <p:nvPicPr>
          <p:cNvPr id="5" name="Содержимое 3" descr="Рисунок14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932040" y="3645024"/>
            <a:ext cx="2305379" cy="25571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i="1" dirty="0" smtClean="0"/>
              <a:t>Правила для пассажиров</a:t>
            </a:r>
            <a:endParaRPr lang="ru-RU" sz="54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3891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1.Сначала </a:t>
            </a:r>
            <a:r>
              <a:rPr lang="ru-RU" dirty="0" smtClean="0">
                <a:solidFill>
                  <a:srgbClr val="002060"/>
                </a:solidFill>
              </a:rPr>
              <a:t>пропусти пассажиров </a:t>
            </a:r>
            <a:r>
              <a:rPr lang="ru-RU" dirty="0" smtClean="0">
                <a:solidFill>
                  <a:srgbClr val="002060"/>
                </a:solidFill>
              </a:rPr>
              <a:t>из транспорта, потом заходи сам.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2.Не езди без билета.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3.Не садись в автобус с мороженым.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4.Уступай место старшим.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5.Держись за поручни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6.Не мусори в транспорте.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7.Не толкай других пассажиров.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8.Не разговаривай громко – ты мешаешь другим.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9.Будь осторожен в транспорте при закрывании дверей.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10. Не высовывайся из окна автобуса.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858212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b="1" i="1" dirty="0" smtClean="0"/>
              <a:t>ПЛАН</a:t>
            </a:r>
            <a:endParaRPr lang="ru-RU" b="1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643050"/>
          <a:ext cx="821537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5370"/>
              </a:tblGrid>
              <a:tr h="925832"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ru-RU" sz="4000" baseline="0" dirty="0" smtClean="0"/>
                        <a:t>Дополню до </a:t>
                      </a:r>
                      <a:r>
                        <a:rPr lang="ru-RU" sz="5400" baseline="0" dirty="0" smtClean="0"/>
                        <a:t>10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sz="4000" baseline="0" dirty="0" smtClean="0"/>
                        <a:t>Прибавлю  оставшуюся часть</a:t>
                      </a:r>
                    </a:p>
                    <a:p>
                      <a:pPr marL="342900" indent="-342900">
                        <a:buAutoNum type="arabicParenR"/>
                      </a:pPr>
                      <a:endParaRPr lang="ru-RU" sz="4000" baseline="0" dirty="0" smtClean="0"/>
                    </a:p>
                    <a:p>
                      <a:pPr marL="342900" indent="-342900">
                        <a:buAutoNum type="arabicParenR"/>
                      </a:pPr>
                      <a:endParaRPr lang="ru-RU" baseline="0" dirty="0" smtClean="0"/>
                    </a:p>
                    <a:p>
                      <a:pPr marL="342900" indent="-342900">
                        <a:buAutoNum type="arabicParenR"/>
                      </a:pPr>
                      <a:endParaRPr lang="ru-RU" dirty="0"/>
                    </a:p>
                  </a:txBody>
                  <a:tcPr/>
                </a:tc>
              </a:tr>
              <a:tr h="925832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9+4 = 13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dirty="0" smtClean="0"/>
                        <a:t>                      1       </a:t>
                      </a:r>
                      <a:r>
                        <a:rPr lang="ru-RU" sz="4400" baseline="0" dirty="0" smtClean="0"/>
                        <a:t>3</a:t>
                      </a:r>
                      <a:endParaRPr lang="ru-RU" sz="4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4" name="Прямая со стрелкой 13"/>
          <p:cNvCxnSpPr/>
          <p:nvPr/>
        </p:nvCxnSpPr>
        <p:spPr>
          <a:xfrm rot="5400000">
            <a:off x="3398036" y="5460220"/>
            <a:ext cx="642942" cy="952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>
            <a:off x="3714744" y="5214950"/>
            <a:ext cx="71438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6200000" flipH="1">
            <a:off x="4250529" y="5250669"/>
            <a:ext cx="714380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Помоги правильно перейти дорогу</a:t>
            </a:r>
            <a:endParaRPr lang="ru-RU" b="1" i="1" dirty="0"/>
          </a:p>
        </p:txBody>
      </p:sp>
      <p:pic>
        <p:nvPicPr>
          <p:cNvPr id="1026" name="Picture 2" descr="C:\Documents and Settings\student_2\Мои документы\Мои рисунки\Иллюстрации\Картинки новые\ПДД\Картинки\Ситуации\Кн29ст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3782"/>
          <a:stretch>
            <a:fillRect/>
          </a:stretch>
        </p:blipFill>
        <p:spPr bwMode="auto">
          <a:xfrm>
            <a:off x="36682" y="1928802"/>
            <a:ext cx="9107350" cy="4929198"/>
          </a:xfrm>
          <a:prstGeom prst="rect">
            <a:avLst/>
          </a:prstGeom>
          <a:noFill/>
        </p:spPr>
      </p:pic>
      <p:grpSp>
        <p:nvGrpSpPr>
          <p:cNvPr id="3" name="Группа 17"/>
          <p:cNvGrpSpPr/>
          <p:nvPr/>
        </p:nvGrpSpPr>
        <p:grpSpPr>
          <a:xfrm>
            <a:off x="4357686" y="5286388"/>
            <a:ext cx="3286942" cy="1071570"/>
            <a:chOff x="1857356" y="786588"/>
            <a:chExt cx="1786744" cy="1072364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1857356" y="1857364"/>
              <a:ext cx="1714512" cy="158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 rot="5400000" flipH="1" flipV="1">
              <a:off x="3107521" y="1321579"/>
              <a:ext cx="1071570" cy="158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20"/>
          <p:cNvGrpSpPr/>
          <p:nvPr/>
        </p:nvGrpSpPr>
        <p:grpSpPr>
          <a:xfrm flipH="1">
            <a:off x="428596" y="5357826"/>
            <a:ext cx="3071834" cy="1071570"/>
            <a:chOff x="1857356" y="786588"/>
            <a:chExt cx="1786744" cy="1072364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>
              <a:off x="1857356" y="1857364"/>
              <a:ext cx="1714512" cy="158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 rot="5400000" flipH="1" flipV="1">
              <a:off x="3107521" y="1321579"/>
              <a:ext cx="1071570" cy="158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Рисунок 11" descr="Рисунок14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4653136"/>
            <a:ext cx="1352550" cy="1352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858212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b="1" i="1" dirty="0" smtClean="0"/>
              <a:t>ПЛАН</a:t>
            </a:r>
            <a:endParaRPr lang="ru-RU" b="1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643050"/>
          <a:ext cx="821537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5370"/>
              </a:tblGrid>
              <a:tr h="925832"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ru-RU" sz="4000" baseline="0" dirty="0" smtClean="0"/>
                        <a:t>Дополню до </a:t>
                      </a:r>
                      <a:r>
                        <a:rPr lang="ru-RU" sz="5400" baseline="0" dirty="0" smtClean="0"/>
                        <a:t>10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sz="4000" baseline="0" dirty="0" smtClean="0"/>
                        <a:t>Прибавлю  оставшуюся часть</a:t>
                      </a:r>
                    </a:p>
                    <a:p>
                      <a:pPr marL="342900" indent="-342900">
                        <a:buAutoNum type="arabicParenR"/>
                      </a:pPr>
                      <a:endParaRPr lang="ru-RU" sz="4000" baseline="0" dirty="0" smtClean="0"/>
                    </a:p>
                    <a:p>
                      <a:pPr marL="342900" indent="-342900">
                        <a:buAutoNum type="arabicParenR"/>
                      </a:pPr>
                      <a:endParaRPr lang="ru-RU" baseline="0" dirty="0" smtClean="0"/>
                    </a:p>
                    <a:p>
                      <a:pPr marL="342900" indent="-342900">
                        <a:buAutoNum type="arabicParenR"/>
                      </a:pPr>
                      <a:endParaRPr lang="ru-RU" dirty="0"/>
                    </a:p>
                  </a:txBody>
                  <a:tcPr/>
                </a:tc>
              </a:tr>
              <a:tr h="925832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9+4 = 13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dirty="0" smtClean="0"/>
                        <a:t>                      1       </a:t>
                      </a:r>
                      <a:r>
                        <a:rPr lang="ru-RU" sz="4400" baseline="0" dirty="0" smtClean="0"/>
                        <a:t>3</a:t>
                      </a:r>
                      <a:endParaRPr lang="ru-RU" sz="4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4" name="Прямая со стрелкой 13"/>
          <p:cNvCxnSpPr/>
          <p:nvPr/>
        </p:nvCxnSpPr>
        <p:spPr>
          <a:xfrm rot="5400000">
            <a:off x="3398036" y="5460220"/>
            <a:ext cx="642942" cy="952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>
            <a:off x="3714744" y="5214950"/>
            <a:ext cx="71438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6200000" flipH="1">
            <a:off x="4250529" y="5250669"/>
            <a:ext cx="714380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ес2н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39552" y="260648"/>
            <a:ext cx="7704856" cy="6192688"/>
          </a:xfrm>
        </p:spPr>
      </p:pic>
      <p:pic>
        <p:nvPicPr>
          <p:cNvPr id="5" name="Рисунок 4" descr="Рисунок14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3790960"/>
            <a:ext cx="1368152" cy="136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утки-солнце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981075"/>
            <a:ext cx="5338763" cy="3482975"/>
          </a:xfrm>
        </p:spPr>
      </p:pic>
      <p:pic>
        <p:nvPicPr>
          <p:cNvPr id="5" name="Рисунок 4" descr="Рисунок14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924944"/>
            <a:ext cx="3386296" cy="3386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016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843808" y="980728"/>
            <a:ext cx="3689350" cy="2119313"/>
          </a:xfrm>
          <a:prstGeom prst="rect">
            <a:avLst/>
          </a:prstGeom>
        </p:spPr>
      </p:pic>
      <p:pic>
        <p:nvPicPr>
          <p:cNvPr id="5" name="Рисунок 4" descr="380003 коп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643314"/>
            <a:ext cx="3571900" cy="2972085"/>
          </a:xfrm>
          <a:prstGeom prst="rect">
            <a:avLst/>
          </a:prstGeom>
        </p:spPr>
      </p:pic>
      <p:pic>
        <p:nvPicPr>
          <p:cNvPr id="7" name="Рисунок 6" descr="380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784409" y="4214818"/>
            <a:ext cx="4145309" cy="2473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На остановке</a:t>
            </a:r>
            <a:endParaRPr lang="ru-RU" b="1" dirty="0"/>
          </a:p>
        </p:txBody>
      </p:sp>
      <p:pic>
        <p:nvPicPr>
          <p:cNvPr id="4" name="Содержимое 3" descr="0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857364"/>
            <a:ext cx="8229600" cy="4389120"/>
          </a:xfrm>
        </p:spPr>
      </p:pic>
      <p:pic>
        <p:nvPicPr>
          <p:cNvPr id="6" name="Рисунок 5" descr="Рисунок14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3567104"/>
            <a:ext cx="1285884" cy="1285884"/>
          </a:xfrm>
          <a:prstGeom prst="rect">
            <a:avLst/>
          </a:prstGeom>
        </p:spPr>
      </p:pic>
      <p:pic>
        <p:nvPicPr>
          <p:cNvPr id="5" name="Рисунок 4" descr="5.1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9520" y="3643314"/>
            <a:ext cx="828669" cy="1156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928662" y="1785926"/>
            <a:ext cx="1357322" cy="11430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7</a:t>
            </a:r>
            <a:endParaRPr lang="ru-RU" sz="4800" b="1" dirty="0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4644008" y="1340768"/>
            <a:ext cx="1357322" cy="1584176"/>
          </a:xfrm>
          <a:prstGeom prst="triangle">
            <a:avLst>
              <a:gd name="adj" fmla="val 477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9</a:t>
            </a:r>
            <a:endParaRPr lang="ru-RU" sz="4800" dirty="0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2786050" y="1785926"/>
            <a:ext cx="1357322" cy="11430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8</a:t>
            </a:r>
            <a:endParaRPr lang="ru-RU" sz="4800" b="1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928662" y="2928934"/>
          <a:ext cx="1357322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661"/>
                <a:gridCol w="678661"/>
              </a:tblGrid>
              <a:tr h="579438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1</a:t>
                      </a:r>
                      <a:endParaRPr lang="ru-RU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57943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4</a:t>
                      </a:r>
                      <a:endParaRPr lang="ru-RU" sz="4000" b="1" dirty="0"/>
                    </a:p>
                  </a:txBody>
                  <a:tcPr anchor="ctr"/>
                </a:tc>
              </a:tr>
              <a:tr h="579438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2</a:t>
                      </a:r>
                      <a:endParaRPr lang="ru-RU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rgbClr val="FFFF00"/>
                        </a:solidFill>
                      </a:endParaRPr>
                    </a:p>
                    <a:p>
                      <a:endParaRPr lang="ru-RU" dirty="0"/>
                    </a:p>
                  </a:txBody>
                  <a:tcPr anchor="ctr"/>
                </a:tc>
              </a:tr>
              <a:tr h="57943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786050" y="2928934"/>
          <a:ext cx="1357322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661"/>
                <a:gridCol w="678661"/>
              </a:tblGrid>
              <a:tr h="571504"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5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090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4</a:t>
                      </a:r>
                      <a:endParaRPr lang="ru-RU" sz="4000" b="1" dirty="0"/>
                    </a:p>
                  </a:txBody>
                  <a:tcPr/>
                </a:tc>
              </a:tr>
              <a:tr h="533960"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7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0904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?</a:t>
                      </a:r>
                      <a:endParaRPr lang="ru-RU" sz="40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4714876" y="2928934"/>
          <a:ext cx="1178247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305"/>
                <a:gridCol w="642942"/>
              </a:tblGrid>
              <a:tr h="553645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?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536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/>
                </a:tc>
              </a:tr>
              <a:tr h="5536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?</a:t>
                      </a:r>
                      <a:endParaRPr lang="ru-RU" sz="4000" b="1" dirty="0"/>
                    </a:p>
                  </a:txBody>
                  <a:tcPr/>
                </a:tc>
              </a:tr>
              <a:tr h="625081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?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2915816" y="5157192"/>
            <a:ext cx="432048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691680" y="4437112"/>
            <a:ext cx="432048" cy="5006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643306" y="3143248"/>
            <a:ext cx="357190" cy="357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915816" y="3789040"/>
            <a:ext cx="35719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563888" y="4509120"/>
            <a:ext cx="424638" cy="4200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500694" y="3143248"/>
            <a:ext cx="338142" cy="4476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788024" y="3645024"/>
            <a:ext cx="432048" cy="648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7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857752" y="4429132"/>
            <a:ext cx="285752" cy="4476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?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42976" y="214290"/>
            <a:ext cx="68580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Игра «Заселяем домики»</a:t>
            </a:r>
            <a:endParaRPr lang="ru-RU" sz="4400" b="1" dirty="0"/>
          </a:p>
        </p:txBody>
      </p:sp>
      <p:sp>
        <p:nvSpPr>
          <p:cNvPr id="39" name="Прямоугольник 38"/>
          <p:cNvSpPr/>
          <p:nvPr/>
        </p:nvSpPr>
        <p:spPr>
          <a:xfrm flipH="1">
            <a:off x="4788024" y="3068960"/>
            <a:ext cx="432048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 flipH="1">
            <a:off x="5364088" y="4437112"/>
            <a:ext cx="432048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6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788024" y="4437112"/>
            <a:ext cx="429198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3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788024" y="5157192"/>
            <a:ext cx="504056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4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292080" y="3717032"/>
            <a:ext cx="504056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2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115616" y="3789040"/>
            <a:ext cx="432048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563888" y="5157192"/>
            <a:ext cx="432048" cy="4348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788024" y="3068960"/>
            <a:ext cx="385120" cy="4348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1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691680" y="2996952"/>
            <a:ext cx="43204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6</a:t>
            </a:r>
            <a:endParaRPr lang="ru-RU" sz="4000" dirty="0"/>
          </a:p>
        </p:txBody>
      </p:sp>
      <p:sp>
        <p:nvSpPr>
          <p:cNvPr id="32" name="Прямоугольник 31"/>
          <p:cNvSpPr/>
          <p:nvPr/>
        </p:nvSpPr>
        <p:spPr>
          <a:xfrm flipH="1">
            <a:off x="1043608" y="3717032"/>
            <a:ext cx="5760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3</a:t>
            </a:r>
            <a:endParaRPr lang="ru-RU" sz="40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1763688" y="4437112"/>
            <a:ext cx="504056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5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491880" y="2996952"/>
            <a:ext cx="504056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3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843808" y="3717032"/>
            <a:ext cx="504056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4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563888" y="4437112"/>
            <a:ext cx="504056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1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915816" y="5085184"/>
            <a:ext cx="504056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6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563888" y="5085184"/>
            <a:ext cx="504056" cy="648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2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364088" y="3068960"/>
            <a:ext cx="385120" cy="4348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8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364088" y="5157192"/>
            <a:ext cx="504056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5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0" grpId="0" animBg="1"/>
      <p:bldP spid="42" grpId="0" animBg="1"/>
      <p:bldP spid="43" grpId="0" animBg="1"/>
      <p:bldP spid="47" grpId="0" animBg="1"/>
      <p:bldP spid="51" grpId="0" animBg="1"/>
      <p:bldP spid="52" grpId="0" animBg="1"/>
      <p:bldP spid="32" grpId="0" animBg="1"/>
      <p:bldP spid="37" grpId="0" animBg="1"/>
      <p:bldP spid="38" grpId="0" animBg="1"/>
      <p:bldP spid="44" grpId="0" animBg="1"/>
      <p:bldP spid="45" grpId="0" animBg="1"/>
      <p:bldP spid="46" grpId="0" animBg="1"/>
      <p:bldP spid="50" grpId="0" animBg="1"/>
      <p:bldP spid="54" grpId="0" animBg="1"/>
      <p:bldP spid="54" grpId="1" animBg="1"/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2987824" y="1844824"/>
          <a:ext cx="2285985" cy="4682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8711"/>
                <a:gridCol w="1107274"/>
              </a:tblGrid>
              <a:tr h="920756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1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9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92075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2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8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92075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3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7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690567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4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6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956324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5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5</a:t>
                      </a:r>
                    </a:p>
                    <a:p>
                      <a:pPr algn="ctr"/>
                      <a:endParaRPr lang="ru-RU" sz="3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Равнобедренный треугольник 4"/>
          <p:cNvSpPr/>
          <p:nvPr/>
        </p:nvSpPr>
        <p:spPr>
          <a:xfrm>
            <a:off x="3286116" y="785794"/>
            <a:ext cx="1703646" cy="1000132"/>
          </a:xfrm>
          <a:prstGeom prst="triangle">
            <a:avLst>
              <a:gd name="adj" fmla="val 437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10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/>
              <a:t>Задача о пирожках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/>
              <a:t>В корзине у Красной Шапочки было 8 пирожков с капустой, а пирожков  с  картошкой на 4 больше. Сколько пирожков с картошкой было в корзине?</a:t>
            </a:r>
            <a:endParaRPr lang="ru-RU" sz="3200" b="1" i="1" dirty="0"/>
          </a:p>
        </p:txBody>
      </p:sp>
      <p:pic>
        <p:nvPicPr>
          <p:cNvPr id="4" name="Рисунок 3" descr="Рисунок14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4437112"/>
            <a:ext cx="2018144" cy="2018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858212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b="1" i="1" dirty="0" smtClean="0"/>
              <a:t>ПЛАН</a:t>
            </a:r>
            <a:endParaRPr lang="ru-RU" b="1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643050"/>
          <a:ext cx="821537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5370"/>
              </a:tblGrid>
              <a:tr h="925832"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ru-RU" sz="4000" baseline="0" dirty="0" smtClean="0"/>
                        <a:t>Дополню до </a:t>
                      </a:r>
                      <a:r>
                        <a:rPr lang="ru-RU" sz="5400" baseline="0" dirty="0" smtClean="0"/>
                        <a:t>10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sz="4000" baseline="0" dirty="0" smtClean="0"/>
                        <a:t>Прибавлю  оставшуюся часть</a:t>
                      </a:r>
                    </a:p>
                    <a:p>
                      <a:pPr marL="342900" indent="-342900">
                        <a:buAutoNum type="arabicParenR"/>
                      </a:pPr>
                      <a:endParaRPr lang="ru-RU" sz="4000" baseline="0" dirty="0" smtClean="0"/>
                    </a:p>
                    <a:p>
                      <a:pPr marL="342900" indent="-342900">
                        <a:buAutoNum type="arabicParenR"/>
                      </a:pPr>
                      <a:endParaRPr lang="ru-RU" baseline="0" dirty="0" smtClean="0"/>
                    </a:p>
                    <a:p>
                      <a:pPr marL="342900" indent="-342900">
                        <a:buAutoNum type="arabicParenR"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925832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9+4 = 13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dirty="0" smtClean="0"/>
                        <a:t>                      1       </a:t>
                      </a:r>
                      <a:r>
                        <a:rPr lang="ru-RU" sz="4400" baseline="0" dirty="0" smtClean="0"/>
                        <a:t>3</a:t>
                      </a:r>
                      <a:endParaRPr lang="ru-RU" sz="4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4" name="Прямая со стрелкой 13"/>
          <p:cNvCxnSpPr/>
          <p:nvPr/>
        </p:nvCxnSpPr>
        <p:spPr>
          <a:xfrm rot="5400000">
            <a:off x="3398036" y="5460220"/>
            <a:ext cx="642942" cy="952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>
            <a:off x="3714744" y="5214950"/>
            <a:ext cx="71438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6200000" flipH="1">
            <a:off x="4250529" y="5250669"/>
            <a:ext cx="714380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858212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b="1" i="1" dirty="0" smtClean="0"/>
              <a:t>ПЛАН</a:t>
            </a:r>
            <a:endParaRPr lang="ru-RU" b="1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643050"/>
          <a:ext cx="821537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5370"/>
              </a:tblGrid>
              <a:tr h="925832"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ru-RU" sz="4000" baseline="0" dirty="0" smtClean="0"/>
                        <a:t>Дополню до </a:t>
                      </a:r>
                      <a:r>
                        <a:rPr lang="ru-RU" sz="5400" baseline="0" dirty="0" smtClean="0"/>
                        <a:t>10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sz="4000" baseline="0" dirty="0" smtClean="0"/>
                        <a:t>Прибавлю  оставшуюся часть</a:t>
                      </a:r>
                    </a:p>
                    <a:p>
                      <a:pPr marL="342900" indent="-342900">
                        <a:buAutoNum type="arabicParenR"/>
                      </a:pPr>
                      <a:endParaRPr lang="ru-RU" sz="4000" baseline="0" dirty="0" smtClean="0"/>
                    </a:p>
                    <a:p>
                      <a:pPr marL="342900" indent="-342900">
                        <a:buAutoNum type="arabicParenR"/>
                      </a:pPr>
                      <a:endParaRPr lang="ru-RU" baseline="0" dirty="0" smtClean="0"/>
                    </a:p>
                    <a:p>
                      <a:pPr marL="342900" indent="-342900">
                        <a:buAutoNum type="arabicParenR"/>
                      </a:pPr>
                      <a:endParaRPr lang="ru-RU" dirty="0"/>
                    </a:p>
                  </a:txBody>
                  <a:tcPr/>
                </a:tc>
              </a:tr>
              <a:tr h="925832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9+4 = 13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dirty="0" smtClean="0"/>
                        <a:t>                      1       </a:t>
                      </a:r>
                      <a:r>
                        <a:rPr lang="ru-RU" sz="4400" baseline="0" dirty="0" smtClean="0"/>
                        <a:t>3</a:t>
                      </a:r>
                      <a:endParaRPr lang="ru-RU" sz="4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4" name="Прямая со стрелкой 13"/>
          <p:cNvCxnSpPr/>
          <p:nvPr/>
        </p:nvCxnSpPr>
        <p:spPr>
          <a:xfrm rot="5400000">
            <a:off x="3398036" y="5460220"/>
            <a:ext cx="642942" cy="952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>
            <a:off x="3714744" y="5214950"/>
            <a:ext cx="71438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6200000" flipH="1">
            <a:off x="4250529" y="5250669"/>
            <a:ext cx="714380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807</TotalTime>
  <Words>224</Words>
  <Application>Microsoft Office PowerPoint</Application>
  <PresentationFormat>Экран (4:3)</PresentationFormat>
  <Paragraphs>93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   Интегрированный урок по математике  с элементами ПДД:  Табличное сложение. Правила пассажиров. 1 класс </vt:lpstr>
      <vt:lpstr>Слайд 2</vt:lpstr>
      <vt:lpstr>Слайд 3</vt:lpstr>
      <vt:lpstr>На остановке</vt:lpstr>
      <vt:lpstr>Слайд 5</vt:lpstr>
      <vt:lpstr>Слайд 6</vt:lpstr>
      <vt:lpstr>Задача о пирожках</vt:lpstr>
      <vt:lpstr>ПЛАН</vt:lpstr>
      <vt:lpstr>ПЛАН</vt:lpstr>
      <vt:lpstr>ПРАВИЛА ПАССАЖИРОВ</vt:lpstr>
      <vt:lpstr>Слайд 11</vt:lpstr>
      <vt:lpstr>Правила для пассажиров</vt:lpstr>
      <vt:lpstr>ПЛАН</vt:lpstr>
      <vt:lpstr>Помоги правильно перейти дорогу</vt:lpstr>
      <vt:lpstr>ПЛАН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Интегрированный урок по математике с элементами ПДД: «Прибавление числа 2 с переходом через десяток». «Виды транспортных средств»  (1 класс) </dc:title>
  <dc:creator>Гайнутдинова М.А</dc:creator>
  <cp:lastModifiedBy>Фарида Ильгизовна</cp:lastModifiedBy>
  <cp:revision>56</cp:revision>
  <dcterms:created xsi:type="dcterms:W3CDTF">2010-10-14T05:32:37Z</dcterms:created>
  <dcterms:modified xsi:type="dcterms:W3CDTF">2010-10-26T03:16:56Z</dcterms:modified>
</cp:coreProperties>
</file>