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9" r:id="rId2"/>
    <p:sldId id="261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78" r:id="rId12"/>
    <p:sldId id="279" r:id="rId13"/>
    <p:sldId id="280" r:id="rId14"/>
    <p:sldId id="276" r:id="rId15"/>
    <p:sldId id="271" r:id="rId16"/>
    <p:sldId id="263" r:id="rId17"/>
    <p:sldId id="277" r:id="rId18"/>
    <p:sldId id="275" r:id="rId19"/>
    <p:sldId id="258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50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BD5EB-66E6-4261-9DC4-8C2D412A9D8F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2A2A5-E28F-4090-B5FB-2CDCF70E6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AB3D1-4F66-4344-A2C9-B591C9A3E483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27458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hape 23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8611" name="Shape 236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357298"/>
            <a:ext cx="7000924" cy="2028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3643314"/>
            <a:ext cx="421484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59586-FF73-4928-A05A-27C5F757EA04}" type="datetimeFigureOut">
              <a:rPr lang="ru-RU"/>
              <a:pPr>
                <a:defRPr/>
              </a:pPr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C14FD-918E-4FB2-96C9-15485B151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7B2E8-873D-4753-B62C-D668E2BC5F2F}" type="datetimeFigureOut">
              <a:rPr lang="ru-RU"/>
              <a:pPr>
                <a:defRPr/>
              </a:pPr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41F78-3CD9-4D59-80D7-22AD6098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7AAFE-420E-4DCA-8DA1-A0F1AD64CB53}" type="datetimeFigureOut">
              <a:rPr lang="ru-RU"/>
              <a:pPr>
                <a:defRPr/>
              </a:pPr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6EAD9-9223-4E93-A0F3-C8584F7A8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85470-EBD3-415A-881A-27797DCACAAD}" type="datetimeFigureOut">
              <a:rPr lang="ru-RU"/>
              <a:pPr>
                <a:defRPr/>
              </a:pPr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CA625-6ED0-4C06-A447-68D9281ED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9CA2E-2B46-4FAD-968E-85B32F2636FB}" type="datetimeFigureOut">
              <a:rPr lang="ru-RU"/>
              <a:pPr>
                <a:defRPr/>
              </a:pPr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1EA8A-F164-4E52-AD97-A1BB61905A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85FBA-1FA3-476A-BBB3-BE0661C7A5D5}" type="datetimeFigureOut">
              <a:rPr lang="ru-RU"/>
              <a:pPr>
                <a:defRPr/>
              </a:pPr>
              <a:t>16.11.2015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62167-7B28-4958-839C-70D3CE9C1B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1256E-BCB7-4613-8138-864D8C7804AD}" type="datetimeFigureOut">
              <a:rPr lang="ru-RU"/>
              <a:pPr>
                <a:defRPr/>
              </a:pPr>
              <a:t>16.11.2015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4EA45-1DAA-4BAA-B2D0-B1FB163360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AB273-CCF8-4B5B-947D-B3B13F7938D6}" type="datetimeFigureOut">
              <a:rPr lang="ru-RU"/>
              <a:pPr>
                <a:defRPr/>
              </a:pPr>
              <a:t>16.11.2015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33A84-200A-4D7A-A0A4-3D1F90749B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A8A71-E2C4-4E9B-813A-65C3AA16E043}" type="datetimeFigureOut">
              <a:rPr lang="ru-RU"/>
              <a:pPr>
                <a:defRPr/>
              </a:pPr>
              <a:t>16.11.2015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B0817-536C-4356-A0CE-7BAC34E09F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1E481-C17D-471F-9282-ED7076775CB1}" type="datetimeFigureOut">
              <a:rPr lang="ru-RU"/>
              <a:pPr>
                <a:defRPr/>
              </a:pPr>
              <a:t>16.11.2015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737C6-DD7F-4235-9CD6-11DA791DA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1C7B1-FC4C-4404-8635-3CC6CC0E456C}" type="datetimeFigureOut">
              <a:rPr lang="ru-RU"/>
              <a:pPr>
                <a:defRPr/>
              </a:pPr>
              <a:t>16.11.2015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E8780-3F78-4BB6-935C-5A9A0F613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5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4FFA4B-C2F8-47D7-9B7B-1ECAE80BEC63}" type="datetimeFigureOut">
              <a:rPr lang="ru-RU"/>
              <a:pPr>
                <a:defRPr/>
              </a:pPr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64D23D-787D-486C-92D7-21E85891A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le.pickens.k12.sc.us/images/announcement/142542-2081126-857.gif" TargetMode="External"/><Relationship Id="rId2" Type="http://schemas.openxmlformats.org/officeDocument/2006/relationships/hyperlink" Target="http://content.foto.mail.ru/bk/u1177/_blogs/i-1108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63" y="1357313"/>
            <a:ext cx="7000875" cy="20288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Урок по ФГОС: отличия и особенности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3356992"/>
            <a:ext cx="4735984" cy="250031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Родина Ольга Николаевна</a:t>
            </a: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МАОУ СОШ №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Г. Северодвинск, Архангельская область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7.</a:t>
            </a:r>
            <a:r>
              <a:rPr lang="ru-RU"/>
              <a:t> Итог урока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>
                <a:solidFill>
                  <a:srgbClr val="0D4E89"/>
                </a:solidFill>
              </a:rPr>
              <a:t>Раньше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i="1" u="sng"/>
              <a:t>Цель:</a:t>
            </a:r>
            <a:r>
              <a:rPr lang="ru-RU" sz="2400"/>
              <a:t> подведение итога урока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i="1" u="sng"/>
              <a:t>Формы: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Опрос-беседа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Окончание урока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>
                <a:solidFill>
                  <a:srgbClr val="FF3300"/>
                </a:solidFill>
              </a:rPr>
              <a:t>Сейчас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i="1" u="sng"/>
              <a:t>Цель:</a:t>
            </a:r>
            <a:r>
              <a:rPr lang="ru-RU" sz="2400"/>
              <a:t> сообщение результатов решения учебной задачи.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i="1" u="sng"/>
              <a:t>Формы:</a:t>
            </a:r>
            <a:r>
              <a:rPr lang="ru-RU" sz="24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повторения плана и цели урока;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сопоставление цели урока с его результатом;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обоснование своей точки зрения по уроку;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рефлексия.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build="p"/>
      <p:bldP spid="2355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523"/>
            <a:ext cx="8784976" cy="742181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Характеристика деятельности педагога, работающего по ФГОС</a:t>
            </a:r>
            <a:endParaRPr lang="ru-RU" sz="2400" b="1" i="1" dirty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15235989"/>
              </p:ext>
            </p:extLst>
          </p:nvPr>
        </p:nvGraphicFramePr>
        <p:xfrm>
          <a:off x="251520" y="836712"/>
          <a:ext cx="8749480" cy="583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4103"/>
                <a:gridCol w="2978527"/>
                <a:gridCol w="3376850"/>
              </a:tblGrid>
              <a:tr h="72457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 изменений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Традиционная деятельность</a:t>
                      </a:r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учителя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учителя, работающего по ФГОС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95477"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Подготовка уроку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 пользуется </a:t>
                      </a:r>
                      <a:r>
                        <a:rPr lang="ru-RU" sz="1800" b="1" i="0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жестко </a:t>
                      </a:r>
                      <a:r>
                        <a:rPr lang="ru-RU" sz="18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структурным конспектом урока.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 пользуется </a:t>
                      </a:r>
                      <a:r>
                        <a:rPr lang="ru-RU" sz="1800" b="1" i="0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сценарным планом </a:t>
                      </a:r>
                      <a:r>
                        <a:rPr lang="ru-RU" sz="18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урока.</a:t>
                      </a:r>
                      <a:endParaRPr lang="ru-RU" sz="1800" b="1" i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822546"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Основные этапы урока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Объяснение и закрепление учебного материала.</a:t>
                      </a:r>
                    </a:p>
                    <a:p>
                      <a:pPr algn="l"/>
                      <a:r>
                        <a:rPr lang="ru-RU" sz="18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Большое количество времени </a:t>
                      </a:r>
                      <a:r>
                        <a:rPr lang="ru-RU" sz="1800" b="1" i="0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занимает речь учителя. </a:t>
                      </a:r>
                      <a:endParaRPr lang="ru-RU" sz="1800" b="1" i="0" u="sng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800" b="1" i="0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Самостоятельная</a:t>
                      </a:r>
                      <a:r>
                        <a:rPr lang="ru-RU" sz="1800" b="1" i="0" u="sng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деятельность обучающихся.</a:t>
                      </a:r>
                      <a:endParaRPr lang="ru-RU" sz="1800" b="1" i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2900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Главная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цель учителя на уроке</a:t>
                      </a: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800" b="1" i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800" b="1" i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800" b="1" i="0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Успеть</a:t>
                      </a:r>
                      <a:r>
                        <a:rPr lang="ru-RU" sz="1800" b="1" i="0" u="sng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выполнить </a:t>
                      </a:r>
                      <a:r>
                        <a:rPr lang="ru-RU" sz="1800" b="1" i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все, что запланировано</a:t>
                      </a:r>
                      <a:endParaRPr lang="ru-RU" sz="1800" b="1" i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Организовать</a:t>
                      </a:r>
                      <a:r>
                        <a:rPr lang="ru-RU" sz="1800" b="1" i="0" u="sng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деятельность </a:t>
                      </a:r>
                      <a:r>
                        <a:rPr lang="ru-RU" sz="1800" b="1" i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детей: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поиску</a:t>
                      </a:r>
                      <a:r>
                        <a:rPr lang="ru-RU" sz="1800" b="1" i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обработке информации;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b="1" i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обобщению способов действия;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b="1" i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постановке учебной задачи;</a:t>
                      </a:r>
                      <a:endParaRPr lang="ru-RU" sz="1800" b="1" i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1800" i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072198" y="5286388"/>
            <a:ext cx="228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ru-R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9592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704" y="260648"/>
            <a:ext cx="8780784" cy="57606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b="1" i="1" dirty="0" smtClean="0">
                <a:effectLst/>
              </a:rPr>
              <a:t>Характеристика деятельности педагога, работающего по ФГОС</a:t>
            </a:r>
            <a:endParaRPr lang="ru-RU" sz="2000" b="1" i="1" dirty="0"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27124029"/>
              </p:ext>
            </p:extLst>
          </p:nvPr>
        </p:nvGraphicFramePr>
        <p:xfrm>
          <a:off x="251520" y="1052736"/>
          <a:ext cx="8787444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4775"/>
                <a:gridCol w="2979364"/>
                <a:gridCol w="3413305"/>
              </a:tblGrid>
              <a:tr h="67647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Предмет изменений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Традиционная деятельность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учителя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Деятельность учителя, работающего по ФГОС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00440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Формулировка заданий для обучающихся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Формулировки: </a:t>
                      </a:r>
                      <a:r>
                        <a:rPr lang="ru-RU" sz="20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решите, спишите, сравните, найдите и т.д.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Формулировки: </a:t>
                      </a:r>
                      <a:r>
                        <a:rPr lang="ru-RU" sz="20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проанализируйте, докажите, выразите</a:t>
                      </a:r>
                      <a:r>
                        <a:rPr lang="ru-RU" sz="2000" b="1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символом, создайте схему или модель, измените, придумайте. </a:t>
                      </a:r>
                      <a:endParaRPr lang="ru-RU" sz="2000" b="1" i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284306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Форма урока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45021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Преимущественно </a:t>
                      </a:r>
                      <a:r>
                        <a:rPr lang="ru-RU" sz="2000" b="1" i="1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фронтальная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Преимущественно </a:t>
                      </a:r>
                      <a:r>
                        <a:rPr lang="ru-RU" sz="2000" b="1" i="1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групповая и /или индивидуальная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65143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Взаимодействие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</a:rPr>
                        <a:t> с родителями обучающихся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Родители не включены в образовательный процесс.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endParaRPr lang="ru-RU" sz="2000" b="1" i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Информированность родителей обучающихся. Они имеют возможность участвовать в образовательном процессе.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072198" y="5286388"/>
            <a:ext cx="228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ru-R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959210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81901" cy="90872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sz="2400" b="1" i="1" dirty="0" smtClean="0">
                <a:effectLst/>
              </a:rPr>
              <a:t>Характеристика деятельности педагога, работающего по ФГОС</a:t>
            </a:r>
            <a:endParaRPr lang="ru-RU" sz="2400" b="1" i="1" dirty="0"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1024268"/>
              </p:ext>
            </p:extLst>
          </p:nvPr>
        </p:nvGraphicFramePr>
        <p:xfrm>
          <a:off x="251520" y="1052736"/>
          <a:ext cx="8640960" cy="5593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13"/>
                <a:gridCol w="2746461"/>
                <a:gridCol w="3974286"/>
              </a:tblGrid>
              <a:tr h="66102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Предмет изменений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Традиционная деятельность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учителя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Деятельность учителя, работающего по ФГОС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7870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Образовательная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</a:rPr>
                        <a:t> среда</a:t>
                      </a:r>
                      <a:endParaRPr lang="ru-RU" sz="16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Создается</a:t>
                      </a:r>
                      <a:r>
                        <a:rPr lang="ru-RU" sz="1800" b="1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1" u="sng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учителем.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800" b="1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Выставки работ обучающихся.</a:t>
                      </a:r>
                      <a:endParaRPr lang="ru-RU" sz="1800" b="1" i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Создается</a:t>
                      </a:r>
                      <a:r>
                        <a:rPr lang="ru-RU" sz="1800" b="1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1" u="sng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обучающимися.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Дети изготавливают учебный материал, проводят презентации.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43280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Результаты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</a:rPr>
                        <a:t> обучения</a:t>
                      </a:r>
                      <a:endParaRPr lang="ru-RU" sz="16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предметные</a:t>
                      </a:r>
                      <a:r>
                        <a:rPr lang="ru-RU" sz="1800" b="1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результаты;</a:t>
                      </a:r>
                    </a:p>
                    <a:p>
                      <a:pPr marL="0" marR="0" indent="45021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b="1" i="1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b="1" i="1" u="sng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b="1" i="1" u="sng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</a:t>
                      </a:r>
                      <a:r>
                        <a:rPr lang="ru-RU" sz="1800" b="1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портфолио обучающегося;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основная оценка- </a:t>
                      </a:r>
                      <a:r>
                        <a:rPr lang="ru-RU" sz="1800" b="1" i="1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оценка учителя;</a:t>
                      </a:r>
                      <a:endParaRPr lang="ru-RU" sz="1800" b="1" i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важны положительные оценки учеников по итогам </a:t>
                      </a:r>
                      <a:r>
                        <a:rPr lang="ru-RU" sz="1800" b="1" i="1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контрольных работ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endParaRPr lang="ru-RU" sz="18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800" b="1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не только предметные результаты, но и личностные, </a:t>
                      </a:r>
                      <a:r>
                        <a:rPr lang="ru-RU" sz="1800" b="1" i="1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метапредметные</a:t>
                      </a:r>
                      <a:r>
                        <a:rPr lang="ru-RU" sz="1800" b="1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800" b="1" i="1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800" b="1" i="1" u="sng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</a:t>
                      </a:r>
                      <a:r>
                        <a:rPr lang="ru-RU" sz="1800" b="1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портфолио;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800" b="1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ориентир на </a:t>
                      </a:r>
                      <a:r>
                        <a:rPr lang="ru-RU" sz="1800" b="1" i="1" u="sng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самооценку </a:t>
                      </a:r>
                      <a:r>
                        <a:rPr lang="ru-RU" sz="1800" b="1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обучающегося, формирование адекватной самооценки;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800" b="1" i="1" u="sng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Учет динамики </a:t>
                      </a:r>
                      <a:r>
                        <a:rPr lang="ru-RU" sz="1800" b="1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результатов обучения детей относительно самих  себя. Оценка промежуточных результатов обучения;</a:t>
                      </a:r>
                      <a:endParaRPr lang="ru-RU" sz="1800" b="1" i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072198" y="5286388"/>
            <a:ext cx="228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ru-R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95921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2" name="Shape 232"/>
          <p:cNvGraphicFramePr>
            <a:graphicFrameLocks noGrp="1"/>
          </p:cNvGraphicFramePr>
          <p:nvPr/>
        </p:nvGraphicFramePr>
        <p:xfrm>
          <a:off x="428625" y="549275"/>
          <a:ext cx="8501063" cy="5916613"/>
        </p:xfrm>
        <a:graphic>
          <a:graphicData uri="http://schemas.openxmlformats.org/drawingml/2006/table">
            <a:tbl>
              <a:tblPr/>
              <a:tblGrid>
                <a:gridCol w="2143125"/>
                <a:gridCol w="3214688"/>
                <a:gridCol w="3143250"/>
              </a:tblGrid>
              <a:tr h="1120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 typeface="Calibri" pitchFamily="34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Calibri" pitchFamily="34" charset="0"/>
                        </a:rPr>
                        <a:t>Критерии </a:t>
                      </a:r>
                    </a:p>
                  </a:txBody>
                  <a:tcPr marL="63975" marR="63975" marT="31978" marB="3197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DB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 typeface="Calibri" pitchFamily="34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Calibri" pitchFamily="34" charset="0"/>
                        </a:rPr>
                        <a:t>Традиционный урок </a:t>
                      </a:r>
                    </a:p>
                  </a:txBody>
                  <a:tcPr marL="63975" marR="63975" marT="31978" marB="3197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DB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 typeface="Calibri" pitchFamily="34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Calibri" pitchFamily="34" charset="0"/>
                        </a:rPr>
                        <a:t>Урок в условиях введения ФГОС </a:t>
                      </a:r>
                    </a:p>
                  </a:txBody>
                  <a:tcPr marL="63975" marR="63975" marT="31978" marB="3197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B69"/>
                    </a:solidFill>
                  </a:tcPr>
                </a:tc>
              </a:tr>
              <a:tr h="429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 typeface="Calibri" pitchFamily="34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Calibri" pitchFamily="34" charset="0"/>
                        </a:rPr>
                        <a:t>Цель : </a:t>
                      </a:r>
                    </a:p>
                  </a:txBody>
                  <a:tcPr marL="63975" marR="63975" marT="31978" marB="3197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 typeface="Calibri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Calibri" pitchFamily="34" charset="0"/>
                        </a:rPr>
                        <a:t>Формирование ЗУН </a:t>
                      </a:r>
                    </a:p>
                  </a:txBody>
                  <a:tcPr marL="63975" marR="63975" marT="31978" marB="3197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 typeface="Calibri" pitchFamily="34" charset="0"/>
                        <a:buNone/>
                        <a:tabLst/>
                      </a:pPr>
                      <a:r>
                        <a:rPr kumimoji="0" lang="ru-RU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Calibri" pitchFamily="34" charset="0"/>
                        </a:rPr>
                        <a:t>Развитие личности </a:t>
                      </a:r>
                    </a:p>
                  </a:txBody>
                  <a:tcPr marL="63975" marR="63975" marT="31978" marB="3197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AF"/>
                    </a:solidFill>
                  </a:tcPr>
                </a:tc>
              </a:tr>
              <a:tr h="1128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 typeface="Calibri" pitchFamily="34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Calibri" pitchFamily="34" charset="0"/>
                        </a:rPr>
                        <a:t>Ведущий тип деятельности </a:t>
                      </a:r>
                    </a:p>
                  </a:txBody>
                  <a:tcPr marL="63975" marR="63975" marT="31978" marB="3197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DB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 typeface="Calibri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Calibri" pitchFamily="34" charset="0"/>
                        </a:rPr>
                        <a:t>Репродуктивный, воспроизводящий </a:t>
                      </a:r>
                    </a:p>
                  </a:txBody>
                  <a:tcPr marL="63975" marR="63975" marT="31978" marB="3197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DB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 typeface="Calibri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Calibri" pitchFamily="34" charset="0"/>
                        </a:rPr>
                        <a:t>Исследовательский, продуктивный, творческий </a:t>
                      </a:r>
                    </a:p>
                  </a:txBody>
                  <a:tcPr marL="63975" marR="63975" marT="31978" marB="3197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B69"/>
                    </a:solidFill>
                  </a:tcPr>
                </a:tc>
              </a:tr>
              <a:tr h="973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 typeface="Calibri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Calibri" pitchFamily="34" charset="0"/>
                        </a:rPr>
                        <a:t>Способ усвоения материала </a:t>
                      </a:r>
                    </a:p>
                  </a:txBody>
                  <a:tcPr marL="63975" marR="63975" marT="31978" marB="3197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 typeface="Calibri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Calibri" pitchFamily="34" charset="0"/>
                        </a:rPr>
                        <a:t>Деятельность по образцу </a:t>
                      </a:r>
                    </a:p>
                  </a:txBody>
                  <a:tcPr marL="63975" marR="63975" marT="31978" marB="3197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 typeface="Calibri" pitchFamily="34" charset="0"/>
                        <a:buNone/>
                        <a:tabLst/>
                      </a:pPr>
                      <a:r>
                        <a:rPr kumimoji="0" lang="ru-RU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Calibri" pitchFamily="34" charset="0"/>
                        </a:rPr>
                        <a:t>Мыслительная  деятельность, рефлексия </a:t>
                      </a:r>
                    </a:p>
                  </a:txBody>
                  <a:tcPr marL="63975" marR="63975" marT="31978" marB="3197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AF"/>
                    </a:solidFill>
                  </a:tcPr>
                </a:tc>
              </a:tr>
              <a:tr h="10875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 typeface="Calibri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Calibri" pitchFamily="34" charset="0"/>
                        </a:rPr>
                        <a:t>Контроль </a:t>
                      </a:r>
                    </a:p>
                  </a:txBody>
                  <a:tcPr marL="63975" marR="63975" marT="31978" marB="3197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DB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 typeface="Calibri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Calibri" pitchFamily="34" charset="0"/>
                        </a:rPr>
                        <a:t>Контроль и самоконтроль усвоения нового материала </a:t>
                      </a:r>
                    </a:p>
                  </a:txBody>
                  <a:tcPr marL="63975" marR="63975" marT="31978" marB="3197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DB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 typeface="Calibri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Calibri" pitchFamily="34" charset="0"/>
                        </a:rPr>
                        <a:t>Самооценка , рефлексия результатов деятельности </a:t>
                      </a:r>
                    </a:p>
                  </a:txBody>
                  <a:tcPr marL="63975" marR="63975" marT="31978" marB="3197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B69"/>
                    </a:solidFill>
                  </a:tcPr>
                </a:tc>
              </a:tr>
              <a:tr h="117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 typeface="Calibri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Calibri" pitchFamily="34" charset="0"/>
                        </a:rPr>
                        <a:t>Целеполагание </a:t>
                      </a:r>
                    </a:p>
                  </a:txBody>
                  <a:tcPr marL="63975" marR="63975" marT="31978" marB="3197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 typeface="Calibri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Calibri" pitchFamily="34" charset="0"/>
                        </a:rPr>
                        <a:t>Определяет учитель </a:t>
                      </a:r>
                    </a:p>
                  </a:txBody>
                  <a:tcPr marL="63975" marR="63975" marT="31978" marB="3197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 typeface="Calibri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Calibri" pitchFamily="34" charset="0"/>
                        </a:rPr>
                        <a:t>Определяют ученик и учитель по согласованию </a:t>
                      </a:r>
                    </a:p>
                  </a:txBody>
                  <a:tcPr marL="63975" marR="63975" marT="31978" marB="3197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A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Что характерно для современного урока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/>
              <a:t>умение самостоятельно делать выбор, адекватный своим способностям;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умение ставить перед собой цель, принимать решения;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умение самостоятельно находить выход из нестандартной ситуации;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умение проконтролировать себя, свои собственные действия;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умение адекватно оценить свои действия, выявить недочёты и скорректировать дальнейшую работу;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умение согласовывать свою позицию с другими людьми, общаться.</a:t>
            </a:r>
          </a:p>
          <a:p>
            <a:pPr>
              <a:lnSpc>
                <a:spcPct val="90000"/>
              </a:lnSpc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214563" y="2286000"/>
            <a:ext cx="62865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Новый стандарт, обозначив требования к образовательным результатам, предоставляет почву для новых идей и новых творческих находок.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Успешность современного урока, зависит от личности учителя, его профессионализма, современности использованных им методик, индивидуального подхода к ученикам, использования различных средств ИКТ.</a:t>
            </a:r>
          </a:p>
          <a:p>
            <a:r>
              <a:rPr lang="ru-RU" sz="3200" dirty="0" smtClean="0">
                <a:solidFill>
                  <a:srgbClr val="333399"/>
                </a:solidFill>
              </a:rPr>
              <a:t>.</a:t>
            </a:r>
            <a:endParaRPr lang="ru-RU" sz="3200" dirty="0">
              <a:solidFill>
                <a:srgbClr val="333399"/>
              </a:solidFill>
            </a:endParaRPr>
          </a:p>
        </p:txBody>
      </p:sp>
      <p:sp>
        <p:nvSpPr>
          <p:cNvPr id="24579" name="WordArt 4"/>
          <p:cNvSpPr>
            <a:spLocks noChangeArrowheads="1" noChangeShapeType="1" noTextEdit="1"/>
          </p:cNvSpPr>
          <p:nvPr/>
        </p:nvSpPr>
        <p:spPr bwMode="auto">
          <a:xfrm>
            <a:off x="2195736" y="1124744"/>
            <a:ext cx="5734397" cy="7675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+mj-ea"/>
                <a:cs typeface="Arial" pitchFamily="34" charset="0"/>
              </a:rPr>
              <a:t>Выводы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4580" name="Picture 6" descr="11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928689"/>
            <a:ext cx="2024757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467544" y="-430886"/>
            <a:ext cx="8358187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i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Учить детей сегодня трудно,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И раньше было нелегко,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Читать, считать, писать учили: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«Дает корова молоко».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Век  ХХ1 – век открытий,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Век инноваций, новизны,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Но от учителя зависит,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Какими дети быть должны.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4400" b="1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4400" b="1" i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434" t="-4277"/>
          <a:stretch>
            <a:fillRect/>
          </a:stretch>
        </p:blipFill>
        <p:spPr bwMode="auto">
          <a:xfrm>
            <a:off x="5572132" y="3929066"/>
            <a:ext cx="3096343" cy="244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1329654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ru-RU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за внимание!!!!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590800"/>
            <a:ext cx="7620000" cy="2286000"/>
          </a:xfrm>
        </p:spPr>
        <p:txBody>
          <a:bodyPr/>
          <a:lstStyle/>
          <a:p>
            <a:r>
              <a:rPr lang="ru-RU" b="1">
                <a:solidFill>
                  <a:srgbClr val="33CC33"/>
                </a:solidFill>
              </a:rPr>
              <a:t>Желаю Вам творческих успехов!!!!</a:t>
            </a:r>
          </a:p>
        </p:txBody>
      </p:sp>
      <p:pic>
        <p:nvPicPr>
          <p:cNvPr id="29703" name="Picture 7" descr="ANd9GcTkzVQGI-y2XuJfg507K_MzfAqtx0b59_Y6HmIjDcv0gLqjTsW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284984"/>
            <a:ext cx="3733800" cy="295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Источники изображений</a:t>
            </a:r>
            <a:endParaRPr lang="ru-RU" dirty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857375" y="1600200"/>
            <a:ext cx="6829425" cy="47577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Arial" charset="0"/>
                <a:cs typeface="Arial" charset="0"/>
                <a:hlinkClick r:id="rId2"/>
              </a:rPr>
              <a:t>http://content.foto.mail.ru/bk/u1177/_blogs/i-1108.jpg</a:t>
            </a:r>
            <a:r>
              <a:rPr lang="en-US" sz="2400" smtClean="0">
                <a:latin typeface="Arial" charset="0"/>
                <a:cs typeface="Arial" charset="0"/>
              </a:rPr>
              <a:t> </a:t>
            </a:r>
            <a:endParaRPr lang="ru-RU" sz="24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u="sng" smtClean="0">
                <a:latin typeface="Arial" charset="0"/>
                <a:cs typeface="Arial" charset="0"/>
                <a:hlinkClick r:id="rId3"/>
              </a:rPr>
              <a:t>http://cle.pickens.k12.sc.us/images/announcement/142542-2081126-857.gif</a:t>
            </a:r>
            <a:r>
              <a:rPr lang="ru-RU" sz="2400" smtClean="0"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5124" name="Picture 2" descr="C:\Documents and Settings\User\Рабочий стол\картинки на школьныю тему\Рисунок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428750"/>
            <a:ext cx="1428750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6" descr="b6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032250"/>
            <a:ext cx="2309813" cy="28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4191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Современный урок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-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это, прежде всего урок, на котором учитель умело использует все возможности для развития личности ученика, ее активного умственного роста, глубокого и осмысленного усвоения знаний, для формирования ее нравственных основ.</a:t>
            </a:r>
          </a:p>
          <a:p>
            <a:pPr eaLnBrk="1" hangingPunct="1">
              <a:buFontTx/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Ю.А.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Конаржевский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7286488"/>
              </p:ext>
            </p:extLst>
          </p:nvPr>
        </p:nvGraphicFramePr>
        <p:xfrm>
          <a:off x="353144" y="260648"/>
          <a:ext cx="8611343" cy="6379318"/>
        </p:xfrm>
        <a:graphic>
          <a:graphicData uri="http://schemas.openxmlformats.org/drawingml/2006/table">
            <a:tbl>
              <a:tblPr/>
              <a:tblGrid>
                <a:gridCol w="1888453"/>
                <a:gridCol w="3399214"/>
                <a:gridCol w="3323676"/>
              </a:tblGrid>
              <a:tr h="263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Требования к уроку</a:t>
                      </a:r>
                      <a:endParaRPr lang="ru-RU" sz="1400" i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Традиционный урок</a:t>
                      </a:r>
                      <a:endParaRPr lang="ru-RU" sz="1400" i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Урок современного типа</a:t>
                      </a:r>
                      <a:endParaRPr lang="ru-RU" sz="1400" i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Объявление темы урока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 сообщает учащимся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Формулируют сами учащиеся 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Сообщение целей и задач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 формулирует и сообщает учащимся, чему должны научиться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Формулируют сами учащиеся, определив границы знания и незнания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Планирование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 сообщает учащимся, какую работу они должны выполнить, чтобы достичь цели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Планирование учащимися способов достижения намеченной цели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Практическая деятельность учащихся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 руководством учителя учащиеся выполняют ряд практических задач (чаще применяется фронтальный метод организации деятельности)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Учащиеся осуществляют учебные действия по намеченному плану (применяется групповой, индивидуальный методы)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Осуществление контроля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 осуществляет контроль за выполнением учащимися практической работы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Учащиеся осуществляют контроль (применяются формы самоконтроля, взаимоконтроля)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Осуществление коррекции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 в ходе выполнения и по итогам выполненной работы учащимися осуществляет коррекцию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Учащиеся формулируют затруднения и осуществляют коррекцию самостоятельно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Оценивание учащихся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 осуществляет оценивание учащихся за работу на уроке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Учащиеся дают оценку деятельности по её результатам (</a:t>
                      </a:r>
                      <a:r>
                        <a:rPr lang="ru-RU" sz="1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самооценивание</a:t>
                      </a: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оценивание результатов деятельности товарищей)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 урока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 выясняет у учащихся, что они запомнили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Проводится рефлексия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Домашнее задание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 объявляет и комментирует (чаще – задание одно для всех)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Учащиеся могут выбирать задание из предложенных учителем с учётом индивидуальных возможностей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21813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1.</a:t>
            </a:r>
            <a:r>
              <a:rPr lang="ru-RU"/>
              <a:t> Организационная часть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b="1">
                <a:solidFill>
                  <a:srgbClr val="0D4E89"/>
                </a:solidFill>
              </a:rPr>
              <a:t>Раньше: </a:t>
            </a:r>
          </a:p>
          <a:p>
            <a:pPr>
              <a:buFontTx/>
              <a:buNone/>
            </a:pPr>
            <a:r>
              <a:rPr lang="ru-RU" sz="2400" u="sng"/>
              <a:t>Цель:</a:t>
            </a:r>
            <a:r>
              <a:rPr lang="ru-RU" sz="2400"/>
              <a:t> создать рабочую атмосферу.</a:t>
            </a:r>
          </a:p>
          <a:p>
            <a:pPr>
              <a:buFontTx/>
              <a:buNone/>
            </a:pPr>
            <a:r>
              <a:rPr lang="ru-RU" sz="2400" u="sng"/>
              <a:t>Действия:</a:t>
            </a:r>
            <a:r>
              <a:rPr lang="ru-RU" sz="2400"/>
              <a:t> приветствие, проверка готовности учащихся и оборудования, выявить отсутствующих.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>
                <a:solidFill>
                  <a:srgbClr val="FF3300"/>
                </a:solidFill>
              </a:rPr>
              <a:t>Сейчас:</a:t>
            </a:r>
          </a:p>
          <a:p>
            <a:pPr>
              <a:buFontTx/>
              <a:buNone/>
            </a:pPr>
            <a:r>
              <a:rPr lang="ru-RU" sz="2400" u="sng"/>
              <a:t>Цель:</a:t>
            </a:r>
            <a:r>
              <a:rPr lang="ru-RU" sz="2400"/>
              <a:t> осуществить межличностный контакт; создать комфортную психологическую атмосферу.</a:t>
            </a:r>
          </a:p>
          <a:p>
            <a:pPr>
              <a:buFontTx/>
              <a:buNone/>
            </a:pPr>
            <a:r>
              <a:rPr lang="ru-RU" sz="2400" u="sng"/>
              <a:t>Действия:</a:t>
            </a:r>
            <a:r>
              <a:rPr lang="ru-RU" sz="2400"/>
              <a:t> осуществить эмоциональный настрой, настроить детей на веру в себя, в получение знаний.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/>
      <p:bldP spid="717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>
                <a:solidFill>
                  <a:srgbClr val="FF0000"/>
                </a:solidFill>
              </a:rPr>
              <a:t>2.</a:t>
            </a:r>
            <a:r>
              <a:rPr lang="ru-RU" sz="4000"/>
              <a:t> Сообщение темы и цели урока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4038600" cy="4525963"/>
          </a:xfrm>
        </p:spPr>
        <p:txBody>
          <a:bodyPr/>
          <a:lstStyle/>
          <a:p>
            <a:r>
              <a:rPr lang="ru-RU" b="1">
                <a:solidFill>
                  <a:srgbClr val="0D4E89"/>
                </a:solidFill>
              </a:rPr>
              <a:t>Раньше</a:t>
            </a:r>
          </a:p>
          <a:p>
            <a:pPr>
              <a:buFontTx/>
              <a:buNone/>
            </a:pPr>
            <a:r>
              <a:rPr lang="ru-RU" sz="2400" i="1" u="sng"/>
              <a:t>Цель:</a:t>
            </a:r>
            <a:r>
              <a:rPr lang="ru-RU" sz="2400"/>
              <a:t> сообщить тему и цель урока в готовом виде.</a:t>
            </a:r>
          </a:p>
          <a:p>
            <a:pPr>
              <a:buFontTx/>
              <a:buNone/>
            </a:pPr>
            <a:r>
              <a:rPr lang="ru-RU" sz="2400" i="1" u="sng"/>
              <a:t>Действия:</a:t>
            </a:r>
            <a:r>
              <a:rPr lang="ru-RU" sz="2400"/>
              <a:t>  тема записывается на доске или озвучивается вместе с целью.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47800"/>
            <a:ext cx="4038600" cy="4525963"/>
          </a:xfrm>
        </p:spPr>
        <p:txBody>
          <a:bodyPr/>
          <a:lstStyle/>
          <a:p>
            <a:r>
              <a:rPr lang="ru-RU" b="1">
                <a:solidFill>
                  <a:srgbClr val="FF3300"/>
                </a:solidFill>
              </a:rPr>
              <a:t>Сейчас</a:t>
            </a:r>
          </a:p>
          <a:p>
            <a:pPr>
              <a:buFontTx/>
              <a:buNone/>
            </a:pPr>
            <a:r>
              <a:rPr lang="ru-RU" sz="2400" i="1" u="sng"/>
              <a:t>Цель:</a:t>
            </a:r>
            <a:r>
              <a:rPr lang="ru-RU" sz="2400"/>
              <a:t> определить вместе с учеником тему и цель; составить план урока; нацелить каждого ученика на решение учебной задачи урока.</a:t>
            </a:r>
          </a:p>
          <a:p>
            <a:pPr>
              <a:buFontTx/>
              <a:buNone/>
            </a:pPr>
            <a:r>
              <a:rPr lang="ru-RU" sz="2400" i="1" u="sng"/>
              <a:t>Приёмы:</a:t>
            </a:r>
            <a:r>
              <a:rPr lang="ru-RU" sz="2400"/>
              <a:t> проблемная ситуация; групповая, парная, фронтальная работа.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/>
      <p:bldP spid="1331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>
                <a:solidFill>
                  <a:srgbClr val="FF0000"/>
                </a:solidFill>
              </a:rPr>
              <a:t>3.</a:t>
            </a:r>
            <a:r>
              <a:rPr lang="ru-RU" sz="3600"/>
              <a:t> Актуализация опорных </a:t>
            </a:r>
            <a:br>
              <a:rPr lang="ru-RU" sz="3600"/>
            </a:br>
            <a:r>
              <a:rPr lang="ru-RU" sz="3600"/>
              <a:t>знаний и умений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4038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>
                <a:solidFill>
                  <a:srgbClr val="0D4E89"/>
                </a:solidFill>
              </a:rPr>
              <a:t>Раньше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i="1" u="sng"/>
              <a:t>Цель:</a:t>
            </a:r>
            <a:r>
              <a:rPr lang="ru-RU" sz="2400"/>
              <a:t> повторить пройденный материал, который лежит в основе новых знаний.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i="1" u="sng"/>
              <a:t>Формы:</a:t>
            </a:r>
            <a:r>
              <a:rPr lang="ru-RU" sz="2400"/>
              <a:t> индивидуальные, фронтальные, комбинированный опросы учащихся.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524000"/>
            <a:ext cx="4038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>
                <a:solidFill>
                  <a:srgbClr val="FF3300"/>
                </a:solidFill>
              </a:rPr>
              <a:t>Сейчас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i="1" u="sng"/>
              <a:t>Цель:</a:t>
            </a:r>
            <a:r>
              <a:rPr lang="ru-RU" sz="2400"/>
              <a:t> повторить, создавая ситуацию успеха на уроке, вовлекая ученика в конкретную деятельность по решению учебных задач.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i="1" u="sng"/>
              <a:t>Формы:</a:t>
            </a:r>
            <a:r>
              <a:rPr lang="ru-RU" sz="2400"/>
              <a:t> создание ситуации успеха;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практическая работа;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высказывание и обоснование своей точки зрения.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/>
      <p:bldP spid="1536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F0000"/>
                </a:solidFill>
              </a:rPr>
              <a:t>4.</a:t>
            </a:r>
            <a:r>
              <a:rPr lang="ru-RU" sz="4000"/>
              <a:t> Изучение нового материала.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47800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>
                <a:solidFill>
                  <a:srgbClr val="0D4E89"/>
                </a:solidFill>
              </a:rPr>
              <a:t>Раньше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i="1" u="sng"/>
              <a:t>Цель:</a:t>
            </a:r>
            <a:r>
              <a:rPr lang="ru-RU"/>
              <a:t> формирование новых знаний и умений.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i="1" u="sng"/>
              <a:t>Действия:</a:t>
            </a:r>
            <a:r>
              <a:rPr lang="ru-RU"/>
              <a:t> объяснения учителя; самостоятельное изучение по учебнику;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фронтальная беседа.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295400"/>
            <a:ext cx="4419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>
                <a:solidFill>
                  <a:srgbClr val="FF3300"/>
                </a:solidFill>
              </a:rPr>
              <a:t>Сейчас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i="1" u="sng"/>
              <a:t>Цель:</a:t>
            </a:r>
            <a:r>
              <a:rPr lang="ru-RU"/>
              <a:t> формирование новых способов решения поставленных учебных  задач.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i="1" u="sng"/>
              <a:t>Действия:</a:t>
            </a:r>
            <a:r>
              <a:rPr lang="ru-RU" sz="2000"/>
              <a:t> создание проблемной ситуации; организация обмена мнениями; открытие нового знания путём поиска решения поставленной задачи; использование видео -, аудио материалов, Интернет ресурсов; дидактические игры.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000"/>
          </a:p>
          <a:p>
            <a:pPr>
              <a:lnSpc>
                <a:spcPct val="90000"/>
              </a:lnSpc>
              <a:buFontTx/>
              <a:buNone/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/>
      <p:bldP spid="174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>
                <a:solidFill>
                  <a:srgbClr val="FF0000"/>
                </a:solidFill>
              </a:rPr>
              <a:t>5.</a:t>
            </a:r>
            <a:r>
              <a:rPr lang="ru-RU" sz="3600"/>
              <a:t> Закрепление изученного материала.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>
                <a:solidFill>
                  <a:srgbClr val="0D4E89"/>
                </a:solidFill>
              </a:rPr>
              <a:t>Раньше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i="1" u="sng"/>
              <a:t>Цель:</a:t>
            </a:r>
            <a:r>
              <a:rPr lang="ru-RU"/>
              <a:t> закрепить новый материал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i="1" u="sng"/>
              <a:t>Формы:</a:t>
            </a:r>
            <a:r>
              <a:rPr lang="ru-RU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опрос-закрепление;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самостоятельная работа.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b="1">
                <a:solidFill>
                  <a:srgbClr val="FF3300"/>
                </a:solidFill>
              </a:rPr>
              <a:t>Сейчас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100" i="1" u="sng"/>
              <a:t>Цель:</a:t>
            </a:r>
            <a:r>
              <a:rPr lang="ru-RU" sz="2100"/>
              <a:t> подтверждение выдвинутых гипотез; убеждение в правильности вариантов решения поставленных учебных задач.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100" i="1" u="sng"/>
              <a:t>Формы:</a:t>
            </a:r>
            <a:r>
              <a:rPr lang="ru-RU" sz="2100"/>
              <a:t> корректировка своих знаний; высказывание и обоснование своей точки зрения; выполнение практической работы в группах или парах; организация диалога.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/>
      <p:bldP spid="1946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solidFill>
                  <a:srgbClr val="FF0000"/>
                </a:solidFill>
              </a:rPr>
              <a:t>6.</a:t>
            </a:r>
            <a:r>
              <a:rPr lang="ru-RU" sz="3600"/>
              <a:t> Оценивание работы учащихся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>
                <a:solidFill>
                  <a:srgbClr val="0D4E89"/>
                </a:solidFill>
              </a:rPr>
              <a:t>Раньше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i="1" u="sng"/>
              <a:t>Цель:</a:t>
            </a:r>
            <a:r>
              <a:rPr lang="ru-RU" sz="2400"/>
              <a:t> оценка работы каждого ученика на уроке.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i="1" u="sng"/>
              <a:t>Действия: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выставление отметок учащимся за работу на уроке;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сообщение и обоснование выставленных оценок.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447800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200" b="1">
                <a:solidFill>
                  <a:srgbClr val="FF3300"/>
                </a:solidFill>
              </a:rPr>
              <a:t>Сейчас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200" i="1" u="sng"/>
              <a:t>Цель:</a:t>
            </a:r>
            <a:r>
              <a:rPr lang="ru-RU" sz="2200"/>
              <a:t> самооценка учеником своих учебных достижений.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200" i="1" u="sng"/>
              <a:t>Действия:</a:t>
            </a:r>
            <a:r>
              <a:rPr lang="ru-RU" sz="22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200"/>
              <a:t>сопоставление учебных результатов решения учебных задач с полученным результатом своей деятельности на уроке;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200"/>
              <a:t>самостоятельное оценивание детьми степени своего владения учебным материалом.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uild="p"/>
      <p:bldP spid="21510" grpId="0" build="p"/>
    </p:bldLst>
  </p:timing>
</p:sld>
</file>

<file path=ppt/theme/theme1.xml><?xml version="1.0" encoding="utf-8"?>
<a:theme xmlns:a="http://schemas.openxmlformats.org/drawingml/2006/main" name="Презентация ШКО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ШКОЛЬНАЯ</Template>
  <TotalTime>332</TotalTime>
  <Words>1188</Words>
  <Application>Microsoft Office PowerPoint</Application>
  <PresentationFormat>Экран (4:3)</PresentationFormat>
  <Paragraphs>218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Презентация ШКОЛЬНАЯ</vt:lpstr>
      <vt:lpstr>Урок по ФГОС: отличия и особенности</vt:lpstr>
      <vt:lpstr>Слайд 2</vt:lpstr>
      <vt:lpstr>Слайд 3</vt:lpstr>
      <vt:lpstr>1. Организационная часть</vt:lpstr>
      <vt:lpstr>2. Сообщение темы и цели урока</vt:lpstr>
      <vt:lpstr>3. Актуализация опорных  знаний и умений</vt:lpstr>
      <vt:lpstr>4. Изучение нового материала.</vt:lpstr>
      <vt:lpstr>5. Закрепление изученного материала.</vt:lpstr>
      <vt:lpstr>6. Оценивание работы учащихся</vt:lpstr>
      <vt:lpstr>7. Итог урока</vt:lpstr>
      <vt:lpstr>Характеристика деятельности педагога, работающего по ФГОС</vt:lpstr>
      <vt:lpstr>Характеристика деятельности педагога, работающего по ФГОС</vt:lpstr>
      <vt:lpstr>Характеристика деятельности педагога, работающего по ФГОС</vt:lpstr>
      <vt:lpstr>Слайд 14</vt:lpstr>
      <vt:lpstr>Что характерно для современного урока</vt:lpstr>
      <vt:lpstr>Слайд 16</vt:lpstr>
      <vt:lpstr>Слайд 17</vt:lpstr>
      <vt:lpstr>Спасибо за внимание!!!!</vt:lpstr>
      <vt:lpstr>Источники изображений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км</cp:lastModifiedBy>
  <cp:revision>38</cp:revision>
  <dcterms:created xsi:type="dcterms:W3CDTF">2011-07-29T05:54:40Z</dcterms:created>
  <dcterms:modified xsi:type="dcterms:W3CDTF">2015-11-16T17:12:39Z</dcterms:modified>
</cp:coreProperties>
</file>