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9" r:id="rId5"/>
    <p:sldId id="258" r:id="rId6"/>
    <p:sldId id="260" r:id="rId7"/>
    <p:sldId id="261" r:id="rId8"/>
    <p:sldId id="266" r:id="rId9"/>
    <p:sldId id="270" r:id="rId10"/>
    <p:sldId id="267" r:id="rId11"/>
    <p:sldId id="268" r:id="rId12"/>
    <p:sldId id="262" r:id="rId13"/>
    <p:sldId id="263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2" autoAdjust="0"/>
    <p:restoredTop sz="94660"/>
  </p:normalViewPr>
  <p:slideViewPr>
    <p:cSldViewPr>
      <p:cViewPr varScale="1">
        <p:scale>
          <a:sx n="107" d="100"/>
          <a:sy n="107" d="100"/>
        </p:scale>
        <p:origin x="-4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1229-F60D-4332-8432-06B5B77BA2E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B339-0360-47D6-8C12-2DF92BBAD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1229-F60D-4332-8432-06B5B77BA2E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B339-0360-47D6-8C12-2DF92BBAD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1229-F60D-4332-8432-06B5B77BA2E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B339-0360-47D6-8C12-2DF92BBAD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1229-F60D-4332-8432-06B5B77BA2E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B339-0360-47D6-8C12-2DF92BBAD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1229-F60D-4332-8432-06B5B77BA2E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B339-0360-47D6-8C12-2DF92BBAD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1229-F60D-4332-8432-06B5B77BA2E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B339-0360-47D6-8C12-2DF92BBAD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1229-F60D-4332-8432-06B5B77BA2E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B339-0360-47D6-8C12-2DF92BBAD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1229-F60D-4332-8432-06B5B77BA2E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B339-0360-47D6-8C12-2DF92BBAD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1229-F60D-4332-8432-06B5B77BA2E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B339-0360-47D6-8C12-2DF92BBAD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1229-F60D-4332-8432-06B5B77BA2E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B339-0360-47D6-8C12-2DF92BBAD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1229-F60D-4332-8432-06B5B77BA2E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B339-0360-47D6-8C12-2DF92BBAD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51229-F60D-4332-8432-06B5B77BA2E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6B339-0360-47D6-8C12-2DF92BBAD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4" y="-17852"/>
            <a:ext cx="9167803" cy="68758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758" y="4944146"/>
            <a:ext cx="5256584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Работа учеников 7 Б класса ПСШ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Руководитель: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Шашунькина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Н. П.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31" name="Picture 7" descr="C:\Program Files\Microsoft Office\MEDIA\OFFICE12\Bullets\BD21294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786454"/>
            <a:ext cx="347665" cy="347665"/>
          </a:xfrm>
          <a:prstGeom prst="rect">
            <a:avLst/>
          </a:prstGeom>
          <a:noFill/>
        </p:spPr>
      </p:pic>
      <p:pic>
        <p:nvPicPr>
          <p:cNvPr id="1035" name="Picture 11" descr="C:\Program Files\Microsoft Office\MEDIA\CAGCAT10\j028606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9464" y="1500174"/>
            <a:ext cx="2027237" cy="3037889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57158" y="476672"/>
            <a:ext cx="86073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Проектно- 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исследовательская </a:t>
            </a: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работа </a:t>
            </a:r>
          </a:p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«Измерение и сравнение плотности картофеля разных сортов» </a:t>
            </a:r>
          </a:p>
        </p:txBody>
      </p:sp>
      <p:pic>
        <p:nvPicPr>
          <p:cNvPr id="9" name="Рисунок 8" descr="DSC003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50912" y="4782893"/>
            <a:ext cx="3693088" cy="20751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5w4zpxkv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4290" y="0"/>
            <a:ext cx="91782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44" y="214290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После того как мы узнали объём мы взвесили наши сорта картофеля и морковь, тем самым узнали массу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 descr="DSC002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125890" y="2446350"/>
            <a:ext cx="5297700" cy="2976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03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785926"/>
            <a:ext cx="508555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5w4zpxkv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4290" y="0"/>
            <a:ext cx="91782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2869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Узнав объем и массу, мы  подсчитали плотность картофеля и моркови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DSC002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571612"/>
            <a:ext cx="5643570" cy="3171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02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4000504"/>
            <a:ext cx="457700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5w4zpxkv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82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790106"/>
              </p:ext>
            </p:extLst>
          </p:nvPr>
        </p:nvGraphicFramePr>
        <p:xfrm>
          <a:off x="428596" y="1714488"/>
          <a:ext cx="8429683" cy="4929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2135043"/>
                <a:gridCol w="2024839"/>
                <a:gridCol w="2055223"/>
              </a:tblGrid>
              <a:tr h="162800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Сорта картофеля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Масса клубней г.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Объём клубней см3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Плотность клубней г/см3</a:t>
                      </a:r>
                      <a:endParaRPr lang="ru-RU" sz="3200" dirty="0"/>
                    </a:p>
                  </a:txBody>
                  <a:tcPr/>
                </a:tc>
              </a:tr>
              <a:tr h="66024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Сорт №</a:t>
                      </a:r>
                      <a:r>
                        <a:rPr lang="ru-RU" sz="2400" dirty="0" smtClean="0">
                          <a:latin typeface="+mj-lt"/>
                        </a:rPr>
                        <a:t>1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92,74 г.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90см</a:t>
                      </a:r>
                      <a:r>
                        <a:rPr lang="en-US" sz="2400" dirty="0" smtClean="0">
                          <a:latin typeface="+mj-lt"/>
                        </a:rPr>
                        <a:t>ᶟ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1.030 г/см</a:t>
                      </a:r>
                      <a:r>
                        <a:rPr lang="en-US" sz="2400" dirty="0" smtClean="0">
                          <a:latin typeface="+mj-lt"/>
                        </a:rPr>
                        <a:t>ᶟ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</a:tr>
              <a:tr h="66024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Сорт №2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116,30 </a:t>
                      </a:r>
                      <a:r>
                        <a:rPr lang="ru-RU" sz="2400" dirty="0" smtClean="0">
                          <a:latin typeface="+mj-lt"/>
                        </a:rPr>
                        <a:t>г.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116см</a:t>
                      </a:r>
                      <a:r>
                        <a:rPr lang="en-US" sz="2400" dirty="0" smtClean="0">
                          <a:latin typeface="+mj-lt"/>
                        </a:rPr>
                        <a:t>ᶟ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1.002 </a:t>
                      </a:r>
                      <a:r>
                        <a:rPr lang="ru-RU" sz="2400" dirty="0" smtClean="0">
                          <a:latin typeface="+mj-lt"/>
                        </a:rPr>
                        <a:t>г/см</a:t>
                      </a:r>
                      <a:r>
                        <a:rPr lang="en-US" sz="2400" dirty="0" smtClean="0">
                          <a:latin typeface="+mj-lt"/>
                        </a:rPr>
                        <a:t>ᶟ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</a:tr>
              <a:tr h="66024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Сорт №3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110,50 </a:t>
                      </a:r>
                      <a:r>
                        <a:rPr lang="ru-RU" sz="2400" dirty="0" smtClean="0">
                          <a:latin typeface="+mj-lt"/>
                        </a:rPr>
                        <a:t>г.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103см</a:t>
                      </a:r>
                      <a:r>
                        <a:rPr lang="en-US" sz="2400" dirty="0" smtClean="0">
                          <a:latin typeface="+mj-lt"/>
                        </a:rPr>
                        <a:t>ᶟ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1.073 </a:t>
                      </a:r>
                      <a:r>
                        <a:rPr lang="ru-RU" sz="2400" dirty="0" smtClean="0">
                          <a:latin typeface="+mj-lt"/>
                        </a:rPr>
                        <a:t>г/см</a:t>
                      </a:r>
                      <a:r>
                        <a:rPr lang="en-US" sz="2400" dirty="0" smtClean="0">
                          <a:latin typeface="+mj-lt"/>
                        </a:rPr>
                        <a:t>ᶟ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</a:tr>
              <a:tr h="66024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Сорт №4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112,30 </a:t>
                      </a:r>
                      <a:r>
                        <a:rPr lang="ru-RU" sz="2400" dirty="0" smtClean="0">
                          <a:latin typeface="+mj-lt"/>
                        </a:rPr>
                        <a:t>г.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90см</a:t>
                      </a:r>
                      <a:r>
                        <a:rPr lang="en-US" sz="2400" dirty="0" smtClean="0">
                          <a:latin typeface="+mj-lt"/>
                        </a:rPr>
                        <a:t>ᶟ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1.063 </a:t>
                      </a:r>
                      <a:r>
                        <a:rPr lang="ru-RU" sz="2400" dirty="0" smtClean="0">
                          <a:latin typeface="+mj-lt"/>
                        </a:rPr>
                        <a:t>г/см</a:t>
                      </a:r>
                      <a:r>
                        <a:rPr lang="en-US" sz="2400" dirty="0" smtClean="0">
                          <a:latin typeface="+mj-lt"/>
                        </a:rPr>
                        <a:t>ᶟ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</a:tr>
              <a:tr h="66024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Морковь</a:t>
                      </a:r>
                      <a:r>
                        <a:rPr lang="ru-RU" sz="2400" baseline="0" dirty="0" smtClean="0">
                          <a:latin typeface="+mj-lt"/>
                        </a:rPr>
                        <a:t> 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25,50</a:t>
                      </a:r>
                      <a:r>
                        <a:rPr lang="ru-RU" sz="2400" baseline="0" dirty="0" smtClean="0">
                          <a:latin typeface="+mj-lt"/>
                        </a:rPr>
                        <a:t> </a:t>
                      </a:r>
                      <a:r>
                        <a:rPr lang="ru-RU" sz="2400" baseline="0" dirty="0" smtClean="0">
                          <a:latin typeface="+mj-lt"/>
                        </a:rPr>
                        <a:t>г.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24 </a:t>
                      </a:r>
                      <a:r>
                        <a:rPr lang="ru-RU" sz="2400" dirty="0" smtClean="0">
                          <a:latin typeface="+mj-lt"/>
                        </a:rPr>
                        <a:t>см</a:t>
                      </a:r>
                      <a:r>
                        <a:rPr lang="en-US" sz="2400" dirty="0" smtClean="0">
                          <a:latin typeface="+mj-lt"/>
                        </a:rPr>
                        <a:t>ᶟ</a:t>
                      </a:r>
                      <a:r>
                        <a:rPr lang="ru-RU" sz="2400" dirty="0" smtClean="0">
                          <a:latin typeface="+mj-lt"/>
                        </a:rPr>
                        <a:t> 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1.063 </a:t>
                      </a:r>
                      <a:r>
                        <a:rPr lang="ru-RU" sz="2400" dirty="0" smtClean="0">
                          <a:latin typeface="+mj-lt"/>
                        </a:rPr>
                        <a:t>г/см</a:t>
                      </a:r>
                      <a:r>
                        <a:rPr lang="en-US" sz="2400" dirty="0" smtClean="0">
                          <a:latin typeface="+mj-lt"/>
                        </a:rPr>
                        <a:t>ᶟ</a:t>
                      </a:r>
                      <a:r>
                        <a:rPr lang="ru-RU" sz="2400" dirty="0" smtClean="0">
                          <a:latin typeface="+mj-lt"/>
                        </a:rPr>
                        <a:t> 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4348" y="-214338"/>
            <a:ext cx="8215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Результаты эксперимента  </a:t>
            </a:r>
            <a:endParaRPr lang="ru-RU" sz="60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5w4zpxkv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7815" y="0"/>
            <a:ext cx="91782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5648" y="399728"/>
            <a:ext cx="878687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72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Заключение </a:t>
            </a:r>
            <a:r>
              <a:rPr kumimoji="0" lang="ru-RU" sz="54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40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у разных сортов картофеля разная плотность,</a:t>
            </a:r>
            <a:r>
              <a:rPr kumimoji="0" lang="ru-RU" sz="4000" i="1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она чуть больше чем 1г/см</a:t>
            </a:r>
            <a:r>
              <a:rPr kumimoji="0" lang="en-US" sz="4000" i="1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ᶟ</a:t>
            </a:r>
            <a:endParaRPr kumimoji="0" lang="ru-RU" sz="4000" i="1" u="none" strike="noStrike" normalizeH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 сорт </a:t>
            </a:r>
            <a:r>
              <a:rPr lang="ru-RU" sz="40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Ред </a:t>
            </a:r>
            <a:r>
              <a:rPr lang="ru-RU" sz="4000" b="1" i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Скарлет</a:t>
            </a:r>
            <a:r>
              <a:rPr lang="ru-RU" sz="40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(№ 3) </a:t>
            </a:r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сказать не грех,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эта </a:t>
            </a:r>
            <a:r>
              <a:rPr lang="ru-RU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картошка лучше всех</a:t>
            </a:r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kumimoji="0" lang="ru-RU" sz="40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 Оказалась самой вкусной </a:t>
            </a:r>
            <a:r>
              <a:rPr kumimoji="0" lang="ru-RU" sz="40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 )</a:t>
            </a:r>
            <a:endParaRPr kumimoji="0" lang="ru-RU" sz="4000" i="1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5w4zpxkv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82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643042" y="1714488"/>
            <a:ext cx="61436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sz="96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5w4zpxkv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82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42844" y="142852"/>
            <a:ext cx="682892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800" b="1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История появления картофеля в России: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pota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785794"/>
            <a:ext cx="8858312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642918"/>
            <a:ext cx="821537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Россию картофель попал через прибалтийский порт, непосредственно из Пруссии примерно в 1757-1761 годах. Первый официальное ввоз картофеля связан с заграничным путешествием Петра I. Он отправил из Роттердама мешок картошки для Шереметьева и приказал разбрасывать картофелины по различным областям России. К сожалению, эта попытка не увенчалась успехом. Только при Екатерине II был издан приказ об отправке во все края России, на расплод так называемых земляных яблок, и уже минув 15 лет картошка была территории, достигнув Сибири и даже Камчатки. Однако внедрение картофеля в крестьянское хозяйство сопровождалось скандалами и жестокими административными взысканиями. Наблюдались случаи отравления, поскольку в пищу употребляли не картофелины, а зеленые ядовитые ягоды. Заговоры против картофеля усиливались даже самим названием, так как многим слышалось "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крафт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тойфельс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", что переводится с немецкого как - чертова сила. Для увеличения темпов употребления картофеля, крестьянам разослали специальные инструкции о разведении и употребление "земляных яблок", что дало положительный результат. Начиная с 1840 года, посевные площади для картофеля начали интенсивно увеличиваться, а вскоре минув десятки лет разновидность картофеля достигла более тысячи сортов.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5w4zpxkv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829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2844" y="1000108"/>
            <a:ext cx="900115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Цели и задачи: </a:t>
            </a:r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научиться </a:t>
            </a:r>
            <a:r>
              <a:rPr lang="ru-RU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правильно измерять и сравнивать плотности картофеля разных сортов с помощью разных приспособлений для </a:t>
            </a:r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измерений.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5w4zpxkv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829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9972" y="790171"/>
            <a:ext cx="909402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Содержание работы: </a:t>
            </a:r>
            <a:endParaRPr kumimoji="0" lang="ru-RU" sz="5400" b="1" i="1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Теория эксперимента </a:t>
            </a:r>
            <a:endParaRPr kumimoji="0" lang="ru-RU" sz="36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Описание экспериментальной установки </a:t>
            </a:r>
            <a:endParaRPr kumimoji="0" lang="ru-RU" sz="36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Ход эксперимента </a:t>
            </a:r>
            <a:endParaRPr kumimoji="0" lang="ru-RU" sz="36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Результаты эксперимента </a:t>
            </a:r>
            <a:endParaRPr kumimoji="0" lang="ru-RU" sz="3600" i="1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Выводы и заключение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5w4zpxkv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829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42844" y="357166"/>
            <a:ext cx="89281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ru-RU" sz="4400" b="1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Теория эксперимента. Формула:</a:t>
            </a:r>
            <a:r>
              <a:rPr kumimoji="0" lang="ru-RU" sz="4800" b="1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800" b="1" i="1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57148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1785926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643050"/>
            <a:ext cx="4122068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285728"/>
            <a:ext cx="2705100" cy="20383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5w4zpxkv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82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42844" y="714356"/>
            <a:ext cx="914406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ru-RU" sz="4800" b="1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Описание экспериментальной установки:</a:t>
            </a:r>
            <a:endParaRPr kumimoji="0" lang="ru-RU" sz="4800" b="1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800" b="1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Весы</a:t>
            </a:r>
            <a:endParaRPr kumimoji="0" lang="ru-RU" sz="4800" b="1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800" b="1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Набор с гирями</a:t>
            </a:r>
            <a:endParaRPr kumimoji="0" lang="ru-RU" sz="4800" b="1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800" b="1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Мензурка 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41318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428736"/>
            <a:ext cx="2635555" cy="2857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kolba100_e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4000504"/>
            <a:ext cx="2857520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751301741_aa8463e472_b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4357694"/>
            <a:ext cx="2584521" cy="2313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hop_items_catalog_image14734-500x5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4429132"/>
            <a:ext cx="2357454" cy="22383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5w4zpxkv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82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42845" y="214290"/>
            <a:ext cx="900115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8588" algn="l"/>
              </a:tabLst>
            </a:pPr>
            <a:r>
              <a:rPr kumimoji="0" lang="ru-RU" sz="6000" b="1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Ход эксперимента:</a:t>
            </a:r>
            <a:endParaRPr kumimoji="0" lang="ru-RU" sz="6000" b="1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98588" algn="l"/>
              </a:tabLst>
            </a:pPr>
            <a:r>
              <a:rPr kumimoji="0" lang="ru-RU" sz="32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В кабинете физики мы приготовили все нужные приспособления для проведения опыта </a:t>
            </a:r>
            <a:endParaRPr kumimoji="0" lang="ru-RU" sz="3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8588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SC00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214554"/>
            <a:ext cx="4786314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02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3571876"/>
            <a:ext cx="4643438" cy="3071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5w4zpxkv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4290" y="0"/>
            <a:ext cx="91782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2844" y="214290"/>
            <a:ext cx="864396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Нашли четыре сорта картофеля и одну морковку </a:t>
            </a:r>
            <a:endParaRPr kumimoji="0" lang="ru-RU" sz="36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SC002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714488"/>
            <a:ext cx="7374059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5w4zpxkv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4290" y="0"/>
            <a:ext cx="91782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285728"/>
            <a:ext cx="8215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Начали наше измерение с того, что узнали объём картофеля и моркови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DSC002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619" y="4904386"/>
            <a:ext cx="2773475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02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54962" y="1785926"/>
            <a:ext cx="2889038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002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4929198"/>
            <a:ext cx="2758836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SC0027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1643050"/>
            <a:ext cx="5929322" cy="3331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14532151</TotalTime>
  <Words>449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Retired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RWT</dc:creator>
  <cp:lastModifiedBy>user-pc1</cp:lastModifiedBy>
  <cp:revision>30</cp:revision>
  <dcterms:created xsi:type="dcterms:W3CDTF">2001-12-31T21:02:18Z</dcterms:created>
  <dcterms:modified xsi:type="dcterms:W3CDTF">2015-10-29T10:47:17Z</dcterms:modified>
</cp:coreProperties>
</file>