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5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8" r:id="rId11"/>
    <p:sldId id="264" r:id="rId12"/>
    <p:sldId id="280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CC00"/>
    <a:srgbClr val="760779"/>
    <a:srgbClr val="07AD6E"/>
    <a:srgbClr val="5A4EF8"/>
    <a:srgbClr val="FDE787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A821C6-966C-4AE2-BEAA-1F42044EBF6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FC136B3-B263-4658-B778-27D60DBE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B994F8-0186-4125-8FEC-2A427F385CA3}" type="slidenum">
              <a:rPr lang="ru-RU" sz="1200"/>
              <a:pPr algn="r"/>
              <a:t>17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6C18-3CD8-46B1-9F80-E293C1670F47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CCAF-7F04-4623-822D-B12D501C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E83F-B337-4106-9F35-DCB1E9643C35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6B1B-EA78-4468-85D6-B7534C39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935F-7C2A-441C-9CF9-C6259743CB4F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C63A-DEDF-4894-9DA4-7B868119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6C29-FD1E-4C21-9535-78D6C6405A39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E6B-84B1-462B-89D7-FECC26F4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D066-6BF9-401E-87F1-D3869B148465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867-1EF7-4AE8-84A9-FB27F1C23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D205-00EA-4A6D-B8AD-30207ED06ADB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5A32-A1CC-400A-805A-2D94082BD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8849-56FD-4815-8DA6-F26AF2DADFF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DAD-F9CA-4563-B2B8-8384248C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F9CB-8B44-4254-B668-4F272722B77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84F6-BF4D-4CCA-8973-E23F0103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638E-52CB-433E-BFC1-D3D5B9ECEB7D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EEB9-C302-4755-B1A4-800938D16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034B-940B-4CC9-9645-F74DE63D923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970A-FFE3-4DDC-8B9C-D0E4A951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2365-9B7B-4594-B692-8E69C5A936B6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2CDD-0BE7-4B80-9C76-859666C2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13815-2885-4A7D-9503-BB1B84C462A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BE713-D435-49B9-8FA8-10A7610CB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971550" y="333375"/>
            <a:ext cx="7196138" cy="2159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3600" smtClean="0">
                <a:solidFill>
                  <a:schemeClr val="tx1"/>
                </a:solidFill>
                <a:effectLst/>
              </a:rPr>
              <a:t>Лицейские годы А.С.Пушкина.</a:t>
            </a:r>
            <a:br>
              <a:rPr lang="ru-RU" sz="3600" smtClean="0">
                <a:solidFill>
                  <a:schemeClr val="tx1"/>
                </a:solidFill>
                <a:effectLst/>
              </a:rPr>
            </a:br>
            <a:r>
              <a:rPr lang="ru-RU" sz="360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smtClean="0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3600" smtClean="0">
                <a:solidFill>
                  <a:schemeClr val="tx1"/>
                </a:solidFill>
                <a:effectLst/>
              </a:rPr>
              <a:t>1811 – 1817</a:t>
            </a:r>
            <a:r>
              <a:rPr lang="ru-RU" sz="3600" smtClean="0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643438" y="609282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МБОУ СОШ № 12 г.о.Самара</a:t>
            </a:r>
          </a:p>
          <a:p>
            <a:pPr algn="r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учитель Е.А.Мордвинова</a:t>
            </a:r>
          </a:p>
        </p:txBody>
      </p:sp>
      <p:sp>
        <p:nvSpPr>
          <p:cNvPr id="14339" name="Подзаголовок 2"/>
          <p:cNvSpPr>
            <a:spLocks/>
          </p:cNvSpPr>
          <p:nvPr/>
        </p:nvSpPr>
        <p:spPr bwMode="auto">
          <a:xfrm>
            <a:off x="3382963" y="1844675"/>
            <a:ext cx="57610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chemeClr val="tx2"/>
                </a:solidFill>
                <a:latin typeface="Segoe Script" pitchFamily="34" charset="0"/>
              </a:rPr>
              <a:t>Мой первый друг,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chemeClr val="tx2"/>
                </a:solidFill>
                <a:latin typeface="Segoe Script" pitchFamily="34" charset="0"/>
              </a:rPr>
              <a:t>мой друг бесценный…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141663"/>
            <a:ext cx="31686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untitle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t="8492" r="1434" b="10771"/>
          <a:stretch>
            <a:fillRect/>
          </a:stretch>
        </p:blipFill>
        <p:spPr>
          <a:xfrm>
            <a:off x="1042988" y="260350"/>
            <a:ext cx="7273925" cy="6264275"/>
          </a:xfrm>
          <a:ln w="38100">
            <a:solidFill>
              <a:srgbClr val="FF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7" y="4077072"/>
            <a:ext cx="3168351" cy="129614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latin typeface="Segoe Script" pitchFamily="34" charset="0"/>
              </a:rPr>
              <a:t>Александр</a:t>
            </a:r>
            <a:br>
              <a:rPr lang="ru-RU" sz="4000" dirty="0">
                <a:latin typeface="Segoe Script" pitchFamily="34" charset="0"/>
              </a:rPr>
            </a:br>
            <a:r>
              <a:rPr lang="ru-RU" sz="4000" dirty="0" smtClean="0">
                <a:latin typeface="Segoe Script" pitchFamily="34" charset="0"/>
              </a:rPr>
              <a:t>Пушкин</a:t>
            </a:r>
            <a:endParaRPr lang="ru-RU" sz="4000" dirty="0">
              <a:latin typeface="Segoe Script" pitchFamily="34" charset="0"/>
            </a:endParaRPr>
          </a:p>
        </p:txBody>
      </p:sp>
      <p:pic>
        <p:nvPicPr>
          <p:cNvPr id="4" name="Picture 4" descr="33_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260350"/>
            <a:ext cx="2516187" cy="3311525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6264275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Segoe Script" pitchFamily="34" charset="0"/>
              </a:rPr>
              <a:t>Прозвища- Француз, Егоза,</a:t>
            </a:r>
          </a:p>
          <a:p>
            <a:r>
              <a:rPr lang="ru-RU" sz="2800">
                <a:latin typeface="Segoe Script" pitchFamily="34" charset="0"/>
              </a:rPr>
              <a:t>Стрекоза, Сверчок, Искра,</a:t>
            </a:r>
          </a:p>
          <a:p>
            <a:r>
              <a:rPr lang="ru-RU" sz="2800">
                <a:latin typeface="Segoe Script" pitchFamily="34" charset="0"/>
              </a:rPr>
              <a:t>Обезьяна, Мартышка,</a:t>
            </a:r>
          </a:p>
          <a:p>
            <a:r>
              <a:rPr lang="ru-RU" sz="2800">
                <a:latin typeface="Segoe Script" pitchFamily="34" charset="0"/>
              </a:rPr>
              <a:t>Смесь обезьяны с</a:t>
            </a:r>
          </a:p>
          <a:p>
            <a:r>
              <a:rPr lang="ru-RU" sz="2800">
                <a:latin typeface="Segoe Script" pitchFamily="34" charset="0"/>
              </a:rPr>
              <a:t>мартышкой.</a:t>
            </a:r>
          </a:p>
          <a:p>
            <a:endParaRPr lang="ru-RU" sz="2800">
              <a:latin typeface="Segoe Script" pitchFamily="34" charset="0"/>
            </a:endParaRPr>
          </a:p>
          <a:p>
            <a:r>
              <a:rPr lang="ru-RU" sz="2800" u="sng">
                <a:latin typeface="Segoe Script" pitchFamily="34" charset="0"/>
              </a:rPr>
              <a:t>Великий русский поэт.</a:t>
            </a:r>
          </a:p>
          <a:p>
            <a:endParaRPr lang="ru-RU" sz="2800">
              <a:latin typeface="Segoe Script" pitchFamily="34" charset="0"/>
            </a:endParaRPr>
          </a:p>
          <a:p>
            <a:r>
              <a:rPr lang="ru-RU" sz="2800">
                <a:latin typeface="Segoe Script" pitchFamily="34" charset="0"/>
              </a:rPr>
              <a:t>В те дни, когда в садах Лицея</a:t>
            </a:r>
          </a:p>
          <a:p>
            <a:r>
              <a:rPr lang="ru-RU" sz="2800">
                <a:latin typeface="Segoe Script" pitchFamily="34" charset="0"/>
              </a:rPr>
              <a:t>Я безмятежно расцветал,</a:t>
            </a:r>
          </a:p>
          <a:p>
            <a:r>
              <a:rPr lang="ru-RU" sz="2800">
                <a:latin typeface="Segoe Script" pitchFamily="34" charset="0"/>
              </a:rPr>
              <a:t>Читал украдкой Апулея,</a:t>
            </a:r>
          </a:p>
          <a:p>
            <a:r>
              <a:rPr lang="ru-RU" sz="2800">
                <a:latin typeface="Segoe Script" pitchFamily="34" charset="0"/>
              </a:rPr>
              <a:t>А над Вергилием зевал,</a:t>
            </a:r>
          </a:p>
          <a:p>
            <a:r>
              <a:rPr lang="ru-RU" sz="2800">
                <a:latin typeface="Segoe Script" pitchFamily="34" charset="0"/>
              </a:rPr>
              <a:t>Когда ленился и проказил,</a:t>
            </a:r>
          </a:p>
          <a:p>
            <a:r>
              <a:rPr lang="ru-RU" sz="2800">
                <a:latin typeface="Segoe Script" pitchFamily="34" charset="0"/>
              </a:rPr>
              <a:t>По кровле и в окошко лазил,</a:t>
            </a:r>
          </a:p>
          <a:p>
            <a:r>
              <a:rPr lang="ru-RU" sz="2800">
                <a:latin typeface="Segoe Script" pitchFamily="34" charset="0"/>
              </a:rPr>
              <a:t>И забывал латинский класс…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94" y="114598"/>
            <a:ext cx="6840759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Segoe Script" pitchFamily="34" charset="0"/>
              </a:rPr>
              <a:t>Дружба – это…</a:t>
            </a:r>
            <a:endParaRPr lang="ru-RU" sz="4000" dirty="0"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280400" cy="51847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Segoe Script" pitchFamily="34" charset="0"/>
              </a:rPr>
              <a:t>Наше главное достояние. Её боготворят,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Segoe Script" pitchFamily="34" charset="0"/>
              </a:rPr>
              <a:t> ставят на первое место. (</a:t>
            </a:r>
            <a:r>
              <a:rPr lang="ru-RU" sz="2800" b="1" dirty="0" err="1">
                <a:solidFill>
                  <a:srgbClr val="FF0000"/>
                </a:solidFill>
                <a:latin typeface="Segoe Script" pitchFamily="34" charset="0"/>
              </a:rPr>
              <a:t>Дельвиг</a:t>
            </a:r>
            <a:r>
              <a:rPr lang="ru-RU" sz="2800" b="1" dirty="0">
                <a:solidFill>
                  <a:srgbClr val="FF0000"/>
                </a:solidFill>
                <a:latin typeface="Segoe Script" pitchFamily="34" charset="0"/>
              </a:rPr>
              <a:t>)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2800" b="1" dirty="0"/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rgbClr val="00B050"/>
                </a:solidFill>
                <a:latin typeface="Segoe Script" pitchFamily="34" charset="0"/>
              </a:rPr>
              <a:t>Много выше карьеры (Малиновский</a:t>
            </a:r>
            <a:r>
              <a:rPr lang="ru-RU" sz="2800" b="1" dirty="0" smtClean="0">
                <a:solidFill>
                  <a:srgbClr val="00B050"/>
                </a:solidFill>
                <a:latin typeface="Segoe Script" pitchFamily="34" charset="0"/>
              </a:rPr>
              <a:t>).</a:t>
            </a:r>
            <a:endParaRPr lang="ru-RU" sz="2800" b="1" dirty="0">
              <a:solidFill>
                <a:srgbClr val="00B050"/>
              </a:solidFill>
              <a:latin typeface="Segoe Script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ru-RU" sz="2800" b="1" dirty="0"/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Дружба больше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удачи (Корсаков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).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ru-RU" sz="2800" b="1" dirty="0"/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И даже больше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любви. (Кюхельбекер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).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  <a:p>
            <a:pPr eaLnBrk="1" hangingPunct="1">
              <a:defRPr/>
            </a:pPr>
            <a:endParaRPr lang="ru-RU" sz="28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92725" y="17463"/>
            <a:ext cx="3851275" cy="68405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1400" b="0" smtClean="0">
                <a:solidFill>
                  <a:schemeClr val="tx1"/>
                </a:solidFill>
                <a:effectLst/>
              </a:rPr>
              <a:t>Стихотворение «Узник», написанное Александром Пушкиным в 1822 году, относится к периоду его южной ссылки (1820-1824 гг.), когда поэт по приказу генерал-губернатора Санкт-Петербурга был вынужден покинуть столицу и отправиться в Кишинев. </a:t>
            </a:r>
            <a:br>
              <a:rPr lang="ru-RU" sz="1400" b="0" smtClean="0">
                <a:solidFill>
                  <a:schemeClr val="tx1"/>
                </a:solidFill>
                <a:effectLst/>
              </a:rPr>
            </a:br>
            <a:r>
              <a:rPr lang="ru-RU" sz="1400" b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smtClean="0">
                <a:solidFill>
                  <a:schemeClr val="tx1"/>
                </a:solidFill>
                <a:effectLst/>
              </a:rPr>
            </a:br>
            <a:r>
              <a:rPr lang="ru-RU" sz="1400" b="0" smtClean="0">
                <a:solidFill>
                  <a:schemeClr val="tx1"/>
                </a:solidFill>
                <a:effectLst/>
              </a:rPr>
              <a:t>Несмотря на то, что местный градоначальник, князь Иван Инзов, относился к поэту достаточно снисходительно, новое назначение на службу в канцелярию отдаленной провинции Пушкин воспринял, как личное оскорбление. </a:t>
            </a:r>
            <a:br>
              <a:rPr lang="ru-RU" sz="1400" b="0" smtClean="0">
                <a:solidFill>
                  <a:schemeClr val="tx1"/>
                </a:solidFill>
                <a:effectLst/>
              </a:rPr>
            </a:br>
            <a:r>
              <a:rPr lang="ru-RU" sz="1400" b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smtClean="0">
                <a:solidFill>
                  <a:schemeClr val="tx1"/>
                </a:solidFill>
                <a:effectLst/>
              </a:rPr>
            </a:br>
            <a:r>
              <a:rPr lang="ru-RU" sz="1400" b="0" smtClean="0">
                <a:solidFill>
                  <a:schemeClr val="tx1"/>
                </a:solidFill>
                <a:effectLst/>
              </a:rPr>
              <a:t>Будучи по своей натуре свободолюбивым и лишенный права выбора, поэт понимал, что за слишком вольные стихи его ожидала, как минимум, ссылка в Сибирь. И лишь благодаря ходатайству друзей он сохранил титул дворянина и должность коллежского секретаря. Тем не менее, свое пребывание вы пыльном и грязном Кишиневе поэт воспринимал как заточение. </a:t>
            </a:r>
            <a:br>
              <a:rPr lang="ru-RU" sz="1400" b="0" smtClean="0">
                <a:solidFill>
                  <a:schemeClr val="tx1"/>
                </a:solidFill>
                <a:effectLst/>
              </a:rPr>
            </a:br>
            <a:r>
              <a:rPr lang="ru-RU" sz="1400" b="0" smtClean="0">
                <a:solidFill>
                  <a:schemeClr val="tx1"/>
                </a:solidFill>
                <a:effectLst/>
              </a:rPr>
              <a:t>И именно этому периоду жизни </a:t>
            </a:r>
            <a:r>
              <a:rPr lang="ru-RU" sz="1400" b="0" smtClean="0">
                <a:solidFill>
                  <a:srgbClr val="170A76"/>
                </a:solidFill>
                <a:effectLst/>
              </a:rPr>
              <a:t>посвятил стихотворение «Узник».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5364163" cy="662622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i="1" smtClean="0">
                <a:solidFill>
                  <a:srgbClr val="170A76"/>
                </a:solidFill>
              </a:rPr>
              <a:t>«Узник» Александр Пушкин</a:t>
            </a:r>
            <a:endParaRPr lang="ru-RU" sz="2400" i="1" smtClean="0">
              <a:solidFill>
                <a:srgbClr val="170A76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ru-RU" sz="2100" i="1" smtClean="0"/>
              <a:t>Сижу </a:t>
            </a:r>
            <a:r>
              <a:rPr lang="ru-RU" sz="2100" i="1" smtClean="0">
                <a:solidFill>
                  <a:srgbClr val="277A06"/>
                </a:solidFill>
              </a:rPr>
              <a:t>за решеткой</a:t>
            </a:r>
            <a:r>
              <a:rPr lang="ru-RU" sz="2100" i="1" smtClean="0"/>
              <a:t> </a:t>
            </a:r>
            <a:r>
              <a:rPr lang="ru-RU" sz="2100" i="1" smtClean="0">
                <a:solidFill>
                  <a:srgbClr val="277A06"/>
                </a:solidFill>
              </a:rPr>
              <a:t>в темнице</a:t>
            </a:r>
            <a:r>
              <a:rPr lang="ru-RU" sz="2100" i="1" smtClean="0"/>
              <a:t> сырой.</a:t>
            </a:r>
            <a:br>
              <a:rPr lang="ru-RU" sz="2100" i="1" smtClean="0"/>
            </a:br>
            <a:r>
              <a:rPr lang="ru-RU" sz="2100" i="1" smtClean="0"/>
              <a:t>Вскормленный в </a:t>
            </a:r>
            <a:r>
              <a:rPr lang="ru-RU" sz="2100" i="1" smtClean="0">
                <a:solidFill>
                  <a:srgbClr val="277A06"/>
                </a:solidFill>
              </a:rPr>
              <a:t>неволе</a:t>
            </a:r>
            <a:r>
              <a:rPr lang="ru-RU" sz="2100" i="1" smtClean="0"/>
              <a:t> </a:t>
            </a:r>
            <a:r>
              <a:rPr lang="ru-RU" sz="2100" i="1" smtClean="0">
                <a:solidFill>
                  <a:srgbClr val="F77439"/>
                </a:solidFill>
              </a:rPr>
              <a:t>орел </a:t>
            </a:r>
            <a:r>
              <a:rPr lang="ru-RU" sz="2100" i="1" smtClean="0"/>
              <a:t>молодой,</a:t>
            </a:r>
            <a:br>
              <a:rPr lang="ru-RU" sz="2100" i="1" smtClean="0"/>
            </a:br>
            <a:r>
              <a:rPr lang="ru-RU" sz="2100" i="1" smtClean="0">
                <a:solidFill>
                  <a:srgbClr val="FF66FF"/>
                </a:solidFill>
              </a:rPr>
              <a:t>Мой грустный </a:t>
            </a:r>
            <a:r>
              <a:rPr lang="ru-RU" sz="2100" i="1" smtClean="0">
                <a:solidFill>
                  <a:srgbClr val="E5E14B"/>
                </a:solidFill>
              </a:rPr>
              <a:t>товарищ</a:t>
            </a:r>
            <a:r>
              <a:rPr lang="ru-RU" sz="2100" i="1" smtClean="0">
                <a:solidFill>
                  <a:srgbClr val="FF66FF"/>
                </a:solidFill>
              </a:rPr>
              <a:t>,</a:t>
            </a:r>
            <a:r>
              <a:rPr lang="ru-RU" sz="2100" i="1" smtClean="0"/>
              <a:t> махая крылом,</a:t>
            </a:r>
            <a:br>
              <a:rPr lang="ru-RU" sz="2100" i="1" smtClean="0"/>
            </a:br>
            <a:r>
              <a:rPr lang="ru-RU" sz="2100" i="1" smtClean="0"/>
              <a:t>Кровавую пищу клюет под окном,</a:t>
            </a:r>
          </a:p>
          <a:p>
            <a:pPr>
              <a:buFont typeface="Georgia" pitchFamily="18" charset="0"/>
              <a:buNone/>
            </a:pPr>
            <a:endParaRPr lang="ru-RU" sz="2100" i="1" smtClean="0"/>
          </a:p>
          <a:p>
            <a:pPr>
              <a:buFont typeface="Georgia" pitchFamily="18" charset="0"/>
              <a:buNone/>
            </a:pPr>
            <a:r>
              <a:rPr lang="ru-RU" sz="2100" i="1" smtClean="0"/>
              <a:t>Клюет, и бросает, и смотрит в окно,</a:t>
            </a:r>
            <a:br>
              <a:rPr lang="ru-RU" sz="2100" i="1" smtClean="0"/>
            </a:br>
            <a:r>
              <a:rPr lang="ru-RU" sz="2100" i="1" smtClean="0"/>
              <a:t>Как будто со мною </a:t>
            </a:r>
            <a:r>
              <a:rPr lang="ru-RU" sz="2100" i="1" smtClean="0">
                <a:solidFill>
                  <a:srgbClr val="F77439"/>
                </a:solidFill>
              </a:rPr>
              <a:t>задумал</a:t>
            </a:r>
            <a:r>
              <a:rPr lang="ru-RU" sz="2100" i="1" smtClean="0"/>
              <a:t> одно;</a:t>
            </a:r>
            <a:br>
              <a:rPr lang="ru-RU" sz="2100" i="1" smtClean="0"/>
            </a:br>
            <a:r>
              <a:rPr lang="ru-RU" sz="2100" i="1" smtClean="0">
                <a:solidFill>
                  <a:srgbClr val="F77439"/>
                </a:solidFill>
              </a:rPr>
              <a:t>Зовет</a:t>
            </a:r>
            <a:r>
              <a:rPr lang="ru-RU" sz="2100" i="1" smtClean="0"/>
              <a:t> меня взглядом и криком своим</a:t>
            </a:r>
            <a:br>
              <a:rPr lang="ru-RU" sz="2100" i="1" smtClean="0"/>
            </a:br>
            <a:r>
              <a:rPr lang="ru-RU" sz="2100" i="1" smtClean="0">
                <a:solidFill>
                  <a:srgbClr val="FF66FF"/>
                </a:solidFill>
              </a:rPr>
              <a:t>И вымолвить хочет: «Давай</a:t>
            </a:r>
            <a:r>
              <a:rPr lang="ru-RU" sz="2100" i="1" smtClean="0"/>
              <a:t> </a:t>
            </a:r>
            <a:r>
              <a:rPr lang="ru-RU" sz="2100" i="1" smtClean="0">
                <a:solidFill>
                  <a:srgbClr val="F77439"/>
                </a:solidFill>
              </a:rPr>
              <a:t>улетим</a:t>
            </a:r>
            <a:r>
              <a:rPr lang="ru-RU" sz="2100" i="1" smtClean="0"/>
              <a:t>!</a:t>
            </a:r>
          </a:p>
          <a:p>
            <a:pPr>
              <a:buFont typeface="Georgia" pitchFamily="18" charset="0"/>
              <a:buNone/>
            </a:pPr>
            <a:r>
              <a:rPr lang="ru-RU" sz="2100" i="1" smtClean="0"/>
              <a:t>Мы </a:t>
            </a:r>
            <a:r>
              <a:rPr lang="ru-RU" sz="2100" i="1" smtClean="0">
                <a:solidFill>
                  <a:srgbClr val="F77439"/>
                </a:solidFill>
              </a:rPr>
              <a:t>вольные птицы</a:t>
            </a:r>
            <a:r>
              <a:rPr lang="ru-RU" sz="2100" i="1" smtClean="0"/>
              <a:t>; пора, </a:t>
            </a:r>
            <a:r>
              <a:rPr lang="ru-RU" sz="2100" i="1" smtClean="0">
                <a:solidFill>
                  <a:srgbClr val="E5E14B"/>
                </a:solidFill>
              </a:rPr>
              <a:t>брат</a:t>
            </a:r>
            <a:r>
              <a:rPr lang="ru-RU" sz="2100" i="1" smtClean="0">
                <a:solidFill>
                  <a:srgbClr val="7D7D03"/>
                </a:solidFill>
              </a:rPr>
              <a:t>,</a:t>
            </a:r>
            <a:r>
              <a:rPr lang="ru-RU" sz="2100" i="1" smtClean="0"/>
              <a:t> пора!</a:t>
            </a:r>
            <a:br>
              <a:rPr lang="ru-RU" sz="2100" i="1" smtClean="0"/>
            </a:br>
            <a:r>
              <a:rPr lang="ru-RU" sz="2100" i="1" smtClean="0"/>
              <a:t>Туда, где за </a:t>
            </a:r>
            <a:r>
              <a:rPr lang="ru-RU" sz="2100" i="1" smtClean="0">
                <a:solidFill>
                  <a:srgbClr val="F77439"/>
                </a:solidFill>
              </a:rPr>
              <a:t>тучей</a:t>
            </a:r>
            <a:r>
              <a:rPr lang="ru-RU" sz="2100" i="1" smtClean="0"/>
              <a:t> </a:t>
            </a:r>
            <a:r>
              <a:rPr lang="ru-RU" sz="2100" i="1" smtClean="0">
                <a:solidFill>
                  <a:srgbClr val="E00635"/>
                </a:solidFill>
              </a:rPr>
              <a:t>белеет</a:t>
            </a:r>
            <a:r>
              <a:rPr lang="ru-RU" sz="2100" i="1" smtClean="0"/>
              <a:t> </a:t>
            </a:r>
            <a:r>
              <a:rPr lang="ru-RU" sz="2100" i="1" smtClean="0">
                <a:solidFill>
                  <a:srgbClr val="F77439"/>
                </a:solidFill>
              </a:rPr>
              <a:t>гора,</a:t>
            </a:r>
            <a:r>
              <a:rPr lang="ru-RU" sz="2100" i="1" smtClean="0"/>
              <a:t/>
            </a:r>
            <a:br>
              <a:rPr lang="ru-RU" sz="2100" i="1" smtClean="0"/>
            </a:br>
            <a:r>
              <a:rPr lang="ru-RU" sz="2100" i="1" smtClean="0"/>
              <a:t>Туда, где </a:t>
            </a:r>
            <a:r>
              <a:rPr lang="ru-RU" sz="2100" i="1" smtClean="0">
                <a:solidFill>
                  <a:srgbClr val="E00635"/>
                </a:solidFill>
              </a:rPr>
              <a:t>синеют </a:t>
            </a:r>
            <a:r>
              <a:rPr lang="ru-RU" sz="2100" i="1" smtClean="0">
                <a:solidFill>
                  <a:srgbClr val="F77439"/>
                </a:solidFill>
              </a:rPr>
              <a:t>морские края</a:t>
            </a:r>
            <a:r>
              <a:rPr lang="ru-RU" sz="2100" i="1" smtClean="0"/>
              <a:t>,</a:t>
            </a:r>
            <a:br>
              <a:rPr lang="ru-RU" sz="2100" i="1" smtClean="0"/>
            </a:br>
            <a:r>
              <a:rPr lang="ru-RU" sz="2100" i="1" smtClean="0"/>
              <a:t>Туда, где </a:t>
            </a:r>
            <a:r>
              <a:rPr lang="ru-RU" sz="2100" i="1" smtClean="0">
                <a:solidFill>
                  <a:srgbClr val="E00635"/>
                </a:solidFill>
              </a:rPr>
              <a:t>гуляем </a:t>
            </a:r>
            <a:r>
              <a:rPr lang="ru-RU" sz="2100" i="1" smtClean="0"/>
              <a:t>лишь </a:t>
            </a:r>
            <a:r>
              <a:rPr lang="ru-RU" sz="2100" i="1" smtClean="0">
                <a:solidFill>
                  <a:srgbClr val="F77439"/>
                </a:solidFill>
              </a:rPr>
              <a:t>ветер</a:t>
            </a:r>
            <a:r>
              <a:rPr lang="ru-RU" sz="2100" i="1" smtClean="0"/>
              <a:t>… да я!..»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260350"/>
            <a:ext cx="3851275" cy="12509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400" b="0" smtClean="0">
                <a:solidFill>
                  <a:srgbClr val="170A76"/>
                </a:solidFill>
                <a:effectLst/>
              </a:rPr>
              <a:t>Стихотворение «Узник»</a:t>
            </a:r>
            <a:r>
              <a:rPr lang="ru-RU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4752975" cy="50133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400" smtClean="0"/>
              <a:t>  Спокойный рассказ об узнике и его «грустном товарище», орле, с стремительно переходит в страстный, волнующий призыв к свободе.</a:t>
            </a:r>
          </a:p>
          <a:p>
            <a:pPr>
              <a:buFont typeface="Georgia" pitchFamily="18" charset="0"/>
              <a:buNone/>
            </a:pPr>
            <a:r>
              <a:rPr lang="ru-RU" sz="2400" smtClean="0"/>
              <a:t>  Он крепнет, ширится, нарастает, опираясь на трехкратное повторение одного и того же слова «туда... туда... туда». </a:t>
            </a:r>
          </a:p>
          <a:p>
            <a:pPr>
              <a:buFont typeface="Georgia" pitchFamily="18" charset="0"/>
              <a:buNone/>
            </a:pPr>
            <a:r>
              <a:rPr lang="ru-RU" sz="2400" smtClean="0"/>
              <a:t>  И разрешается на высокой ноте гордого утверждения: «лишь ветер... да я!» </a:t>
            </a:r>
          </a:p>
        </p:txBody>
      </p:sp>
      <p:pic>
        <p:nvPicPr>
          <p:cNvPr id="28675" name="Picture 5" descr="Автопортрет Пуш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29845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942975" y="3246438"/>
            <a:ext cx="725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Спокойный рассказ об узнике и его «грустном товарище», орле, с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0"/>
            <a:ext cx="3960812" cy="6742113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b="1" i="1" smtClean="0"/>
              <a:t>  </a:t>
            </a:r>
            <a:r>
              <a:rPr lang="ru-RU" sz="1500" b="1" i="1" smtClean="0">
                <a:solidFill>
                  <a:srgbClr val="E00635"/>
                </a:solidFill>
              </a:rPr>
              <a:t>«Зимнее утро» Александр Пушкин</a:t>
            </a:r>
            <a:endParaRPr lang="ru-RU" sz="1500" i="1" smtClean="0">
              <a:solidFill>
                <a:srgbClr val="E00635"/>
              </a:solidFill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i="1" smtClean="0"/>
              <a:t>   Мороз и солнце; день чудесный!</a:t>
            </a:r>
            <a:br>
              <a:rPr lang="ru-RU" sz="1500" i="1" smtClean="0"/>
            </a:br>
            <a:r>
              <a:rPr lang="ru-RU" sz="1500" i="1" smtClean="0"/>
              <a:t>Еще ты дремлешь, </a:t>
            </a:r>
            <a:r>
              <a:rPr lang="ru-RU" sz="1500" u="sng" smtClean="0"/>
              <a:t>друг прелестный</a:t>
            </a:r>
            <a:r>
              <a:rPr lang="ru-RU" sz="1500" i="1" smtClean="0"/>
              <a:t> </a:t>
            </a:r>
            <a:br>
              <a:rPr lang="ru-RU" sz="1500" i="1" smtClean="0"/>
            </a:br>
            <a:r>
              <a:rPr lang="ru-RU" sz="1500" i="1" smtClean="0"/>
              <a:t>Пора, красавица, проснись:</a:t>
            </a:r>
            <a:br>
              <a:rPr lang="ru-RU" sz="1500" i="1" smtClean="0"/>
            </a:br>
            <a:r>
              <a:rPr lang="ru-RU" sz="1500" i="1" smtClean="0"/>
              <a:t>Открой сомкнуты негой взоры</a:t>
            </a:r>
            <a:br>
              <a:rPr lang="ru-RU" sz="1500" i="1" smtClean="0"/>
            </a:br>
            <a:r>
              <a:rPr lang="ru-RU" sz="1500" i="1" smtClean="0"/>
              <a:t>Навстречу северной Авроры,</a:t>
            </a:r>
            <a:br>
              <a:rPr lang="ru-RU" sz="1500" i="1" smtClean="0"/>
            </a:br>
            <a:r>
              <a:rPr lang="ru-RU" sz="1500" i="1" smtClean="0">
                <a:solidFill>
                  <a:srgbClr val="5A4EF8"/>
                </a:solidFill>
              </a:rPr>
              <a:t>Звездою севера явись!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i="1" smtClean="0"/>
              <a:t>   </a:t>
            </a:r>
            <a:r>
              <a:rPr lang="ru-RU" sz="1500" i="1" smtClean="0">
                <a:solidFill>
                  <a:srgbClr val="07AD6E"/>
                </a:solidFill>
              </a:rPr>
              <a:t>Вечор, ты помнишь, вьюга злилась,</a:t>
            </a:r>
            <a:br>
              <a:rPr lang="ru-RU" sz="1500" i="1" smtClean="0">
                <a:solidFill>
                  <a:srgbClr val="07AD6E"/>
                </a:solidFill>
              </a:rPr>
            </a:br>
            <a:r>
              <a:rPr lang="ru-RU" sz="1500" i="1" smtClean="0"/>
              <a:t>На мутном небе мгла носилась;</a:t>
            </a:r>
            <a:br>
              <a:rPr lang="ru-RU" sz="1500" i="1" smtClean="0"/>
            </a:br>
            <a:r>
              <a:rPr lang="ru-RU" sz="1500" i="1" smtClean="0">
                <a:solidFill>
                  <a:srgbClr val="5A4EF8"/>
                </a:solidFill>
              </a:rPr>
              <a:t>Луна, как бледное пятно,</a:t>
            </a:r>
            <a:br>
              <a:rPr lang="ru-RU" sz="1500" i="1" smtClean="0">
                <a:solidFill>
                  <a:srgbClr val="5A4EF8"/>
                </a:solidFill>
              </a:rPr>
            </a:br>
            <a:r>
              <a:rPr lang="ru-RU" sz="1500" i="1" smtClean="0"/>
              <a:t>Сквозь тучи мрачные желтела,</a:t>
            </a:r>
            <a:br>
              <a:rPr lang="ru-RU" sz="1500" i="1" smtClean="0"/>
            </a:br>
            <a:r>
              <a:rPr lang="ru-RU" sz="1500" i="1" smtClean="0"/>
              <a:t>И ты печальная сидела —</a:t>
            </a:r>
            <a:br>
              <a:rPr lang="ru-RU" sz="1500" i="1" smtClean="0"/>
            </a:br>
            <a:r>
              <a:rPr lang="ru-RU" sz="1500" i="1" smtClean="0">
                <a:solidFill>
                  <a:srgbClr val="07AD6E"/>
                </a:solidFill>
              </a:rPr>
              <a:t>А нынче… погляди в окно: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i="1" smtClean="0"/>
              <a:t>   Под голубыми небесами</a:t>
            </a:r>
            <a:br>
              <a:rPr lang="ru-RU" sz="1500" i="1" smtClean="0"/>
            </a:br>
            <a:r>
              <a:rPr lang="ru-RU" sz="1500" i="1" smtClean="0">
                <a:solidFill>
                  <a:srgbClr val="5A4EF8"/>
                </a:solidFill>
              </a:rPr>
              <a:t>Великолепными коврами,</a:t>
            </a:r>
            <a:br>
              <a:rPr lang="ru-RU" sz="1500" i="1" smtClean="0">
                <a:solidFill>
                  <a:srgbClr val="5A4EF8"/>
                </a:solidFill>
              </a:rPr>
            </a:br>
            <a:r>
              <a:rPr lang="ru-RU" sz="1500" i="1" smtClean="0"/>
              <a:t>Блестя на солнце, снег лежит;</a:t>
            </a:r>
            <a:br>
              <a:rPr lang="ru-RU" sz="1500" i="1" smtClean="0"/>
            </a:br>
            <a:r>
              <a:rPr lang="ru-RU" sz="1500" i="1" smtClean="0"/>
              <a:t>Прозрачный лес один чернеет,</a:t>
            </a:r>
            <a:br>
              <a:rPr lang="ru-RU" sz="1500" i="1" smtClean="0"/>
            </a:br>
            <a:r>
              <a:rPr lang="ru-RU" sz="1500" i="1" smtClean="0"/>
              <a:t>И ель сквозь иней зеленеет,</a:t>
            </a:r>
            <a:br>
              <a:rPr lang="ru-RU" sz="1500" i="1" smtClean="0"/>
            </a:br>
            <a:r>
              <a:rPr lang="ru-RU" sz="1500" i="1" smtClean="0"/>
              <a:t>И речка подо льдом </a:t>
            </a:r>
            <a:r>
              <a:rPr lang="ru-RU" sz="1500" i="1" u="sng" smtClean="0"/>
              <a:t>блестит.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i="1" smtClean="0"/>
              <a:t>   Вся комната янтарным </a:t>
            </a:r>
            <a:r>
              <a:rPr lang="ru-RU" sz="1500" smtClean="0"/>
              <a:t>блеском</a:t>
            </a:r>
            <a:br>
              <a:rPr lang="ru-RU" sz="1500" smtClean="0"/>
            </a:br>
            <a:r>
              <a:rPr lang="ru-RU" sz="1500" i="1" smtClean="0"/>
              <a:t>Озарена. Веселым треском</a:t>
            </a:r>
            <a:br>
              <a:rPr lang="ru-RU" sz="1500" i="1" smtClean="0"/>
            </a:br>
            <a:r>
              <a:rPr lang="ru-RU" sz="1500" i="1" smtClean="0"/>
              <a:t>Трещит затопленная печь.</a:t>
            </a:r>
            <a:br>
              <a:rPr lang="ru-RU" sz="1500" i="1" smtClean="0"/>
            </a:br>
            <a:r>
              <a:rPr lang="ru-RU" sz="1500" i="1" smtClean="0"/>
              <a:t>Приятно думать у лежанки.</a:t>
            </a:r>
            <a:br>
              <a:rPr lang="ru-RU" sz="1500" i="1" smtClean="0"/>
            </a:br>
            <a:r>
              <a:rPr lang="ru-RU" sz="1500" i="1" smtClean="0"/>
              <a:t>Но знаешь: не велеть ли в санки</a:t>
            </a:r>
            <a:br>
              <a:rPr lang="ru-RU" sz="1500" i="1" smtClean="0"/>
            </a:br>
            <a:r>
              <a:rPr lang="ru-RU" sz="1500" i="1" smtClean="0"/>
              <a:t>Кобылку бурую запречь?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500" i="1" smtClean="0"/>
              <a:t>   Скользя по утреннему снегу,</a:t>
            </a:r>
            <a:br>
              <a:rPr lang="ru-RU" sz="1500" i="1" smtClean="0"/>
            </a:br>
            <a:r>
              <a:rPr lang="ru-RU" sz="1500" i="1" u="sng" smtClean="0"/>
              <a:t>Друг милый</a:t>
            </a:r>
            <a:r>
              <a:rPr lang="ru-RU" sz="1500" i="1" smtClean="0"/>
              <a:t>, </a:t>
            </a:r>
            <a:r>
              <a:rPr lang="ru-RU" sz="1500" i="1" smtClean="0">
                <a:solidFill>
                  <a:srgbClr val="760779"/>
                </a:solidFill>
              </a:rPr>
              <a:t>предадимся бегу</a:t>
            </a:r>
            <a:br>
              <a:rPr lang="ru-RU" sz="1500" i="1" smtClean="0">
                <a:solidFill>
                  <a:srgbClr val="760779"/>
                </a:solidFill>
              </a:rPr>
            </a:br>
            <a:r>
              <a:rPr lang="ru-RU" sz="1500" i="1" smtClean="0">
                <a:solidFill>
                  <a:srgbClr val="760779"/>
                </a:solidFill>
              </a:rPr>
              <a:t>Нетерпеливого коня</a:t>
            </a:r>
            <a:br>
              <a:rPr lang="ru-RU" sz="1500" i="1" smtClean="0">
                <a:solidFill>
                  <a:srgbClr val="760779"/>
                </a:solidFill>
              </a:rPr>
            </a:br>
            <a:r>
              <a:rPr lang="ru-RU" sz="1500" i="1" smtClean="0"/>
              <a:t>И навестим поля пустые,</a:t>
            </a:r>
            <a:br>
              <a:rPr lang="ru-RU" sz="1500" i="1" smtClean="0"/>
            </a:br>
            <a:r>
              <a:rPr lang="ru-RU" sz="1500" i="1" smtClean="0"/>
              <a:t>Леса, недавно столь густые,</a:t>
            </a:r>
            <a:br>
              <a:rPr lang="ru-RU" sz="1500" i="1" smtClean="0"/>
            </a:br>
            <a:r>
              <a:rPr lang="ru-RU" sz="1500" i="1" smtClean="0"/>
              <a:t>И берег, </a:t>
            </a:r>
            <a:r>
              <a:rPr lang="ru-RU" sz="1500" i="1" u="sng" smtClean="0"/>
              <a:t>милый</a:t>
            </a:r>
            <a:r>
              <a:rPr lang="ru-RU" sz="1500" i="1" smtClean="0"/>
              <a:t> для меня.</a:t>
            </a:r>
          </a:p>
        </p:txBody>
      </p:sp>
      <p:sp>
        <p:nvSpPr>
          <p:cNvPr id="29698" name="Rectangle 4"/>
          <p:cNvSpPr>
            <a:spLocks/>
          </p:cNvSpPr>
          <p:nvPr/>
        </p:nvSpPr>
        <p:spPr bwMode="auto">
          <a:xfrm>
            <a:off x="4140200" y="115888"/>
            <a:ext cx="50038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500" b="1" i="1">
                <a:solidFill>
                  <a:srgbClr val="404040"/>
                </a:solidFill>
                <a:latin typeface="Trebuchet MS" pitchFamily="34" charset="0"/>
              </a:rPr>
              <a:t>  </a:t>
            </a:r>
            <a:r>
              <a:rPr lang="ru-RU" sz="2200" b="1" i="1">
                <a:solidFill>
                  <a:srgbClr val="E00635"/>
                </a:solidFill>
                <a:latin typeface="Times New Roman" pitchFamily="18" charset="0"/>
              </a:rPr>
              <a:t>«Зимнее утро» Александр Пушкин</a:t>
            </a:r>
          </a:p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 i="1">
                <a:solidFill>
                  <a:srgbClr val="404040"/>
                </a:solidFill>
                <a:latin typeface="Times New Roman" pitchFamily="18" charset="0"/>
              </a:rPr>
              <a:t>   </a:t>
            </a:r>
            <a:r>
              <a:rPr lang="ru-RU" sz="2200">
                <a:solidFill>
                  <a:srgbClr val="404040"/>
                </a:solidFill>
                <a:latin typeface="Times New Roman" pitchFamily="18" charset="0"/>
              </a:rPr>
              <a:t>Лирические произведения в творчестве Александра Пушкина занимают весьма значительное место. </a:t>
            </a:r>
          </a:p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  <a:latin typeface="Times New Roman" pitchFamily="18" charset="0"/>
              </a:rPr>
              <a:t>   Поэт неоднократно признавался, что с трепетом относится не только к традициям, мифам и легендам своего народа, но и не перестает восхищаться красотой русской природы, яркой, красочной и полной таинственного волшебства.</a:t>
            </a:r>
          </a:p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  <a:latin typeface="Times New Roman" pitchFamily="18" charset="0"/>
              </a:rPr>
              <a:t>  Он много раз предпринимал попытки запечатлеть самые разнообразные мгновения, мастерски создавая образы осеннего леса или же летнего луга. </a:t>
            </a:r>
          </a:p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  <a:latin typeface="Times New Roman" pitchFamily="18" charset="0"/>
              </a:rPr>
              <a:t>  Однако одним из наиболее удачных, светлых и радостных произведений поэта по праву считается стихотворение «Зимнее утро», созданное в 1829 году.</a:t>
            </a:r>
          </a:p>
          <a:p>
            <a:pPr marL="228600" indent="-182563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57563"/>
            <a:ext cx="8820150" cy="37893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 typeface="Georgia" pitchFamily="18" charset="0"/>
              <a:buNone/>
            </a:pPr>
            <a:r>
              <a:rPr lang="ru-RU" sz="2800" smtClean="0">
                <a:solidFill>
                  <a:srgbClr val="00CC00"/>
                </a:solidFill>
                <a:effectLst/>
                <a:latin typeface="Times New Roman" pitchFamily="18" charset="0"/>
              </a:rPr>
              <a:t>	           Ямб и хорей — это стихотворные размеры</a:t>
            </a:r>
            <a: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800" b="0" smtClean="0">
                <a:solidFill>
                  <a:srgbClr val="FF00FF"/>
                </a:solidFill>
                <a:effectLst/>
                <a:latin typeface="Times New Roman" pitchFamily="18" charset="0"/>
              </a:rPr>
              <a:t>Двусложные,</a:t>
            </a:r>
            <a: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потому что состоят из двух слогов, на один из которых падает ударение. </a:t>
            </a:r>
            <a:b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 ямбе ударение падает на второй слог, в хорее - на первый. </a:t>
            </a:r>
            <a:b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Ударный и безударный слог образуют стопу.</a:t>
            </a:r>
            <a:br>
              <a:rPr lang="ru-RU" sz="2800" b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800" b="0" smtClean="0">
                <a:solidFill>
                  <a:srgbClr val="FF00FF"/>
                </a:solidFill>
                <a:effectLst/>
                <a:latin typeface="Times New Roman" pitchFamily="18" charset="0"/>
              </a:rPr>
              <a:t>Запомни: пОле – пол(</a:t>
            </a:r>
            <a:r>
              <a:rPr lang="ru-RU" sz="2800" b="0" smtClean="0">
                <a:solidFill>
                  <a:srgbClr val="0033CC"/>
                </a:solidFill>
                <a:effectLst/>
                <a:latin typeface="Times New Roman" pitchFamily="18" charset="0"/>
              </a:rPr>
              <a:t>Я)мб</a:t>
            </a:r>
            <a:r>
              <a:rPr lang="ru-RU" sz="2800" b="0" smtClean="0">
                <a:solidFill>
                  <a:srgbClr val="FF00FF"/>
                </a:solidFill>
                <a:effectLst/>
                <a:latin typeface="Times New Roman" pitchFamily="18" charset="0"/>
              </a:rPr>
              <a:t>       зЕмли – земл(</a:t>
            </a:r>
            <a:r>
              <a:rPr lang="ru-RU" sz="2800" b="0" smtClean="0">
                <a:solidFill>
                  <a:srgbClr val="0033CC"/>
                </a:solidFill>
                <a:effectLst/>
                <a:latin typeface="Times New Roman" pitchFamily="18" charset="0"/>
              </a:rPr>
              <a:t>Я)мб</a:t>
            </a:r>
            <a:endParaRPr lang="ru-RU" sz="2800" smtClean="0">
              <a:solidFill>
                <a:srgbClr val="00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8913"/>
            <a:ext cx="8497888" cy="3024187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</a:rPr>
              <a:t>   </a:t>
            </a:r>
            <a:r>
              <a:rPr lang="ru-RU" sz="2800" smtClean="0">
                <a:solidFill>
                  <a:srgbClr val="760779"/>
                </a:solidFill>
                <a:latin typeface="Times New Roman" pitchFamily="18" charset="0"/>
              </a:rPr>
              <a:t>Антитеза </a:t>
            </a:r>
            <a:r>
              <a:rPr lang="ru-RU" sz="2000" smtClean="0">
                <a:latin typeface="Times New Roman" pitchFamily="18" charset="0"/>
              </a:rPr>
              <a:t>(от греч. antithesis - противоположение) - одна из стилистических фигур: оборот поэтической речи, в котором для усиления выразительности резко противопоставлены прямо противоположные понятия, образы, черты характера действующих лиц, картины природы для передачи мысли и чувства.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                                                            </a:t>
            </a:r>
            <a:r>
              <a:rPr lang="ru-RU" sz="2000" i="1" u="sng" smtClean="0">
                <a:latin typeface="Times New Roman" pitchFamily="18" charset="0"/>
              </a:rPr>
              <a:t>Примеры антитезы:</a:t>
            </a:r>
            <a:br>
              <a:rPr lang="ru-RU" sz="2000" i="1" u="sng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Я - царь, я - раб, я - червь, я - бог!»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(Г.Р.Державин «Бог»)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                                                                  Они сошлись. Волна и камень,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                                                                  Стихи и проза, лед и пламень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                                                                  Не столь различны меж собой.. 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                                                                  (А.С.Пушкин «Евгений Онегин»)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"/>
          <p:cNvSpPr txBox="1">
            <a:spLocks noChangeArrowheads="1"/>
          </p:cNvSpPr>
          <p:nvPr/>
        </p:nvSpPr>
        <p:spPr bwMode="auto">
          <a:xfrm>
            <a:off x="1116013" y="260350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1"/>
                </a:solidFill>
                <a:latin typeface="Segoe Script" pitchFamily="34" charset="0"/>
              </a:rPr>
              <a:t>Домашнее задание.</a:t>
            </a:r>
          </a:p>
          <a:p>
            <a:endParaRPr lang="ru-RU" sz="2800" b="1">
              <a:solidFill>
                <a:srgbClr val="00FFFF"/>
              </a:solidFill>
              <a:latin typeface="Segoe Script" pitchFamily="34" charset="0"/>
            </a:endParaRPr>
          </a:p>
          <a:p>
            <a:r>
              <a:rPr lang="ru-RU" sz="2800" b="1"/>
              <a:t>1. Выразительное чтение «Пущину», «Узник», «Зимнее утро» (1 стих-е на выбор  выучить наизусть).</a:t>
            </a:r>
          </a:p>
          <a:p>
            <a:endParaRPr lang="ru-RU" sz="2800" b="1"/>
          </a:p>
          <a:p>
            <a:r>
              <a:rPr lang="ru-RU" sz="2800" b="1"/>
              <a:t>2. Подобрать стих-я с двусложными размерами стиха «хорей», «ямб».</a:t>
            </a:r>
          </a:p>
          <a:p>
            <a:endParaRPr lang="ru-RU" sz="2800" b="1"/>
          </a:p>
          <a:p>
            <a:r>
              <a:rPr lang="ru-RU" sz="2800" b="1"/>
              <a:t>3. Прочитать по учебнику историю создания романа «Дубровский».</a:t>
            </a:r>
          </a:p>
          <a:p>
            <a:endParaRPr lang="ru-RU" sz="2800" b="1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348038" y="115888"/>
            <a:ext cx="5795962" cy="172878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  <a:effectLst/>
              </a:rPr>
              <a:t>Александровский лицей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427538" y="1628775"/>
            <a:ext cx="4537075" cy="4752975"/>
          </a:xfrm>
        </p:spPr>
        <p:txBody>
          <a:bodyPr/>
          <a:lstStyle/>
          <a:p>
            <a:endParaRPr lang="en-US" sz="800" smtClean="0"/>
          </a:p>
          <a:p>
            <a:pPr>
              <a:buFont typeface="Georgia" pitchFamily="18" charset="0"/>
              <a:buNone/>
            </a:pPr>
            <a:r>
              <a:rPr lang="ru-RU" sz="2000" smtClean="0">
                <a:latin typeface="Arial" charset="0"/>
              </a:rPr>
              <a:t>  </a:t>
            </a:r>
            <a:r>
              <a:rPr lang="ru-RU" smtClean="0"/>
              <a:t>Лицей находился недалеко от Петербурга, в Царском селе. </a:t>
            </a:r>
          </a:p>
          <a:p>
            <a:endParaRPr lang="en-US" smtClean="0"/>
          </a:p>
          <a:p>
            <a:pPr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Это было привилегированное учебное заведение, в которое принимали только детей дворян.</a:t>
            </a:r>
          </a:p>
          <a:p>
            <a:endParaRPr lang="en-US" smtClean="0"/>
          </a:p>
          <a:p>
            <a:pPr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Состав воспитанников утверждал сам государь Александр</a:t>
            </a:r>
            <a:r>
              <a:rPr lang="en-US" smtClean="0"/>
              <a:t> I</a:t>
            </a:r>
            <a:r>
              <a:rPr lang="ru-RU" smtClean="0"/>
              <a:t>.</a:t>
            </a:r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15363" name="Picture 7" descr="i?id=a3c00e7d81f70e83d54f9134c75f88db&amp;n=33&amp;h=190&amp;w=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4175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856984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Segoe Script" pitchFamily="34" charset="0"/>
              </a:rPr>
              <a:t>Владимир </a:t>
            </a:r>
            <a:r>
              <a:rPr lang="ru-RU" dirty="0" err="1" smtClean="0">
                <a:latin typeface="Segoe Script" pitchFamily="34" charset="0"/>
              </a:rPr>
              <a:t>Вольховский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395288" y="404813"/>
            <a:ext cx="7148512" cy="482441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Прозвище- Суворочка.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Первый ученик,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закончивший Лицей с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золотой медалью.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Член тайного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общества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декабристов.</a:t>
            </a:r>
          </a:p>
          <a:p>
            <a:pPr eaLnBrk="1" hangingPunct="1">
              <a:buFont typeface="Georgia" pitchFamily="18" charset="0"/>
              <a:buNone/>
            </a:pPr>
            <a:endParaRPr lang="ru-RU" sz="2400" b="1" smtClean="0"/>
          </a:p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2654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952" y="5570616"/>
            <a:ext cx="7027828" cy="107584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Segoe Script" pitchFamily="34" charset="0"/>
              </a:rPr>
              <a:t>Александр Горчаков.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539750" y="188913"/>
            <a:ext cx="4824413" cy="18256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Прозвище- Франт.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Министр.</a:t>
            </a:r>
            <a:r>
              <a:rPr lang="ru-RU" sz="2800" b="1" smtClean="0">
                <a:latin typeface="Arial" charset="0"/>
              </a:rPr>
              <a:t>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>
                <a:latin typeface="Arial" charset="0"/>
              </a:rPr>
              <a:t>  </a:t>
            </a:r>
            <a:r>
              <a:rPr lang="ru-RU" sz="1800" b="1" smtClean="0">
                <a:latin typeface="Segoe Script" pitchFamily="34" charset="0"/>
              </a:rPr>
              <a:t>Стал министром иностранных дел России, личным другом и соратником Александра</a:t>
            </a:r>
            <a:r>
              <a:rPr lang="en-US" sz="1800" b="1" smtClean="0">
                <a:latin typeface="Segoe Script" pitchFamily="34" charset="0"/>
              </a:rPr>
              <a:t>II</a:t>
            </a:r>
            <a:r>
              <a:rPr lang="ru-RU" sz="1800" b="1" smtClean="0">
                <a:latin typeface="Segoe Script" pitchFamily="34" charset="0"/>
              </a:rPr>
              <a:t>, дослужился до чина канцлера.</a:t>
            </a:r>
          </a:p>
          <a:p>
            <a:pPr eaLnBrk="1" hangingPunct="1">
              <a:buFont typeface="Georgia" pitchFamily="18" charset="0"/>
              <a:buNone/>
            </a:pPr>
            <a:endParaRPr lang="ru-RU" sz="1800" b="1" smtClean="0">
              <a:latin typeface="Segoe Script" pitchFamily="34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08275"/>
            <a:ext cx="20018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Горчаков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20713"/>
            <a:ext cx="2381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08518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Segoe Script" pitchFamily="34" charset="0"/>
              </a:rPr>
              <a:t>Антон </a:t>
            </a:r>
            <a:r>
              <a:rPr lang="ru-RU" dirty="0" err="1" smtClean="0">
                <a:latin typeface="Segoe Script" pitchFamily="34" charset="0"/>
              </a:rPr>
              <a:t>Дельвиг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323850" y="188913"/>
            <a:ext cx="5616575" cy="3475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Прозвище - Тося, Тосинька.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Близкий друг</a:t>
            </a:r>
            <a:r>
              <a:rPr lang="ru-RU" sz="2800" b="1" smtClean="0">
                <a:latin typeface="Arial" charset="0"/>
              </a:rPr>
              <a:t>  </a:t>
            </a:r>
            <a:r>
              <a:rPr lang="ru-RU" sz="2800" b="1" smtClean="0">
                <a:latin typeface="Segoe Script" pitchFamily="34" charset="0"/>
              </a:rPr>
              <a:t>Пушкина.</a:t>
            </a:r>
          </a:p>
          <a:p>
            <a:pPr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Слыл одним из самых ленивых в лицее. </a:t>
            </a:r>
            <a:endParaRPr lang="ru-RU" sz="2800" b="1" smtClean="0"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Однажды не выучив урок, спрятался за кафедрой и там заснул.</a:t>
            </a:r>
            <a:endParaRPr lang="ru-RU" sz="2800" b="1" smtClean="0"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Создатель альманаха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«Северные цветы».</a:t>
            </a:r>
          </a:p>
          <a:p>
            <a:pPr eaLnBrk="1" hangingPunct="1"/>
            <a:endParaRPr lang="ru-RU" sz="2800" b="1" smtClean="0"/>
          </a:p>
        </p:txBody>
      </p:sp>
      <p:pic>
        <p:nvPicPr>
          <p:cNvPr id="19459" name="Picture 5" descr="Дельвиг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60350"/>
            <a:ext cx="2847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Segoe Script" pitchFamily="34" charset="0"/>
              </a:rPr>
              <a:t>Николай Корсаков.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5616575" cy="4497387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Редактор лицейских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Журналов, музыкант.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Весёлый и милый друг.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Умер от чахотки во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Флоренции, написав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себе эпитафию: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«Прохожий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, поспеши к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стране   родной   своей.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Ах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! Грустно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 умирать далёко от друзей».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Picture 5" descr="РисунокКорсаков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0350"/>
            <a:ext cx="29813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64096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latin typeface="Segoe Script" pitchFamily="34" charset="0"/>
              </a:rPr>
              <a:t>Кюхельбекер Вильгельм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539750" y="731838"/>
            <a:ext cx="5256213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</a:t>
            </a:r>
            <a:r>
              <a:rPr lang="ru-RU" sz="2600" b="1" smtClean="0">
                <a:latin typeface="Segoe Script" pitchFamily="34" charset="0"/>
              </a:rPr>
              <a:t>Прозвище-Кюхля.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</a:t>
            </a:r>
            <a:r>
              <a:rPr lang="ru-RU" sz="2600" b="1" smtClean="0">
                <a:latin typeface="Segoe Script" pitchFamily="34" charset="0"/>
              </a:rPr>
              <a:t>Поэт, драматург, критик.</a:t>
            </a:r>
            <a:endParaRPr lang="ru-RU" sz="26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</a:t>
            </a:r>
            <a:r>
              <a:rPr lang="ru-RU" sz="2600" b="1" smtClean="0">
                <a:latin typeface="Segoe Script" pitchFamily="34" charset="0"/>
              </a:rPr>
              <a:t>Окончил Лицей с серебряной медалью</a:t>
            </a:r>
            <a:r>
              <a:rPr lang="ru-RU" sz="2600" b="1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 </a:t>
            </a:r>
            <a:r>
              <a:rPr lang="ru-RU" sz="2600" b="1" smtClean="0">
                <a:latin typeface="Segoe Script" pitchFamily="34" charset="0"/>
              </a:rPr>
              <a:t>Член Северного общества декабристов. </a:t>
            </a:r>
            <a:endParaRPr lang="ru-RU" sz="26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 </a:t>
            </a:r>
            <a:r>
              <a:rPr lang="ru-RU" sz="2600" b="1" smtClean="0">
                <a:latin typeface="Segoe Script" pitchFamily="34" charset="0"/>
              </a:rPr>
              <a:t>Осужден. </a:t>
            </a:r>
            <a:endParaRPr lang="ru-RU" sz="26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1" smtClean="0">
                <a:latin typeface="Arial" charset="0"/>
              </a:rPr>
              <a:t> </a:t>
            </a:r>
            <a:r>
              <a:rPr lang="ru-RU" sz="2600" b="1" smtClean="0">
                <a:latin typeface="Segoe Script" pitchFamily="34" charset="0"/>
              </a:rPr>
              <a:t>Приговорен к вечной ссылке.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6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Segoe Script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76250"/>
            <a:ext cx="2857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733" y="5445224"/>
            <a:ext cx="7296809" cy="11521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latin typeface="Segoe Script" pitchFamily="34" charset="0"/>
              </a:rPr>
              <a:t>Малиновский Иван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323850" y="115888"/>
            <a:ext cx="676910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Arial" charset="0"/>
              </a:rPr>
              <a:t> </a:t>
            </a:r>
            <a:r>
              <a:rPr lang="ru-RU" sz="2300" b="1" smtClean="0">
                <a:latin typeface="Segoe Script" pitchFamily="34" charset="0"/>
              </a:rPr>
              <a:t>Прозвище-Казак.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Arial" charset="0"/>
              </a:rPr>
              <a:t>  </a:t>
            </a:r>
            <a:r>
              <a:rPr lang="ru-RU" sz="2300" b="1" smtClean="0">
                <a:latin typeface="Segoe Script" pitchFamily="34" charset="0"/>
              </a:rPr>
              <a:t>Сын директора лицея. 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Segoe Script" pitchFamily="34" charset="0"/>
              </a:rPr>
              <a:t>  Знал много пословиц и поговорок, за что один из надзирателей назвал его Санчо Панса.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Segoe Script" pitchFamily="34" charset="0"/>
              </a:rPr>
              <a:t> Добрый, достойный</a:t>
            </a:r>
            <a:r>
              <a:rPr lang="ru-RU" sz="2300" b="1" smtClean="0">
                <a:latin typeface="Arial" charset="0"/>
              </a:rPr>
              <a:t>  </a:t>
            </a:r>
            <a:r>
              <a:rPr lang="ru-RU" sz="2300" b="1" smtClean="0">
                <a:latin typeface="Segoe Script" pitchFamily="34" charset="0"/>
              </a:rPr>
              <a:t>человек.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Segoe Script" pitchFamily="34" charset="0"/>
              </a:rPr>
              <a:t>Отказался от блестящей  генеральской карьеры и</a:t>
            </a:r>
            <a:r>
              <a:rPr lang="ru-RU" sz="2300" b="1" smtClean="0">
                <a:latin typeface="Arial" charset="0"/>
              </a:rPr>
              <a:t>  </a:t>
            </a:r>
            <a:r>
              <a:rPr lang="ru-RU" sz="2300" b="1" smtClean="0">
                <a:latin typeface="Segoe Script" pitchFamily="34" charset="0"/>
              </a:rPr>
              <a:t>никогда об этом не </a:t>
            </a:r>
            <a:r>
              <a:rPr lang="ru-RU" sz="2300" b="1" smtClean="0">
                <a:latin typeface="Arial" charset="0"/>
              </a:rPr>
              <a:t> </a:t>
            </a:r>
            <a:r>
              <a:rPr lang="ru-RU" sz="2300" b="1" smtClean="0">
                <a:latin typeface="Segoe Script" pitchFamily="34" charset="0"/>
              </a:rPr>
              <a:t>пожалел.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300" b="1" smtClean="0">
                <a:latin typeface="Segoe Script" pitchFamily="34" charset="0"/>
              </a:rPr>
              <a:t>Стал помещиком, </a:t>
            </a:r>
            <a:r>
              <a:rPr lang="ru-RU" sz="2300" b="1" smtClean="0">
                <a:latin typeface="Arial" charset="0"/>
              </a:rPr>
              <a:t>  </a:t>
            </a:r>
            <a:r>
              <a:rPr lang="ru-RU" sz="2300" b="1" smtClean="0">
                <a:latin typeface="Segoe Script" pitchFamily="34" charset="0"/>
              </a:rPr>
              <a:t>предводителем дворянства.</a:t>
            </a:r>
          </a:p>
          <a:p>
            <a:pPr eaLnBrk="1" hangingPunct="1">
              <a:lnSpc>
                <a:spcPct val="80000"/>
              </a:lnSpc>
            </a:pPr>
            <a:endParaRPr lang="ru-RU" sz="2300" b="1" smtClean="0">
              <a:latin typeface="Segoe Script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89363"/>
            <a:ext cx="2155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Малиновский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916113"/>
            <a:ext cx="23114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159" y="4642681"/>
            <a:ext cx="3600401" cy="74774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Segoe Script" pitchFamily="34" charset="0"/>
              </a:rPr>
              <a:t>Иван </a:t>
            </a:r>
            <a:r>
              <a:rPr lang="ru-RU" dirty="0" err="1" smtClean="0">
                <a:latin typeface="Segoe Script" pitchFamily="34" charset="0"/>
              </a:rPr>
              <a:t>Пущин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79388" y="404813"/>
            <a:ext cx="6264275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Прозвища</a:t>
            </a:r>
            <a:r>
              <a:rPr lang="ru-RU" sz="2800" b="1" smtClean="0">
                <a:latin typeface="Arial" charset="0"/>
              </a:rPr>
              <a:t> </a:t>
            </a:r>
            <a:r>
              <a:rPr lang="ru-RU" sz="2800" b="1" smtClean="0">
                <a:latin typeface="Segoe Script" pitchFamily="34" charset="0"/>
              </a:rPr>
              <a:t>- Большой</a:t>
            </a:r>
            <a:r>
              <a:rPr lang="ru-RU" sz="2800" b="1" smtClean="0">
                <a:latin typeface="Arial" charset="0"/>
              </a:rPr>
              <a:t>  </a:t>
            </a:r>
            <a:r>
              <a:rPr lang="ru-RU" sz="2800" b="1" smtClean="0">
                <a:latin typeface="Segoe Script" pitchFamily="34" charset="0"/>
              </a:rPr>
              <a:t>Жано, Иван Великий.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Хорошие дарования.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В обращении приятен,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вежлив и искренен.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u="sng" smtClean="0">
                <a:latin typeface="Segoe Script" pitchFamily="34" charset="0"/>
              </a:rPr>
              <a:t>Самый близкий друг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u="sng" smtClean="0">
                <a:latin typeface="Segoe Script" pitchFamily="34" charset="0"/>
              </a:rPr>
              <a:t>Пушкина.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14 декабря был </a:t>
            </a:r>
            <a:endParaRPr lang="ru-RU" sz="2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на Сенатской площади.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Осуждён. </a:t>
            </a:r>
            <a:endParaRPr lang="ru-RU" sz="2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Приговорён к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31  году тюрьмы </a:t>
            </a:r>
            <a:endParaRPr lang="ru-RU" sz="2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smtClean="0">
                <a:latin typeface="Segoe Script" pitchFamily="34" charset="0"/>
              </a:rPr>
              <a:t>и ссылки.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4257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</TotalTime>
  <Words>875</Words>
  <Application>Microsoft Office PowerPoint</Application>
  <PresentationFormat>Экран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Trebuchet MS</vt:lpstr>
      <vt:lpstr>Georgia</vt:lpstr>
      <vt:lpstr>Calibri</vt:lpstr>
      <vt:lpstr>Times New Roman</vt:lpstr>
      <vt:lpstr>Segoe Script</vt:lpstr>
      <vt:lpstr>Воздушный поток</vt:lpstr>
      <vt:lpstr>Воздушный поток</vt:lpstr>
      <vt:lpstr>Воздушный поток</vt:lpstr>
      <vt:lpstr>Воздушный поток</vt:lpstr>
      <vt:lpstr>Лицейские годы А.С.Пушкина.  (1811 – 1817)</vt:lpstr>
      <vt:lpstr>Александровский лицей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Стихотворение «Узник», написанное Александром Пушкиным в 1822 году, относится к периоду его южной ссылки (1820-1824 гг.), когда поэт по приказу генерал-губернатора Санкт-Петербурга был вынужден покинуть столицу и отправиться в Кишинев.   Несмотря на то, что местный градоначальник, князь Иван Инзов, относился к поэту достаточно снисходительно, новое назначение на службу в канцелярию отдаленной провинции Пушкин воспринял, как личное оскорбление.   Будучи по своей натуре свободолюбивым и лишенный права выбора, поэт понимал, что за слишком вольные стихи его ожидала, как минимум, ссылка в Сибирь. И лишь благодаря ходатайству друзей он сохранил титул дворянина и должность коллежского секретаря. Тем не менее, свое пребывание вы пыльном и грязном Кишиневе поэт воспринимал как заточение.  И именно этому периоду жизни посвятил стихотворение «Узник». </vt:lpstr>
      <vt:lpstr>Стихотворение «Узник» </vt:lpstr>
      <vt:lpstr>Слайд 15</vt:lpstr>
      <vt:lpstr>            Ямб и хорей — это стихотворные размеры  Двусложные, потому что состоят из двух слогов, на один из которых падает ударение.  В ямбе ударение падает на второй слог, в хорее - на первый.  Ударный и безударный слог образуют стопу.  Запомни: пОле – пол(Я)мб       зЕмли – земл(Я)мб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С. Коробко</dc:creator>
  <cp:lastModifiedBy>Мордвинова</cp:lastModifiedBy>
  <cp:revision>59</cp:revision>
  <dcterms:created xsi:type="dcterms:W3CDTF">2011-10-07T10:09:00Z</dcterms:created>
  <dcterms:modified xsi:type="dcterms:W3CDTF">2015-10-03T19:22:54Z</dcterms:modified>
</cp:coreProperties>
</file>