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5AC42-D52E-420A-9ABD-AA5E6B7AFD97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8438-DB56-4DBC-96A6-82920EAD1C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5AC42-D52E-420A-9ABD-AA5E6B7AFD97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8438-DB56-4DBC-96A6-82920EAD1C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5AC42-D52E-420A-9ABD-AA5E6B7AFD97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8438-DB56-4DBC-96A6-82920EAD1C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5AC42-D52E-420A-9ABD-AA5E6B7AFD97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8438-DB56-4DBC-96A6-82920EAD1C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5AC42-D52E-420A-9ABD-AA5E6B7AFD97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8438-DB56-4DBC-96A6-82920EAD1C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5AC42-D52E-420A-9ABD-AA5E6B7AFD97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8438-DB56-4DBC-96A6-82920EAD1C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5AC42-D52E-420A-9ABD-AA5E6B7AFD97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8438-DB56-4DBC-96A6-82920EAD1C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5AC42-D52E-420A-9ABD-AA5E6B7AFD97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8438-DB56-4DBC-96A6-82920EAD1C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5AC42-D52E-420A-9ABD-AA5E6B7AFD97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8438-DB56-4DBC-96A6-82920EAD1C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5AC42-D52E-420A-9ABD-AA5E6B7AFD97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8438-DB56-4DBC-96A6-82920EAD1C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5AC42-D52E-420A-9ABD-AA5E6B7AFD97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D8438-DB56-4DBC-96A6-82920EAD1C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AC42-D52E-420A-9ABD-AA5E6B7AFD97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D8438-DB56-4DBC-96A6-82920EAD1C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428604"/>
            <a:ext cx="8305800" cy="1486130"/>
          </a:xfr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ru-RU" sz="4400" b="1" dirty="0" smtClean="0"/>
              <a:t>Тема урока: </a:t>
            </a:r>
            <a:br>
              <a:rPr lang="ru-RU" sz="4400" b="1" dirty="0" smtClean="0"/>
            </a:br>
            <a:r>
              <a:rPr lang="ru-RU" sz="4400" b="1" dirty="0" smtClean="0"/>
              <a:t>сахароза, крахмал, целлюлоза</a:t>
            </a:r>
            <a:endParaRPr lang="ru-RU" sz="4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skola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2143116"/>
            <a:ext cx="3243272" cy="2972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186766" cy="6429420"/>
          </a:xfr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/>
              <a:t>…</a:t>
            </a:r>
            <a:r>
              <a:rPr lang="ru-RU" sz="1800" b="1" i="1" dirty="0"/>
              <a:t>Настала торжественная минута. </a:t>
            </a:r>
            <a:r>
              <a:rPr lang="ru-RU" sz="1800" b="1" i="1" dirty="0" err="1"/>
              <a:t>Лазоверт</a:t>
            </a:r>
            <a:r>
              <a:rPr lang="ru-RU" sz="1800" b="1" i="1" dirty="0"/>
              <a:t> со скрипом натянул тонкие резиновые перчатки, растер в порошок кристаллы цианистого калия. Птифуры были двух сортов с </a:t>
            </a:r>
            <a:r>
              <a:rPr lang="ru-RU" sz="1800" b="1" i="1" dirty="0" err="1"/>
              <a:t>розовым</a:t>
            </a:r>
            <a:r>
              <a:rPr lang="ru-RU" sz="1800" b="1" i="1" dirty="0"/>
              <a:t> и шоколадным кремом. Приподымая ножом их красивые сочные верхушки, доктор щедро и густо насыщал внутренности пирожных страшным ядом.</a:t>
            </a:r>
            <a:endParaRPr lang="ru-RU" sz="1800" dirty="0"/>
          </a:p>
          <a:p>
            <a:pPr>
              <a:buNone/>
            </a:pPr>
            <a:r>
              <a:rPr lang="ru-RU" sz="1800" b="1" i="1" dirty="0"/>
              <a:t>– Достаточно ли? – усомнился капитан Сухотин.</a:t>
            </a:r>
            <a:endParaRPr lang="ru-RU" sz="1800" dirty="0"/>
          </a:p>
          <a:p>
            <a:pPr>
              <a:buNone/>
            </a:pPr>
            <a:r>
              <a:rPr lang="ru-RU" sz="1800" b="1" i="1" dirty="0"/>
              <a:t>– Один такой </a:t>
            </a:r>
            <a:r>
              <a:rPr lang="ru-RU" sz="1800" b="1" i="1" dirty="0" err="1"/>
              <a:t>птифурчик</a:t>
            </a:r>
            <a:r>
              <a:rPr lang="ru-RU" sz="1800" b="1" i="1" dirty="0"/>
              <a:t>, – отвечал </a:t>
            </a:r>
            <a:r>
              <a:rPr lang="ru-RU" sz="1800" b="1" i="1" dirty="0" err="1"/>
              <a:t>Лазоверт</a:t>
            </a:r>
            <a:r>
              <a:rPr lang="ru-RU" sz="1800" b="1" i="1" dirty="0"/>
              <a:t>, – способен в считанные мгновения убить всю нашу </a:t>
            </a:r>
            <a:r>
              <a:rPr lang="ru-RU" sz="1800" b="1" i="1" dirty="0" err="1"/>
              <a:t>конфиденцию</a:t>
            </a:r>
            <a:r>
              <a:rPr lang="ru-RU" sz="1800" b="1" i="1" dirty="0"/>
              <a:t>.</a:t>
            </a:r>
            <a:endParaRPr lang="ru-RU" sz="1800" dirty="0"/>
          </a:p>
          <a:p>
            <a:pPr>
              <a:buNone/>
            </a:pPr>
            <a:r>
              <a:rPr lang="ru-RU" sz="1800" b="1" i="1" dirty="0"/>
              <a:t>...Феликс придвинул пирожные Распутину, взялся за бутылку…</a:t>
            </a:r>
            <a:endParaRPr lang="ru-RU" sz="1800" dirty="0"/>
          </a:p>
          <a:p>
            <a:pPr>
              <a:buNone/>
            </a:pPr>
            <a:r>
              <a:rPr lang="ru-RU" sz="1800" b="1" i="1" dirty="0"/>
              <a:t>– Пирожные вот ... угощайся.</a:t>
            </a:r>
            <a:endParaRPr lang="ru-RU" sz="1800" dirty="0"/>
          </a:p>
          <a:p>
            <a:pPr>
              <a:buNone/>
            </a:pPr>
            <a:r>
              <a:rPr lang="ru-RU" sz="1800" b="1" i="1" dirty="0"/>
              <a:t>– А ну их … Сладкие?..</a:t>
            </a:r>
            <a:endParaRPr lang="ru-RU" sz="1800" dirty="0"/>
          </a:p>
          <a:p>
            <a:pPr>
              <a:buNone/>
            </a:pPr>
            <a:r>
              <a:rPr lang="ru-RU" sz="1800" b="1" i="1" dirty="0"/>
              <a:t>...С неохотой съел пирожное с ядом. Понравилось – потянулся за вторым.</a:t>
            </a:r>
            <a:endParaRPr lang="ru-RU" sz="1800" dirty="0"/>
          </a:p>
          <a:p>
            <a:pPr>
              <a:buNone/>
            </a:pPr>
            <a:r>
              <a:rPr lang="ru-RU" sz="1800" b="1" i="1" dirty="0"/>
              <a:t>Юсупов внутренне напрягся, готовый увидеть перед собой труп. Но Распутин </a:t>
            </a:r>
            <a:r>
              <a:rPr lang="ru-RU" sz="1800" b="1" i="1" dirty="0" smtClean="0"/>
              <a:t>жевал,</a:t>
            </a:r>
          </a:p>
          <a:p>
            <a:pPr>
              <a:buNone/>
            </a:pPr>
            <a:r>
              <a:rPr lang="ru-RU" sz="1800" b="1" i="1" dirty="0" smtClean="0"/>
              <a:t>жевал</a:t>
            </a:r>
            <a:r>
              <a:rPr lang="ru-RU" sz="1800" b="1" i="1" dirty="0"/>
              <a:t>… Он спокойно доедал восьмой птифур. И, поднося руку к горлу, массировал его.</a:t>
            </a:r>
            <a:endParaRPr lang="ru-RU" sz="1800" dirty="0"/>
          </a:p>
          <a:p>
            <a:pPr>
              <a:buNone/>
            </a:pPr>
            <a:r>
              <a:rPr lang="ru-RU" sz="1800" b="1" i="1" dirty="0"/>
              <a:t>– Что с тобою? – спросил Юсупов в надежде.</a:t>
            </a:r>
            <a:endParaRPr lang="ru-RU" sz="1800" dirty="0"/>
          </a:p>
          <a:p>
            <a:pPr>
              <a:buNone/>
            </a:pPr>
            <a:r>
              <a:rPr lang="ru-RU" sz="1800" b="1" i="1" dirty="0"/>
              <a:t>– Да так ... першит что-то.</a:t>
            </a:r>
            <a:endParaRPr lang="ru-RU" sz="1800" dirty="0"/>
          </a:p>
          <a:p>
            <a:pPr>
              <a:buNone/>
            </a:pPr>
            <a:r>
              <a:rPr lang="ru-RU" sz="1800" b="1" i="1" dirty="0"/>
              <a:t>…Будь проклят Маклаков, давший нам калий! Яд беспомощен. </a:t>
            </a:r>
            <a:endParaRPr lang="ru-RU" sz="1800" dirty="0"/>
          </a:p>
          <a:p>
            <a:pPr>
              <a:buNone/>
            </a:pPr>
            <a:r>
              <a:rPr lang="ru-RU" sz="1800" b="1" i="1" dirty="0"/>
              <a:t>Гришка выпил и сожрал все, что отравлено. Но только рыгает и появилось сильное слюнотечение.</a:t>
            </a:r>
            <a:endParaRPr lang="ru-RU" sz="1800" dirty="0"/>
          </a:p>
          <a:p>
            <a:pPr>
              <a:buNone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endParaRPr lang="ru-RU" sz="5400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5400" dirty="0" smtClean="0">
                <a:solidFill>
                  <a:srgbClr val="FFFF00"/>
                </a:solidFill>
              </a:rPr>
              <a:t>СПАСИБО ЗА ВНИМАНИЕ!!!</a:t>
            </a:r>
            <a:endParaRPr lang="ru-RU" sz="5400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ывап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2928934"/>
            <a:ext cx="2939016" cy="29194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357166"/>
          <a:ext cx="8715436" cy="4354464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872739"/>
                <a:gridCol w="1944767"/>
                <a:gridCol w="2422316"/>
                <a:gridCol w="2475614"/>
              </a:tblGrid>
              <a:tr h="64294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err="1" smtClean="0"/>
                        <a:t>Характерис-тика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/>
                        <a:t>Олигосахарид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/>
                        <a:t>Полисахариды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92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/>
                        <a:t>Сахароза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/>
                        <a:t>Крахмал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/>
                        <a:t>Целлюлоза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322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/>
                        <a:t>Физические свойства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/>
                        <a:t>Бесцветное кристаллическое вещество со сладким вкусом, хорошо растворимое в воде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/>
                        <a:t>Белое порошкообразное вещество нерастворимое в холодной воде. В горячей воде набухает, образует клейстер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/>
                        <a:t>Волокнистое вещество нерастворимое в воде, растворяется в аммиачном растворе </a:t>
                      </a:r>
                      <a:r>
                        <a:rPr lang="ru-RU" sz="2000" b="1" dirty="0" err="1"/>
                        <a:t>гидроксида</a:t>
                      </a:r>
                      <a:r>
                        <a:rPr lang="ru-RU" sz="2000" b="1" dirty="0"/>
                        <a:t> меди (</a:t>
                      </a:r>
                      <a:r>
                        <a:rPr lang="en-US" sz="2000" b="1" dirty="0"/>
                        <a:t>II</a:t>
                      </a:r>
                      <a:r>
                        <a:rPr lang="ru-RU" sz="2000" b="1" dirty="0"/>
                        <a:t>) (реактив </a:t>
                      </a:r>
                      <a:r>
                        <a:rPr lang="ru-RU" sz="2000" b="1" dirty="0" err="1"/>
                        <a:t>Швейцера</a:t>
                      </a:r>
                      <a:r>
                        <a:rPr lang="ru-RU" sz="2000" b="1" dirty="0"/>
                        <a:t>)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 descr="гнеквсми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4909195"/>
            <a:ext cx="1975140" cy="194880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43108" y="1785926"/>
            <a:ext cx="1928826" cy="29289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143372" y="1785926"/>
            <a:ext cx="2357454" cy="29289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572264" y="1785926"/>
            <a:ext cx="2357454" cy="29289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74638"/>
            <a:ext cx="5143536" cy="654032"/>
          </a:xfr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>Строение крахмала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142984"/>
            <a:ext cx="5500726" cy="461665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400" dirty="0"/>
              <a:t>Молекулярная формула: (</a:t>
            </a:r>
            <a:r>
              <a:rPr lang="ru-RU" sz="2400" dirty="0" smtClean="0"/>
              <a:t>С</a:t>
            </a:r>
            <a:r>
              <a:rPr lang="ru-RU" sz="2400" baseline="-25000" dirty="0" smtClean="0"/>
              <a:t>6</a:t>
            </a:r>
            <a:r>
              <a:rPr lang="ru-RU" sz="2400" dirty="0" smtClean="0"/>
              <a:t>Н</a:t>
            </a:r>
            <a:r>
              <a:rPr lang="ru-RU" sz="2400" baseline="-25000" dirty="0" smtClean="0"/>
              <a:t>10</a:t>
            </a:r>
            <a:r>
              <a:rPr lang="ru-RU" sz="2400" dirty="0" smtClean="0"/>
              <a:t>O</a:t>
            </a:r>
            <a:r>
              <a:rPr lang="ru-RU" sz="2400" baseline="-25000" dirty="0" smtClean="0"/>
              <a:t>5</a:t>
            </a:r>
            <a:r>
              <a:rPr lang="ru-RU" sz="2400" dirty="0" smtClean="0"/>
              <a:t> )</a:t>
            </a:r>
            <a:r>
              <a:rPr lang="en-US" sz="2400" baseline="-25000" dirty="0" smtClean="0"/>
              <a:t>n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8" name="Рисунок 7" descr="crahmal-formul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857364"/>
            <a:ext cx="4691040" cy="4487101"/>
          </a:xfrm>
          <a:prstGeom prst="rect">
            <a:avLst/>
          </a:prstGeom>
        </p:spPr>
      </p:pic>
      <p:pic>
        <p:nvPicPr>
          <p:cNvPr id="4" name="Рисунок 3" descr="3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58" y="1928802"/>
            <a:ext cx="4214842" cy="33007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43768" y="6000768"/>
            <a:ext cx="1071570" cy="369332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hlinkClick r:id="rId4" action="ppaction://hlinksldjump"/>
              </a:rPr>
              <a:t>Таблица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357166"/>
            <a:ext cx="6500858" cy="857256"/>
          </a:xfr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ru-RU" dirty="0" smtClean="0"/>
              <a:t>Строение целлюлозы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6186502" cy="685792"/>
          </a:xfrm>
          <a:ln w="57150"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Молекулярная формула: (С</a:t>
            </a:r>
            <a:r>
              <a:rPr lang="ru-RU" baseline="-25000" dirty="0" smtClean="0"/>
              <a:t>6</a:t>
            </a:r>
            <a:r>
              <a:rPr lang="ru-RU" dirty="0" smtClean="0"/>
              <a:t>Н</a:t>
            </a:r>
            <a:r>
              <a:rPr lang="ru-RU" baseline="-25000" dirty="0" smtClean="0"/>
              <a:t>10</a:t>
            </a:r>
            <a:r>
              <a:rPr lang="ru-RU" dirty="0" smtClean="0"/>
              <a:t>O</a:t>
            </a:r>
            <a:r>
              <a:rPr lang="ru-RU" baseline="-25000" dirty="0" smtClean="0"/>
              <a:t>5</a:t>
            </a:r>
            <a:r>
              <a:rPr lang="ru-RU" dirty="0" smtClean="0"/>
              <a:t> )</a:t>
            </a:r>
            <a:r>
              <a:rPr lang="en-US" baseline="-25000" dirty="0" smtClean="0"/>
              <a:t>n</a:t>
            </a:r>
            <a:r>
              <a:rPr lang="ru-RU" dirty="0" smtClean="0"/>
              <a:t>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ellulose-and-star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224376"/>
            <a:ext cx="6786610" cy="44466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43834" y="6000768"/>
            <a:ext cx="1071570" cy="369332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hlinkClick r:id="rId3" action="ppaction://hlinksldjump"/>
              </a:rPr>
              <a:t>Таблица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214290"/>
            <a:ext cx="5357850" cy="571504"/>
          </a:xfr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3200" dirty="0" smtClean="0"/>
              <a:t>Строение сахарозы.</a:t>
            </a:r>
            <a:endParaRPr lang="ru-RU" sz="3200" dirty="0"/>
          </a:p>
        </p:txBody>
      </p:sp>
      <p:pic>
        <p:nvPicPr>
          <p:cNvPr id="4" name="Рисунок 3" descr="200px-Sucros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3964785"/>
            <a:ext cx="3857620" cy="2893215"/>
          </a:xfrm>
          <a:prstGeom prst="rect">
            <a:avLst/>
          </a:prstGeom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00108"/>
            <a:ext cx="6572264" cy="294720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7158" y="6000768"/>
            <a:ext cx="1285884" cy="369332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hlinkClick r:id="rId4" action="ppaction://hlinksldjump"/>
              </a:rPr>
              <a:t>Таблица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3" y="1285860"/>
          <a:ext cx="8858313" cy="5255964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071302"/>
                <a:gridCol w="1953489"/>
                <a:gridCol w="2744067"/>
                <a:gridCol w="3089455"/>
              </a:tblGrid>
              <a:tr h="52559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/>
                        <a:t>Строение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/>
                        <a:t>Молекула сахарозы состоит из остатков глюкозы и фруктозы, </a:t>
                      </a:r>
                      <a:r>
                        <a:rPr lang="ru-RU" sz="1800" b="1" dirty="0" smtClean="0"/>
                        <a:t>связанных (1,2</a:t>
                      </a:r>
                      <a:r>
                        <a:rPr lang="ru-RU" sz="1800" b="1" dirty="0"/>
                        <a:t>)-</a:t>
                      </a:r>
                      <a:r>
                        <a:rPr lang="ru-RU" sz="1800" b="1" dirty="0" err="1"/>
                        <a:t>гликозидной</a:t>
                      </a:r>
                      <a:r>
                        <a:rPr lang="ru-RU" sz="1800" b="1" dirty="0"/>
                        <a:t> </a:t>
                      </a:r>
                      <a:r>
                        <a:rPr lang="ru-RU" sz="1800" b="1" dirty="0" smtClean="0"/>
                        <a:t>связью.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/>
                        <a:t>Молекулярная формула: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/>
                        <a:t>С</a:t>
                      </a:r>
                      <a:r>
                        <a:rPr lang="ru-RU" sz="2400" b="1" baseline="-25000" dirty="0" smtClean="0"/>
                        <a:t>12</a:t>
                      </a:r>
                      <a:r>
                        <a:rPr lang="ru-RU" sz="2400" b="1" dirty="0" smtClean="0"/>
                        <a:t>Н</a:t>
                      </a:r>
                      <a:r>
                        <a:rPr lang="ru-RU" sz="2400" b="1" baseline="-25000" dirty="0" smtClean="0"/>
                        <a:t>22</a:t>
                      </a:r>
                      <a:r>
                        <a:rPr lang="ru-RU" sz="2400" b="1" dirty="0" smtClean="0"/>
                        <a:t>O</a:t>
                      </a:r>
                      <a:r>
                        <a:rPr lang="ru-RU" sz="2400" b="1" baseline="-25000" dirty="0" smtClean="0"/>
                        <a:t>11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/>
                        <a:t>Крахмал — это природный полимер, образованный остатками </a:t>
                      </a:r>
                      <a:r>
                        <a:rPr lang="ru-RU" sz="1800" b="1" dirty="0" err="1"/>
                        <a:t>α-глюкозы</a:t>
                      </a:r>
                      <a:r>
                        <a:rPr lang="ru-RU" sz="1800" b="1" dirty="0"/>
                        <a:t>.Молекулярная формула: </a:t>
                      </a:r>
                      <a:r>
                        <a:rPr lang="ru-RU" sz="2400" b="1" dirty="0" smtClean="0"/>
                        <a:t>(С</a:t>
                      </a:r>
                      <a:r>
                        <a:rPr lang="ru-RU" sz="2400" b="1" baseline="-25000" dirty="0" smtClean="0"/>
                        <a:t>6</a:t>
                      </a:r>
                      <a:r>
                        <a:rPr lang="ru-RU" sz="2400" b="1" dirty="0" smtClean="0"/>
                        <a:t>Н</a:t>
                      </a:r>
                      <a:r>
                        <a:rPr lang="ru-RU" sz="2400" b="1" baseline="-25000" dirty="0" smtClean="0"/>
                        <a:t>10</a:t>
                      </a:r>
                      <a:r>
                        <a:rPr lang="ru-RU" sz="2400" b="1" dirty="0" smtClean="0"/>
                        <a:t>O</a:t>
                      </a:r>
                      <a:r>
                        <a:rPr lang="ru-RU" sz="2400" b="1" baseline="-25000" dirty="0" smtClean="0"/>
                        <a:t>5</a:t>
                      </a:r>
                      <a:r>
                        <a:rPr lang="ru-RU" sz="2400" b="1" dirty="0" smtClean="0"/>
                        <a:t> )</a:t>
                      </a:r>
                      <a:r>
                        <a:rPr lang="en-US" sz="2400" b="1" baseline="-25000" dirty="0" smtClean="0"/>
                        <a:t>n</a:t>
                      </a:r>
                      <a:r>
                        <a:rPr lang="ru-RU" sz="2400" b="1" dirty="0" smtClean="0"/>
                        <a:t> </a:t>
                      </a:r>
                      <a:r>
                        <a:rPr lang="ru-RU" sz="1800" b="1" dirty="0" smtClean="0"/>
                        <a:t>Степень </a:t>
                      </a:r>
                      <a:r>
                        <a:rPr lang="ru-RU" sz="1800" b="1" dirty="0"/>
                        <a:t>полимеризации от нескольких сотен до нескольких тысяч. Структура макромолекул: линейная (амилоза) и разветвленная (амилопектин). В крахмале на долю амилозы приходится 10–20 %, а на долю амилопектина – 80–90 %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/>
                        <a:t>Структурное звено – остаток циклической молекулы  </a:t>
                      </a:r>
                      <a:r>
                        <a:rPr lang="ru-RU" sz="1800" b="1" dirty="0" err="1"/>
                        <a:t>β-глюкозы </a:t>
                      </a:r>
                      <a:r>
                        <a:rPr lang="ru-RU" sz="1800" b="1" dirty="0"/>
                        <a:t>. Степень полимеризации от нескольких тысяч до нескольких десятков тысяч. Структура макромолекул: </a:t>
                      </a:r>
                      <a:r>
                        <a:rPr lang="ru-RU" sz="1800" b="1" dirty="0" smtClean="0"/>
                        <a:t>линейная.</a:t>
                      </a:r>
                      <a:r>
                        <a:rPr lang="ru-RU" sz="1800" b="1" baseline="0" dirty="0" smtClean="0"/>
                        <a:t> </a:t>
                      </a:r>
                      <a:r>
                        <a:rPr lang="ru-RU" sz="1800" b="1" dirty="0" smtClean="0"/>
                        <a:t>Молекулярная формула: </a:t>
                      </a:r>
                      <a:r>
                        <a:rPr lang="ru-RU" sz="2400" b="1" dirty="0" smtClean="0"/>
                        <a:t>(С</a:t>
                      </a:r>
                      <a:r>
                        <a:rPr lang="ru-RU" sz="2400" b="1" baseline="-25000" dirty="0" smtClean="0"/>
                        <a:t>6</a:t>
                      </a:r>
                      <a:r>
                        <a:rPr lang="ru-RU" sz="2400" b="1" dirty="0" smtClean="0"/>
                        <a:t>Н</a:t>
                      </a:r>
                      <a:r>
                        <a:rPr lang="ru-RU" sz="2400" b="1" baseline="-25000" dirty="0" smtClean="0"/>
                        <a:t>10</a:t>
                      </a:r>
                      <a:r>
                        <a:rPr lang="ru-RU" sz="2400" b="1" dirty="0" smtClean="0"/>
                        <a:t>O</a:t>
                      </a:r>
                      <a:r>
                        <a:rPr lang="ru-RU" sz="2400" b="1" baseline="-25000" dirty="0" smtClean="0"/>
                        <a:t>5</a:t>
                      </a:r>
                      <a:r>
                        <a:rPr lang="ru-RU" sz="2400" b="1" dirty="0" smtClean="0"/>
                        <a:t> )</a:t>
                      </a:r>
                      <a:r>
                        <a:rPr lang="en-US" sz="2400" b="1" baseline="-25000" dirty="0" smtClean="0"/>
                        <a:t>n</a:t>
                      </a:r>
                      <a:r>
                        <a:rPr lang="ru-RU" sz="2400" b="1" dirty="0" smtClean="0"/>
                        <a:t> 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44" y="214290"/>
          <a:ext cx="8786875" cy="983776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143009"/>
                <a:gridCol w="1928826"/>
                <a:gridCol w="2786082"/>
                <a:gridCol w="2928958"/>
              </a:tblGrid>
              <a:tr h="26038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/>
                        <a:t>Характеристика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/>
                        <a:t>Олигосахарид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/>
                        <a:t>Полисахариды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83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/>
                        <a:t>Сахароза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/>
                        <a:t>Крахмал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/>
                        <a:t>Целлюлоза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613" marR="426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Управляющая кнопка: в начало 6">
            <a:hlinkClick r:id="" action="ppaction://hlinkshowjump?jump=lastslideviewed" highlightClick="1"/>
          </p:cNvPr>
          <p:cNvSpPr/>
          <p:nvPr/>
        </p:nvSpPr>
        <p:spPr>
          <a:xfrm>
            <a:off x="8072462" y="6357958"/>
            <a:ext cx="785818" cy="50004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214414" y="1357298"/>
            <a:ext cx="1928826" cy="5072098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14678" y="1357298"/>
            <a:ext cx="2714644" cy="500066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000760" y="1357298"/>
            <a:ext cx="2928958" cy="5072098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14348" y="285728"/>
            <a:ext cx="7072362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Химические свойства</a:t>
            </a:r>
            <a:endParaRPr lang="ru-RU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428596" y="1500174"/>
            <a:ext cx="7643866" cy="489364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u="sng" dirty="0" smtClean="0"/>
              <a:t>Сахароза</a:t>
            </a:r>
          </a:p>
          <a:p>
            <a:endParaRPr lang="ru-RU" dirty="0" smtClean="0"/>
          </a:p>
          <a:p>
            <a:pPr lvl="0"/>
            <a:r>
              <a:rPr lang="ru-RU" sz="2800" b="1" dirty="0" smtClean="0"/>
              <a:t>1) в </a:t>
            </a:r>
            <a:r>
              <a:rPr lang="ru-RU" sz="2800" b="1" dirty="0"/>
              <a:t>кислой среде при нагревании подвергается гидролизу, образуя глюкозу и фруктозу </a:t>
            </a:r>
          </a:p>
          <a:p>
            <a:r>
              <a:rPr lang="en-US" sz="2800" b="1" dirty="0"/>
              <a:t>C</a:t>
            </a:r>
            <a:r>
              <a:rPr lang="en-US" sz="2800" b="1" baseline="-25000" dirty="0"/>
              <a:t>12</a:t>
            </a:r>
            <a:r>
              <a:rPr lang="en-US" sz="2800" b="1" dirty="0"/>
              <a:t>H</a:t>
            </a:r>
            <a:r>
              <a:rPr lang="en-US" sz="2800" b="1" baseline="-25000" dirty="0"/>
              <a:t> 22 </a:t>
            </a:r>
            <a:r>
              <a:rPr lang="en-US" sz="2800" b="1" dirty="0"/>
              <a:t>O</a:t>
            </a:r>
            <a:r>
              <a:rPr lang="en-US" sz="2800" b="1" baseline="-25000" dirty="0"/>
              <a:t> 11  </a:t>
            </a:r>
            <a:r>
              <a:rPr lang="en-US" sz="2800" b="1" dirty="0"/>
              <a:t>+</a:t>
            </a:r>
            <a:r>
              <a:rPr lang="en-US" sz="2800" b="1" baseline="-25000" dirty="0"/>
              <a:t>  </a:t>
            </a:r>
            <a:r>
              <a:rPr lang="en-US" sz="2800" b="1" dirty="0"/>
              <a:t>H</a:t>
            </a:r>
            <a:r>
              <a:rPr lang="en-US" sz="2800" b="1" baseline="-25000" dirty="0"/>
              <a:t>2</a:t>
            </a:r>
            <a:r>
              <a:rPr lang="en-US" sz="2800" b="1" dirty="0"/>
              <a:t>O=</a:t>
            </a:r>
            <a:r>
              <a:rPr lang="en-US" sz="2800" b="1" baseline="-25000" dirty="0"/>
              <a:t>  </a:t>
            </a:r>
            <a:r>
              <a:rPr lang="en-US" sz="2800" b="1" dirty="0"/>
              <a:t>C</a:t>
            </a:r>
            <a:r>
              <a:rPr lang="en-US" sz="2800" b="1" baseline="-25000" dirty="0"/>
              <a:t>6</a:t>
            </a:r>
            <a:r>
              <a:rPr lang="en-US" sz="2800" b="1" dirty="0"/>
              <a:t>H</a:t>
            </a:r>
            <a:r>
              <a:rPr lang="en-US" sz="2800" b="1" baseline="-25000" dirty="0"/>
              <a:t> 12 </a:t>
            </a:r>
            <a:r>
              <a:rPr lang="en-US" sz="2800" b="1" dirty="0"/>
              <a:t>O</a:t>
            </a:r>
            <a:r>
              <a:rPr lang="en-US" sz="2800" b="1" baseline="-25000" dirty="0"/>
              <a:t> 6</a:t>
            </a:r>
            <a:r>
              <a:rPr lang="en-US" sz="2800" b="1" dirty="0"/>
              <a:t>  + C</a:t>
            </a:r>
            <a:r>
              <a:rPr lang="en-US" sz="2800" b="1" baseline="-25000" dirty="0"/>
              <a:t>6</a:t>
            </a:r>
            <a:r>
              <a:rPr lang="en-US" sz="2800" b="1" dirty="0"/>
              <a:t>H</a:t>
            </a:r>
            <a:r>
              <a:rPr lang="en-US" sz="2800" b="1" baseline="-25000" dirty="0"/>
              <a:t> 12 </a:t>
            </a:r>
            <a:r>
              <a:rPr lang="en-US" sz="2800" b="1" dirty="0"/>
              <a:t>O</a:t>
            </a:r>
            <a:r>
              <a:rPr lang="en-US" sz="2800" b="1" baseline="-25000" dirty="0"/>
              <a:t> 6</a:t>
            </a:r>
            <a:endParaRPr lang="ru-RU" sz="2800" b="1" dirty="0"/>
          </a:p>
          <a:p>
            <a:pPr lvl="0"/>
            <a:endParaRPr lang="ru-RU" sz="2800" b="1" dirty="0" smtClean="0"/>
          </a:p>
          <a:p>
            <a:pPr lvl="0"/>
            <a:endParaRPr lang="ru-RU" sz="2800" b="1" dirty="0"/>
          </a:p>
          <a:p>
            <a:pPr lvl="0"/>
            <a:r>
              <a:rPr lang="ru-RU" sz="2800" b="1" dirty="0" smtClean="0"/>
              <a:t>2) качественная </a:t>
            </a:r>
            <a:r>
              <a:rPr lang="ru-RU" sz="2800" b="1" dirty="0"/>
              <a:t>реакция –осветление известкового молока (</a:t>
            </a:r>
            <a:r>
              <a:rPr lang="ru-RU" sz="2800" b="1" dirty="0" err="1"/>
              <a:t>р-ра</a:t>
            </a:r>
            <a:r>
              <a:rPr lang="ru-RU" sz="2800" b="1" dirty="0"/>
              <a:t> </a:t>
            </a:r>
            <a:r>
              <a:rPr lang="ru-RU" sz="2800" b="1" dirty="0" err="1"/>
              <a:t>гидроксида</a:t>
            </a:r>
            <a:r>
              <a:rPr lang="ru-RU" sz="2800" b="1" dirty="0"/>
              <a:t> кальция)-образуются растворимые </a:t>
            </a:r>
            <a:r>
              <a:rPr lang="ru-RU" sz="2800" b="1" dirty="0" err="1"/>
              <a:t>сахараты</a:t>
            </a:r>
            <a:r>
              <a:rPr lang="ru-RU" sz="2800" b="1" dirty="0"/>
              <a:t> кальция.</a:t>
            </a:r>
          </a:p>
          <a:p>
            <a:endParaRPr lang="ru-RU" dirty="0"/>
          </a:p>
        </p:txBody>
      </p:sp>
      <p:pic>
        <p:nvPicPr>
          <p:cNvPr id="10" name="Рисунок 9" descr="i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206" y="1071546"/>
            <a:ext cx="1428750" cy="1190625"/>
          </a:xfrm>
          <a:prstGeom prst="rect">
            <a:avLst/>
          </a:prstGeom>
        </p:spPr>
      </p:pic>
      <p:pic>
        <p:nvPicPr>
          <p:cNvPr id="11" name="Рисунок 10" descr="2345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20" y="4203947"/>
            <a:ext cx="1233490" cy="2011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357166"/>
            <a:ext cx="5857916" cy="868346"/>
          </a:xfr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3600" dirty="0" smtClean="0"/>
              <a:t>Химические свойства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 w="5715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u="sng" dirty="0" smtClean="0"/>
              <a:t>Крахмал</a:t>
            </a:r>
          </a:p>
          <a:p>
            <a:pPr lvl="0">
              <a:buNone/>
            </a:pPr>
            <a:r>
              <a:rPr lang="ru-RU" b="1" dirty="0" smtClean="0"/>
              <a:t>1)Образование </a:t>
            </a:r>
            <a:r>
              <a:rPr lang="ru-RU" b="1" dirty="0"/>
              <a:t>глюкозы в результате полного гидролиза: </a:t>
            </a:r>
            <a:r>
              <a:rPr lang="en-US" b="1" dirty="0" smtClean="0"/>
              <a:t>(</a:t>
            </a:r>
            <a:r>
              <a:rPr lang="ru-RU" b="1" dirty="0" smtClean="0"/>
              <a:t>С</a:t>
            </a:r>
            <a:r>
              <a:rPr lang="ru-RU" b="1" baseline="-25000" dirty="0" smtClean="0"/>
              <a:t>6</a:t>
            </a:r>
            <a:r>
              <a:rPr lang="ru-RU" b="1" dirty="0" smtClean="0"/>
              <a:t>Н</a:t>
            </a:r>
            <a:r>
              <a:rPr lang="ru-RU" b="1" baseline="-25000" dirty="0" smtClean="0"/>
              <a:t>10</a:t>
            </a:r>
            <a:r>
              <a:rPr lang="ru-RU" b="1" dirty="0" smtClean="0"/>
              <a:t>О</a:t>
            </a:r>
            <a:r>
              <a:rPr lang="ru-RU" b="1" baseline="-25000" dirty="0" smtClean="0"/>
              <a:t>5</a:t>
            </a:r>
            <a:r>
              <a:rPr lang="ru-RU" b="1" dirty="0" smtClean="0"/>
              <a:t>)</a:t>
            </a:r>
            <a:r>
              <a:rPr lang="en-US" b="1" baseline="-25000" dirty="0" smtClean="0"/>
              <a:t>n</a:t>
            </a:r>
            <a:r>
              <a:rPr lang="ru-RU" b="1" dirty="0" smtClean="0"/>
              <a:t> +</a:t>
            </a:r>
            <a:r>
              <a:rPr lang="en-US" b="1" dirty="0" smtClean="0"/>
              <a:t>nH</a:t>
            </a:r>
            <a:r>
              <a:rPr lang="en-US" b="1" baseline="-25000" dirty="0" smtClean="0"/>
              <a:t>2</a:t>
            </a:r>
            <a:r>
              <a:rPr lang="en-US" b="1" dirty="0" smtClean="0"/>
              <a:t>O→</a:t>
            </a:r>
            <a:r>
              <a:rPr lang="ru-RU" b="1" dirty="0" smtClean="0"/>
              <a:t> </a:t>
            </a:r>
            <a:r>
              <a:rPr lang="en-US" b="1" dirty="0" smtClean="0"/>
              <a:t>n</a:t>
            </a:r>
            <a:r>
              <a:rPr lang="ru-RU" b="1" dirty="0" smtClean="0"/>
              <a:t> С</a:t>
            </a:r>
            <a:r>
              <a:rPr lang="ru-RU" b="1" baseline="-25000" dirty="0" smtClean="0"/>
              <a:t>6</a:t>
            </a:r>
            <a:r>
              <a:rPr lang="ru-RU" b="1" dirty="0" smtClean="0"/>
              <a:t>Н</a:t>
            </a:r>
            <a:r>
              <a:rPr lang="ru-RU" b="1" baseline="-25000" dirty="0" smtClean="0"/>
              <a:t>12</a:t>
            </a:r>
            <a:r>
              <a:rPr lang="ru-RU" b="1" dirty="0" smtClean="0"/>
              <a:t>О</a:t>
            </a:r>
            <a:r>
              <a:rPr lang="ru-RU" b="1" baseline="-25000" dirty="0" smtClean="0"/>
              <a:t>6 </a:t>
            </a:r>
            <a:endParaRPr lang="ru-RU" b="1" dirty="0"/>
          </a:p>
          <a:p>
            <a:pPr>
              <a:buNone/>
            </a:pPr>
            <a:r>
              <a:rPr lang="en-US" b="1" dirty="0" smtClean="0"/>
              <a:t>     </a:t>
            </a:r>
            <a:r>
              <a:rPr lang="ru-RU" b="1" dirty="0" smtClean="0"/>
              <a:t>Крахмал</a:t>
            </a:r>
            <a:r>
              <a:rPr lang="en-US" b="1" dirty="0" smtClean="0"/>
              <a:t> </a:t>
            </a:r>
            <a:r>
              <a:rPr lang="en-US" b="1" dirty="0"/>
              <a:t>-</a:t>
            </a:r>
            <a:r>
              <a:rPr lang="ru-RU" b="1" dirty="0" err="1" smtClean="0"/>
              <a:t>декстины</a:t>
            </a:r>
            <a:r>
              <a:rPr lang="en-US" b="1" dirty="0" smtClean="0"/>
              <a:t>  </a:t>
            </a:r>
            <a:r>
              <a:rPr lang="ru-RU" b="1" dirty="0" smtClean="0"/>
              <a:t>-</a:t>
            </a:r>
            <a:r>
              <a:rPr lang="en-US" b="1" dirty="0" smtClean="0"/>
              <a:t> </a:t>
            </a:r>
            <a:r>
              <a:rPr lang="ru-RU" b="1" dirty="0" smtClean="0"/>
              <a:t>мальтоза</a:t>
            </a:r>
            <a:r>
              <a:rPr lang="en-US" b="1" dirty="0" smtClean="0"/>
              <a:t> </a:t>
            </a:r>
            <a:r>
              <a:rPr lang="ru-RU" b="1" dirty="0" smtClean="0"/>
              <a:t>-</a:t>
            </a:r>
            <a:r>
              <a:rPr lang="en-US" b="1" dirty="0" smtClean="0"/>
              <a:t> </a:t>
            </a:r>
            <a:r>
              <a:rPr lang="ru-RU" b="1" dirty="0" smtClean="0"/>
              <a:t>глюкоза</a:t>
            </a:r>
            <a:endParaRPr lang="ru-RU" b="1" dirty="0"/>
          </a:p>
          <a:p>
            <a:pPr lvl="0">
              <a:buNone/>
            </a:pPr>
            <a:r>
              <a:rPr lang="ru-RU" b="1" dirty="0" smtClean="0"/>
              <a:t>2) Образование </a:t>
            </a:r>
            <a:r>
              <a:rPr lang="ru-RU" b="1" dirty="0"/>
              <a:t>крахмала </a:t>
            </a:r>
            <a:r>
              <a:rPr lang="ru-RU" b="1" dirty="0" smtClean="0"/>
              <a:t>из глюкозы</a:t>
            </a:r>
            <a:endParaRPr lang="ru-RU" b="1" dirty="0"/>
          </a:p>
          <a:p>
            <a:pPr>
              <a:buNone/>
            </a:pPr>
            <a:r>
              <a:rPr lang="ru-RU" b="1" dirty="0" smtClean="0"/>
              <a:t>    6СО </a:t>
            </a:r>
            <a:r>
              <a:rPr lang="ru-RU" b="1" dirty="0"/>
              <a:t>+ </a:t>
            </a:r>
            <a:r>
              <a:rPr lang="ru-RU" b="1" dirty="0" smtClean="0"/>
              <a:t>6Н</a:t>
            </a:r>
            <a:r>
              <a:rPr lang="ru-RU" b="1" baseline="-25000" dirty="0" smtClean="0"/>
              <a:t>2</a:t>
            </a:r>
            <a:r>
              <a:rPr lang="ru-RU" b="1" dirty="0" smtClean="0"/>
              <a:t>О →С</a:t>
            </a:r>
            <a:r>
              <a:rPr lang="ru-RU" b="1" baseline="-25000" dirty="0" smtClean="0"/>
              <a:t>6</a:t>
            </a:r>
            <a:r>
              <a:rPr lang="ru-RU" b="1" dirty="0" smtClean="0"/>
              <a:t>Н</a:t>
            </a:r>
            <a:r>
              <a:rPr lang="ru-RU" b="1" baseline="-25000" dirty="0" smtClean="0"/>
              <a:t>12</a:t>
            </a:r>
            <a:r>
              <a:rPr lang="ru-RU" b="1" dirty="0" smtClean="0"/>
              <a:t>О</a:t>
            </a:r>
            <a:r>
              <a:rPr lang="ru-RU" b="1" baseline="-25000" dirty="0" smtClean="0"/>
              <a:t>6</a:t>
            </a:r>
            <a:r>
              <a:rPr lang="ru-RU" b="1" dirty="0" smtClean="0"/>
              <a:t>  </a:t>
            </a:r>
            <a:r>
              <a:rPr lang="ru-RU" b="1" dirty="0"/>
              <a:t>+ </a:t>
            </a:r>
            <a:r>
              <a:rPr lang="ru-RU" b="1" dirty="0" smtClean="0"/>
              <a:t>6О</a:t>
            </a:r>
            <a:r>
              <a:rPr lang="ru-RU" b="1" baseline="-25000" dirty="0" smtClean="0"/>
              <a:t>2</a:t>
            </a:r>
            <a:r>
              <a:rPr lang="ru-RU" b="1" dirty="0" smtClean="0"/>
              <a:t> </a:t>
            </a:r>
          </a:p>
          <a:p>
            <a:pPr>
              <a:buNone/>
            </a:pPr>
            <a:r>
              <a:rPr lang="ru-RU" b="1" dirty="0"/>
              <a:t> </a:t>
            </a:r>
            <a:r>
              <a:rPr lang="ru-RU" b="1" dirty="0" smtClean="0"/>
              <a:t>   </a:t>
            </a:r>
            <a:r>
              <a:rPr lang="en-US" b="1" dirty="0" smtClean="0"/>
              <a:t>n</a:t>
            </a:r>
            <a:r>
              <a:rPr lang="ru-RU" b="1" dirty="0" smtClean="0"/>
              <a:t> С</a:t>
            </a:r>
            <a:r>
              <a:rPr lang="ru-RU" b="1" baseline="-25000" dirty="0" smtClean="0"/>
              <a:t>6</a:t>
            </a:r>
            <a:r>
              <a:rPr lang="ru-RU" b="1" dirty="0" smtClean="0"/>
              <a:t>Н</a:t>
            </a:r>
            <a:r>
              <a:rPr lang="ru-RU" b="1" baseline="-25000" dirty="0" smtClean="0"/>
              <a:t>12</a:t>
            </a:r>
            <a:r>
              <a:rPr lang="ru-RU" b="1" dirty="0" smtClean="0"/>
              <a:t>О</a:t>
            </a:r>
            <a:r>
              <a:rPr lang="ru-RU" b="1" baseline="-25000" dirty="0" smtClean="0"/>
              <a:t>6 </a:t>
            </a:r>
            <a:r>
              <a:rPr lang="ru-RU" b="1" dirty="0" smtClean="0"/>
              <a:t>→(С</a:t>
            </a:r>
            <a:r>
              <a:rPr lang="ru-RU" b="1" baseline="-25000" dirty="0" smtClean="0"/>
              <a:t>6</a:t>
            </a:r>
            <a:r>
              <a:rPr lang="ru-RU" b="1" dirty="0" smtClean="0"/>
              <a:t>Н</a:t>
            </a:r>
            <a:r>
              <a:rPr lang="ru-RU" b="1" baseline="-25000" dirty="0" smtClean="0"/>
              <a:t>10</a:t>
            </a:r>
            <a:r>
              <a:rPr lang="ru-RU" b="1" dirty="0" smtClean="0"/>
              <a:t>О</a:t>
            </a:r>
            <a:r>
              <a:rPr lang="ru-RU" b="1" baseline="-25000" dirty="0" smtClean="0"/>
              <a:t>5</a:t>
            </a:r>
            <a:r>
              <a:rPr lang="ru-RU" b="1" dirty="0" smtClean="0"/>
              <a:t>)</a:t>
            </a:r>
            <a:r>
              <a:rPr lang="en-US" b="1" baseline="-25000" dirty="0" smtClean="0"/>
              <a:t>n</a:t>
            </a:r>
            <a:r>
              <a:rPr lang="ru-RU" b="1" dirty="0" smtClean="0"/>
              <a:t> +</a:t>
            </a:r>
            <a:r>
              <a:rPr lang="en-US" b="1" dirty="0" smtClean="0"/>
              <a:t>nH</a:t>
            </a:r>
            <a:r>
              <a:rPr lang="en-US" b="1" baseline="-25000" dirty="0" smtClean="0"/>
              <a:t>2</a:t>
            </a:r>
            <a:r>
              <a:rPr lang="en-US" b="1" dirty="0" smtClean="0"/>
              <a:t>O</a:t>
            </a:r>
            <a:endParaRPr lang="ru-RU" b="1" dirty="0"/>
          </a:p>
          <a:p>
            <a:pPr>
              <a:buNone/>
            </a:pPr>
            <a:r>
              <a:rPr lang="ru-RU" b="1" dirty="0" smtClean="0"/>
              <a:t>3) </a:t>
            </a:r>
            <a:r>
              <a:rPr lang="ru-RU" b="1" dirty="0"/>
              <a:t>Качественная реакция с йодом – синее окрашивание</a:t>
            </a:r>
          </a:p>
        </p:txBody>
      </p:sp>
      <p:pic>
        <p:nvPicPr>
          <p:cNvPr id="7" name="Рисунок 6" descr="0_8db34_51519d7b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15272" y="357166"/>
            <a:ext cx="1029273" cy="15161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85728"/>
            <a:ext cx="6715172" cy="917596"/>
          </a:xfr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ru-RU" dirty="0" smtClean="0"/>
              <a:t>Химические свойства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535785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u="sng" dirty="0" smtClean="0"/>
              <a:t>Целлюлоза</a:t>
            </a:r>
          </a:p>
          <a:p>
            <a:pPr lvl="0">
              <a:buNone/>
            </a:pPr>
            <a:r>
              <a:rPr lang="ru-RU" b="1" dirty="0" smtClean="0"/>
              <a:t>1) Образование </a:t>
            </a:r>
            <a:r>
              <a:rPr lang="ru-RU" b="1" dirty="0"/>
              <a:t>глюкозы в результате полного гидролиза: </a:t>
            </a:r>
            <a:r>
              <a:rPr lang="en-US" b="1" dirty="0" smtClean="0"/>
              <a:t>(</a:t>
            </a:r>
            <a:r>
              <a:rPr lang="ru-RU" b="1" dirty="0" smtClean="0"/>
              <a:t>С</a:t>
            </a:r>
            <a:r>
              <a:rPr lang="ru-RU" b="1" baseline="-25000" dirty="0" smtClean="0"/>
              <a:t>6</a:t>
            </a:r>
            <a:r>
              <a:rPr lang="ru-RU" b="1" dirty="0" smtClean="0"/>
              <a:t>Н</a:t>
            </a:r>
            <a:r>
              <a:rPr lang="ru-RU" b="1" baseline="-25000" dirty="0" smtClean="0"/>
              <a:t>10</a:t>
            </a:r>
            <a:r>
              <a:rPr lang="ru-RU" b="1" dirty="0" smtClean="0"/>
              <a:t>О</a:t>
            </a:r>
            <a:r>
              <a:rPr lang="ru-RU" b="1" baseline="-25000" dirty="0" smtClean="0"/>
              <a:t>5</a:t>
            </a:r>
            <a:r>
              <a:rPr lang="ru-RU" b="1" dirty="0" smtClean="0"/>
              <a:t>)</a:t>
            </a:r>
            <a:r>
              <a:rPr lang="en-US" b="1" baseline="-25000" dirty="0" smtClean="0"/>
              <a:t>n</a:t>
            </a:r>
            <a:r>
              <a:rPr lang="ru-RU" b="1" dirty="0" smtClean="0"/>
              <a:t> +</a:t>
            </a:r>
            <a:r>
              <a:rPr lang="en-US" b="1" dirty="0" smtClean="0"/>
              <a:t>nH</a:t>
            </a:r>
            <a:r>
              <a:rPr lang="en-US" b="1" baseline="-25000" dirty="0" smtClean="0"/>
              <a:t>2</a:t>
            </a:r>
            <a:r>
              <a:rPr lang="en-US" b="1" dirty="0" smtClean="0"/>
              <a:t>O→</a:t>
            </a:r>
            <a:r>
              <a:rPr lang="ru-RU" b="1" dirty="0" smtClean="0"/>
              <a:t> </a:t>
            </a:r>
            <a:r>
              <a:rPr lang="en-US" b="1" dirty="0" smtClean="0"/>
              <a:t>n</a:t>
            </a:r>
            <a:r>
              <a:rPr lang="ru-RU" b="1" dirty="0" smtClean="0"/>
              <a:t> С</a:t>
            </a:r>
            <a:r>
              <a:rPr lang="ru-RU" b="1" baseline="-25000" dirty="0" smtClean="0"/>
              <a:t>6</a:t>
            </a:r>
            <a:r>
              <a:rPr lang="ru-RU" b="1" dirty="0" smtClean="0"/>
              <a:t>Н</a:t>
            </a:r>
            <a:r>
              <a:rPr lang="ru-RU" b="1" baseline="-25000" dirty="0" smtClean="0"/>
              <a:t>12</a:t>
            </a:r>
            <a:r>
              <a:rPr lang="ru-RU" b="1" dirty="0" smtClean="0"/>
              <a:t>О</a:t>
            </a:r>
            <a:r>
              <a:rPr lang="ru-RU" b="1" baseline="-25000" dirty="0" smtClean="0"/>
              <a:t>6 </a:t>
            </a:r>
            <a:endParaRPr lang="ru-RU" b="1" dirty="0"/>
          </a:p>
          <a:p>
            <a:pPr lvl="0">
              <a:buNone/>
            </a:pPr>
            <a:r>
              <a:rPr lang="ru-RU" b="1" dirty="0" smtClean="0"/>
              <a:t>2) При </a:t>
            </a:r>
            <a:r>
              <a:rPr lang="ru-RU" b="1" dirty="0"/>
              <a:t>взаимодействии с азотной кислотой (в присутствии серной кислоты) – образование: </a:t>
            </a:r>
            <a:r>
              <a:rPr lang="ru-RU" b="1" dirty="0" err="1"/>
              <a:t>мононитратов</a:t>
            </a:r>
            <a:r>
              <a:rPr lang="ru-RU" b="1" dirty="0"/>
              <a:t>, </a:t>
            </a:r>
            <a:r>
              <a:rPr lang="ru-RU" b="1" dirty="0" err="1"/>
              <a:t>динитратов</a:t>
            </a:r>
            <a:r>
              <a:rPr lang="ru-RU" b="1" dirty="0"/>
              <a:t> и </a:t>
            </a:r>
            <a:r>
              <a:rPr lang="ru-RU" b="1" dirty="0" err="1"/>
              <a:t>тринитратов</a:t>
            </a:r>
            <a:r>
              <a:rPr lang="ru-RU" b="1" dirty="0"/>
              <a:t>; </a:t>
            </a:r>
            <a:endParaRPr lang="ru-RU" b="1" dirty="0" smtClean="0"/>
          </a:p>
          <a:p>
            <a:pPr lvl="0"/>
            <a:endParaRPr lang="ru-RU" b="1" dirty="0"/>
          </a:p>
          <a:p>
            <a:pPr lvl="0"/>
            <a:endParaRPr lang="ru-RU" b="1" dirty="0"/>
          </a:p>
          <a:p>
            <a:pPr lvl="0"/>
            <a:endParaRPr lang="ru-RU" b="1" dirty="0" smtClean="0"/>
          </a:p>
          <a:p>
            <a:pPr lvl="0">
              <a:buNone/>
            </a:pPr>
            <a:endParaRPr lang="ru-RU" b="1" dirty="0" smtClean="0"/>
          </a:p>
          <a:p>
            <a:pPr lvl="0">
              <a:buNone/>
            </a:pPr>
            <a:endParaRPr lang="ru-RU" b="1" dirty="0"/>
          </a:p>
          <a:p>
            <a:pPr lvl="0">
              <a:buNone/>
            </a:pPr>
            <a:endParaRPr lang="ru-RU" b="1" dirty="0"/>
          </a:p>
          <a:p>
            <a:pPr>
              <a:buNone/>
            </a:pPr>
            <a:r>
              <a:rPr lang="ru-RU" b="1" dirty="0" smtClean="0"/>
              <a:t>3) При </a:t>
            </a:r>
            <a:r>
              <a:rPr lang="ru-RU" b="1" dirty="0"/>
              <a:t>взаимодействии с уксусной кислотой (или уксусным ангидридом) – </a:t>
            </a:r>
            <a:r>
              <a:rPr lang="ru-RU" b="1" dirty="0" err="1"/>
              <a:t>диацетатов</a:t>
            </a:r>
            <a:r>
              <a:rPr lang="ru-RU" b="1" dirty="0"/>
              <a:t> и триацетатов. </a:t>
            </a:r>
          </a:p>
        </p:txBody>
      </p:sp>
      <p:pic>
        <p:nvPicPr>
          <p:cNvPr id="4" name="Рисунок 3" descr="800px-Nitrocellulose_ru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3429000"/>
            <a:ext cx="7096148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</TotalTime>
  <Words>551</Words>
  <Application>Microsoft Office PowerPoint</Application>
  <PresentationFormat>Экран (4:3)</PresentationFormat>
  <Paragraphs>73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Тема урока:  сахароза, крахмал, целлюлоза</vt:lpstr>
      <vt:lpstr>Слайд 2</vt:lpstr>
      <vt:lpstr>Строение крахмала</vt:lpstr>
      <vt:lpstr>Строение целлюлозы</vt:lpstr>
      <vt:lpstr>Строение сахарозы.</vt:lpstr>
      <vt:lpstr>Слайд 6</vt:lpstr>
      <vt:lpstr>Слайд 7</vt:lpstr>
      <vt:lpstr>Химические свойства</vt:lpstr>
      <vt:lpstr>Химические свойства</vt:lpstr>
      <vt:lpstr>Слайд 10</vt:lpstr>
      <vt:lpstr>Слайд 11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 сахароза, крахмал, целлюлоза</dc:title>
  <dc:creator>Admin</dc:creator>
  <cp:lastModifiedBy>Admin</cp:lastModifiedBy>
  <cp:revision>13</cp:revision>
  <dcterms:created xsi:type="dcterms:W3CDTF">2012-02-12T13:38:09Z</dcterms:created>
  <dcterms:modified xsi:type="dcterms:W3CDTF">2012-02-13T15:06:14Z</dcterms:modified>
</cp:coreProperties>
</file>