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86" autoAdjust="0"/>
    <p:restoredTop sz="94660"/>
  </p:normalViewPr>
  <p:slideViewPr>
    <p:cSldViewPr>
      <p:cViewPr varScale="1">
        <p:scale>
          <a:sx n="69" d="100"/>
          <a:sy n="69" d="100"/>
        </p:scale>
        <p:origin x="-9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0918-C15C-4465-82CB-0D1BDB32928D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B78C-4073-49B5-A32E-9A2368F06B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0918-C15C-4465-82CB-0D1BDB32928D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B78C-4073-49B5-A32E-9A2368F06B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0918-C15C-4465-82CB-0D1BDB32928D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B78C-4073-49B5-A32E-9A2368F06B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0918-C15C-4465-82CB-0D1BDB32928D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B78C-4073-49B5-A32E-9A2368F06B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0918-C15C-4465-82CB-0D1BDB32928D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B78C-4073-49B5-A32E-9A2368F06B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0918-C15C-4465-82CB-0D1BDB32928D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B78C-4073-49B5-A32E-9A2368F06B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0918-C15C-4465-82CB-0D1BDB32928D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B78C-4073-49B5-A32E-9A2368F06B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0918-C15C-4465-82CB-0D1BDB32928D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B78C-4073-49B5-A32E-9A2368F06B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0918-C15C-4465-82CB-0D1BDB32928D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B78C-4073-49B5-A32E-9A2368F06B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0918-C15C-4465-82CB-0D1BDB32928D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B78C-4073-49B5-A32E-9A2368F06B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0918-C15C-4465-82CB-0D1BDB32928D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B78C-4073-49B5-A32E-9A2368F06B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50918-C15C-4465-82CB-0D1BDB32928D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DB78C-4073-49B5-A32E-9A2368F06B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G:\&#1048;&#1079;&#1091;&#1095;&#1077;&#1085;&#1080;&#1077;%20&#1092;&#1080;&#1079;&#1080;&#1095;&#1077;&#1089;&#1082;&#1080;&#1093;%20&#1089;&#1074;&#1086;&#1081;&#1089;&#1090;&#1074;%20&#1072;&#1085;&#1080;&#1083;&#1080;&#1085;&#1072;...flv.mp4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G:\&#1041;&#1088;&#1086;&#1084;&#1080;&#1088;&#1086;&#1074;&#1072;&#1085;&#1080;&#1077;%20&#1072;&#1085;&#1080;&#1083;&#1080;&#1085;&#1072;.mp4" TargetMode="Externa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3116"/>
            <a:ext cx="7772400" cy="1470025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ТЕМА УРОКА: «АМИНЫ»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390" y="1643050"/>
            <a:ext cx="6786610" cy="1143000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FF0000"/>
                </a:solidFill>
              </a:rPr>
              <a:t>СПАСИБО ЗА ВНИМАНИЕ!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ывап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2928934"/>
            <a:ext cx="1428750" cy="1419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1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28662" y="785794"/>
            <a:ext cx="7500990" cy="2614823"/>
          </a:xfrm>
          <a:ln w="5715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00034" y="3929066"/>
            <a:ext cx="7643866" cy="206210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Амины- это производные аммиака, в молекулах которых один или несколько атомов водорода замещены на углеводородный радикал.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428604"/>
            <a:ext cx="6715172" cy="642942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КЛАССИФИКАЦИЯ АМИНОВ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35785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По числу органических групп, связанных с атомом азота:</a:t>
            </a:r>
          </a:p>
          <a:p>
            <a:pPr marL="514350" indent="-5143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Первичные амины  ( </a:t>
            </a:r>
            <a:r>
              <a:rPr lang="en-US" dirty="0" smtClean="0">
                <a:solidFill>
                  <a:schemeClr val="bg1"/>
                </a:solidFill>
              </a:rPr>
              <a:t>RNH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)</a:t>
            </a:r>
            <a:endParaRPr lang="ru-RU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Вторичные амины  </a:t>
            </a:r>
            <a:r>
              <a:rPr lang="en-US" dirty="0" smtClean="0">
                <a:solidFill>
                  <a:schemeClr val="bg1"/>
                </a:solidFill>
              </a:rPr>
              <a:t>( </a:t>
            </a:r>
            <a:r>
              <a:rPr lang="en-US" dirty="0" smtClean="0">
                <a:solidFill>
                  <a:schemeClr val="bg1"/>
                </a:solidFill>
              </a:rPr>
              <a:t>R</a:t>
            </a:r>
            <a:r>
              <a:rPr lang="en-US" baseline="30000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-NH – R</a:t>
            </a:r>
            <a:r>
              <a:rPr lang="en-US" baseline="30000" dirty="0" smtClean="0">
                <a:solidFill>
                  <a:schemeClr val="bg1"/>
                </a:solidFill>
              </a:rPr>
              <a:t>II 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Третичные амины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( R</a:t>
            </a:r>
            <a:r>
              <a:rPr lang="en-US" baseline="30000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-N– R</a:t>
            </a:r>
            <a:r>
              <a:rPr lang="en-US" baseline="30000" dirty="0" smtClean="0">
                <a:solidFill>
                  <a:schemeClr val="bg1"/>
                </a:solidFill>
              </a:rPr>
              <a:t>II 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</a:rPr>
              <a:t>2. </a:t>
            </a:r>
            <a:r>
              <a:rPr lang="ru-RU" dirty="0" smtClean="0">
                <a:solidFill>
                  <a:schemeClr val="bg1"/>
                </a:solidFill>
              </a:rPr>
              <a:t>По типу органической группы, связанной с азотом:</a:t>
            </a:r>
          </a:p>
          <a:p>
            <a:pPr marL="514350" indent="-5143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Алифатические </a:t>
            </a:r>
          </a:p>
          <a:p>
            <a:pPr marL="514350" indent="-5143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Ароматические</a:t>
            </a:r>
          </a:p>
          <a:p>
            <a:pPr marL="514350" indent="-514350">
              <a:buFontTx/>
              <a:buChar char="-"/>
            </a:pP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5108579" y="3821115"/>
            <a:ext cx="213520" cy="79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00628" y="378619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R</a:t>
            </a:r>
            <a:r>
              <a:rPr lang="en-US" sz="3600" baseline="30000" dirty="0" smtClean="0">
                <a:solidFill>
                  <a:schemeClr val="bg1"/>
                </a:solidFill>
              </a:rPr>
              <a:t>III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571480"/>
            <a:ext cx="4857784" cy="500066"/>
          </a:xfrm>
          <a:ln w="571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НОМЕНКЛАТУРА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186766" cy="542928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Рациональная 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CH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– CH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- CH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-NH</a:t>
            </a:r>
            <a:r>
              <a:rPr lang="en-US" baseline="-25000" dirty="0" smtClean="0">
                <a:solidFill>
                  <a:schemeClr val="bg1"/>
                </a:solidFill>
              </a:rPr>
              <a:t>2     </a:t>
            </a:r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dirty="0" smtClean="0">
                <a:solidFill>
                  <a:schemeClr val="bg1"/>
                </a:solidFill>
              </a:rPr>
              <a:t>CH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–NH-CH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- CH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-CH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</a:p>
          <a:p>
            <a:pPr marL="514350" indent="-514350">
              <a:buNone/>
            </a:pPr>
            <a:r>
              <a:rPr lang="ru-RU" i="1" dirty="0" smtClean="0">
                <a:solidFill>
                  <a:schemeClr val="bg1"/>
                </a:solidFill>
              </a:rPr>
              <a:t>    </a:t>
            </a:r>
            <a:r>
              <a:rPr lang="ru-RU" i="1" dirty="0" err="1" smtClean="0">
                <a:solidFill>
                  <a:schemeClr val="bg1"/>
                </a:solidFill>
              </a:rPr>
              <a:t>Пропиламин</a:t>
            </a:r>
            <a:r>
              <a:rPr lang="ru-RU" i="1" dirty="0" smtClean="0">
                <a:solidFill>
                  <a:schemeClr val="bg1"/>
                </a:solidFill>
              </a:rPr>
              <a:t>                </a:t>
            </a:r>
            <a:r>
              <a:rPr lang="ru-RU" i="1" dirty="0" err="1" smtClean="0">
                <a:solidFill>
                  <a:schemeClr val="bg1"/>
                </a:solidFill>
              </a:rPr>
              <a:t>Метилпропиламин</a:t>
            </a:r>
            <a:endParaRPr lang="ru-RU" i="1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ru-RU" i="1" dirty="0" smtClean="0">
                <a:solidFill>
                  <a:schemeClr val="bg1"/>
                </a:solidFill>
              </a:rPr>
              <a:t>2. Систематическая</a:t>
            </a:r>
          </a:p>
          <a:p>
            <a:pPr marL="514350" indent="-51435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en-US" dirty="0" smtClean="0">
                <a:solidFill>
                  <a:schemeClr val="bg1"/>
                </a:solidFill>
              </a:rPr>
              <a:t>CH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– CH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- CH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-NH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endParaRPr lang="ru-RU" baseline="-25000" dirty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ru-RU" dirty="0" smtClean="0">
                <a:solidFill>
                  <a:schemeClr val="bg1"/>
                </a:solidFill>
              </a:rPr>
              <a:t>       </a:t>
            </a:r>
            <a:r>
              <a:rPr lang="ru-RU" i="1" dirty="0" smtClean="0">
                <a:solidFill>
                  <a:schemeClr val="bg1"/>
                </a:solidFill>
              </a:rPr>
              <a:t> 1-аминопропан</a:t>
            </a:r>
            <a:endParaRPr lang="en-US" i="1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ru-RU" i="1" dirty="0" smtClean="0">
                <a:solidFill>
                  <a:schemeClr val="bg1"/>
                </a:solidFill>
              </a:rPr>
              <a:t>3. Тривиальная </a:t>
            </a:r>
          </a:p>
          <a:p>
            <a:pPr marL="514350" indent="-514350">
              <a:buNone/>
            </a:pPr>
            <a:endParaRPr lang="ru-RU" dirty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               </a:t>
            </a:r>
            <a:r>
              <a:rPr lang="ru-RU" i="1" dirty="0" smtClean="0">
                <a:solidFill>
                  <a:schemeClr val="bg1"/>
                </a:solidFill>
              </a:rPr>
              <a:t>Анилин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Рисунок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5143512"/>
            <a:ext cx="1000132" cy="132243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71480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Метиламин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929190" y="571480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Анилин</a:t>
            </a:r>
            <a:endParaRPr lang="ru-RU" sz="3600" dirty="0">
              <a:solidFill>
                <a:schemeClr val="bg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1428728" y="3429000"/>
            <a:ext cx="6143668" cy="15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5984" y="1285860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Физические свойства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1785926"/>
            <a:ext cx="38576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Бесцветный газ с </a:t>
            </a:r>
            <a:r>
              <a:rPr lang="ru-RU" sz="2800" dirty="0">
                <a:solidFill>
                  <a:schemeClr val="bg1"/>
                </a:solidFill>
              </a:rPr>
              <a:t>р</a:t>
            </a:r>
            <a:r>
              <a:rPr lang="ru-RU" sz="2800" dirty="0" smtClean="0">
                <a:solidFill>
                  <a:schemeClr val="bg1"/>
                </a:solidFill>
              </a:rPr>
              <a:t>езким запахом аммиака, хорошо растворим в воде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1714488"/>
            <a:ext cx="37862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Бесцветная малорастворимая в воде жидкость с неприятным запахом, быстро темнеющая на воздухе, очень ядовита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1" name="Управляющая кнопка: фильм 10">
            <a:hlinkClick r:id="rId3" action="ppaction://hlinkfile" highlightClick="1"/>
          </p:cNvPr>
          <p:cNvSpPr/>
          <p:nvPr/>
        </p:nvSpPr>
        <p:spPr>
          <a:xfrm>
            <a:off x="7429520" y="5857892"/>
            <a:ext cx="857256" cy="571504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5400000">
            <a:off x="1820843" y="3821909"/>
            <a:ext cx="5501520" cy="79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00430" y="500042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Строение</a:t>
            </a:r>
            <a:endParaRPr lang="ru-RU" sz="3200" dirty="0">
              <a:solidFill>
                <a:schemeClr val="bg1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4465637" y="464323"/>
            <a:ext cx="213520" cy="79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Рисунок 19" descr="Рисунок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1071546"/>
            <a:ext cx="2181380" cy="2713166"/>
          </a:xfrm>
          <a:prstGeom prst="rect">
            <a:avLst/>
          </a:prstGeom>
        </p:spPr>
      </p:pic>
      <p:cxnSp>
        <p:nvCxnSpPr>
          <p:cNvPr id="22" name="Прямая со стрелкой 21"/>
          <p:cNvCxnSpPr/>
          <p:nvPr/>
        </p:nvCxnSpPr>
        <p:spPr>
          <a:xfrm>
            <a:off x="500034" y="2357430"/>
            <a:ext cx="3429024" cy="1588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0034" y="1357298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Уменьшение основных свойств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720" y="2500306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R</a:t>
            </a:r>
            <a:r>
              <a:rPr lang="en-US" sz="2400" b="1" baseline="30000" dirty="0" smtClean="0">
                <a:solidFill>
                  <a:schemeClr val="bg1"/>
                </a:solidFill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</a:rPr>
              <a:t> -NH – R</a:t>
            </a:r>
            <a:r>
              <a:rPr lang="en-US" sz="2400" b="1" baseline="30000" dirty="0" smtClean="0">
                <a:solidFill>
                  <a:schemeClr val="bg1"/>
                </a:solidFill>
              </a:rPr>
              <a:t>II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&gt;</a:t>
            </a:r>
            <a:r>
              <a:rPr lang="ru-RU" sz="2400" b="1" baseline="30000" dirty="0" smtClean="0">
                <a:solidFill>
                  <a:schemeClr val="bg1"/>
                </a:solidFill>
              </a:rPr>
              <a:t>  </a:t>
            </a:r>
            <a:r>
              <a:rPr lang="en-US" sz="2400" b="1" baseline="30000" dirty="0" smtClean="0">
                <a:solidFill>
                  <a:schemeClr val="bg1"/>
                </a:solidFill>
              </a:rPr>
              <a:t> </a:t>
            </a:r>
            <a:r>
              <a:rPr lang="ru-RU" sz="2400" b="1" baseline="30000" dirty="0" smtClean="0">
                <a:solidFill>
                  <a:schemeClr val="bg1"/>
                </a:solidFill>
              </a:rPr>
              <a:t> 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000232" y="250030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RNH</a:t>
            </a:r>
            <a:r>
              <a:rPr lang="en-US" sz="2400" b="1" baseline="-25000" dirty="0" smtClean="0">
                <a:solidFill>
                  <a:schemeClr val="bg1"/>
                </a:solidFill>
              </a:rPr>
              <a:t>2  </a:t>
            </a:r>
            <a:r>
              <a:rPr lang="en-US" sz="2400" b="1" dirty="0" smtClean="0">
                <a:solidFill>
                  <a:schemeClr val="bg1"/>
                </a:solidFill>
              </a:rPr>
              <a:t>&gt;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357554" y="3000372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R</a:t>
            </a:r>
            <a:r>
              <a:rPr lang="en-US" sz="2400" baseline="30000" dirty="0" smtClean="0">
                <a:solidFill>
                  <a:schemeClr val="bg1"/>
                </a:solidFill>
              </a:rPr>
              <a:t>III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28926" y="2500306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R</a:t>
            </a:r>
            <a:r>
              <a:rPr lang="en-US" sz="2400" baseline="30000" dirty="0" smtClean="0">
                <a:solidFill>
                  <a:schemeClr val="bg1"/>
                </a:solidFill>
              </a:rPr>
              <a:t>I</a:t>
            </a:r>
            <a:r>
              <a:rPr lang="en-US" sz="2400" dirty="0" smtClean="0">
                <a:solidFill>
                  <a:schemeClr val="bg1"/>
                </a:solidFill>
              </a:rPr>
              <a:t> -NH – R</a:t>
            </a:r>
            <a:r>
              <a:rPr lang="en-US" sz="2400" baseline="30000" dirty="0" smtClean="0">
                <a:solidFill>
                  <a:schemeClr val="bg1"/>
                </a:solidFill>
              </a:rPr>
              <a:t>II</a:t>
            </a:r>
            <a:r>
              <a:rPr lang="ru-RU" sz="2400" baseline="30000" dirty="0" smtClean="0">
                <a:solidFill>
                  <a:schemeClr val="bg1"/>
                </a:solidFill>
              </a:rPr>
              <a:t>  </a:t>
            </a:r>
            <a:r>
              <a:rPr lang="en-US" sz="2400" baseline="30000" dirty="0" smtClean="0">
                <a:solidFill>
                  <a:schemeClr val="bg1"/>
                </a:solidFill>
              </a:rPr>
              <a:t> </a:t>
            </a:r>
            <a:r>
              <a:rPr lang="ru-RU" sz="2400" baseline="30000" dirty="0" smtClean="0">
                <a:solidFill>
                  <a:schemeClr val="bg1"/>
                </a:solidFill>
              </a:rPr>
              <a:t> </a:t>
            </a:r>
            <a:endParaRPr lang="ru-RU" sz="2400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3393273" y="2964653"/>
            <a:ext cx="214314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1000108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ХИМИЧЕСКИЕ СВОЙСТВА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00298" y="1571612"/>
            <a:ext cx="66437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Горят с образованием воды, оксида углерода </a:t>
            </a:r>
            <a:r>
              <a:rPr lang="en-US" sz="2400" b="1" dirty="0" smtClean="0"/>
              <a:t>(IV)</a:t>
            </a:r>
            <a:r>
              <a:rPr lang="ru-RU" sz="2400" b="1" dirty="0" smtClean="0"/>
              <a:t>, свободного азота</a:t>
            </a:r>
          </a:p>
          <a:p>
            <a:pPr marL="342900" lvl="0" indent="-342900"/>
            <a:r>
              <a:rPr lang="ru-RU" sz="2400" dirty="0"/>
              <a:t> </a:t>
            </a:r>
            <a:r>
              <a:rPr lang="ru-RU" sz="2400" dirty="0" smtClean="0"/>
              <a:t>       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</a:rPr>
              <a:t>4С</a:t>
            </a:r>
            <a:r>
              <a:rPr lang="en-US" sz="2400" b="1" dirty="0">
                <a:solidFill>
                  <a:srgbClr val="000000"/>
                </a:solidFill>
                <a:ea typeface="Times New Roman" pitchFamily="18" charset="0"/>
              </a:rPr>
              <a:t>H</a:t>
            </a:r>
            <a:r>
              <a:rPr lang="ru-RU" sz="2400" b="1" baseline="-30000" dirty="0">
                <a:solidFill>
                  <a:srgbClr val="000000"/>
                </a:solidFill>
                <a:ea typeface="Times New Roman" pitchFamily="18" charset="0"/>
              </a:rPr>
              <a:t>3</a:t>
            </a:r>
            <a:r>
              <a:rPr lang="en-US" sz="2400" b="1" dirty="0">
                <a:solidFill>
                  <a:srgbClr val="000000"/>
                </a:solidFill>
                <a:ea typeface="Times New Roman" pitchFamily="18" charset="0"/>
              </a:rPr>
              <a:t>NH</a:t>
            </a:r>
            <a:r>
              <a:rPr lang="ru-RU" sz="2400" b="1" baseline="-30000" dirty="0">
                <a:solidFill>
                  <a:srgbClr val="000000"/>
                </a:solidFill>
                <a:ea typeface="Times New Roman" pitchFamily="18" charset="0"/>
              </a:rPr>
              <a:t>2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</a:rPr>
              <a:t> + 9</a:t>
            </a:r>
            <a:r>
              <a:rPr lang="en-US" sz="2400" b="1" dirty="0">
                <a:solidFill>
                  <a:srgbClr val="000000"/>
                </a:solidFill>
                <a:ea typeface="Times New Roman" pitchFamily="18" charset="0"/>
              </a:rPr>
              <a:t>O</a:t>
            </a:r>
            <a:r>
              <a:rPr lang="ru-RU" sz="2400" b="1" baseline="-30000" dirty="0">
                <a:solidFill>
                  <a:srgbClr val="000000"/>
                </a:solidFill>
                <a:ea typeface="Times New Roman" pitchFamily="18" charset="0"/>
              </a:rPr>
              <a:t>2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</a:rPr>
              <a:t> = 4</a:t>
            </a:r>
            <a:r>
              <a:rPr lang="en-US" sz="2400" b="1" dirty="0">
                <a:solidFill>
                  <a:srgbClr val="000000"/>
                </a:solidFill>
                <a:ea typeface="Times New Roman" pitchFamily="18" charset="0"/>
              </a:rPr>
              <a:t>CO</a:t>
            </a:r>
            <a:r>
              <a:rPr lang="ru-RU" sz="2400" b="1" baseline="-30000" dirty="0">
                <a:solidFill>
                  <a:srgbClr val="000000"/>
                </a:solidFill>
                <a:ea typeface="Times New Roman" pitchFamily="18" charset="0"/>
              </a:rPr>
              <a:t>2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</a:rPr>
              <a:t> + 10</a:t>
            </a:r>
            <a:r>
              <a:rPr lang="en-US" sz="2400" b="1" dirty="0">
                <a:solidFill>
                  <a:srgbClr val="000000"/>
                </a:solidFill>
                <a:ea typeface="Times New Roman" pitchFamily="18" charset="0"/>
              </a:rPr>
              <a:t>H</a:t>
            </a:r>
            <a:r>
              <a:rPr lang="ru-RU" sz="2400" b="1" baseline="-30000" dirty="0">
                <a:solidFill>
                  <a:srgbClr val="000000"/>
                </a:solidFill>
                <a:ea typeface="Times New Roman" pitchFamily="18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ea typeface="Times New Roman" pitchFamily="18" charset="0"/>
              </a:rPr>
              <a:t>O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</a:rPr>
              <a:t> + 2</a:t>
            </a:r>
            <a:r>
              <a:rPr lang="en-US" sz="2400" b="1" dirty="0">
                <a:solidFill>
                  <a:srgbClr val="000000"/>
                </a:solidFill>
                <a:ea typeface="Times New Roman" pitchFamily="18" charset="0"/>
              </a:rPr>
              <a:t>N</a:t>
            </a:r>
            <a:r>
              <a:rPr lang="ru-RU" sz="2400" b="1" baseline="-30000" dirty="0" smtClean="0">
                <a:solidFill>
                  <a:srgbClr val="000000"/>
                </a:solidFill>
                <a:ea typeface="Times New Roman" pitchFamily="18" charset="0"/>
              </a:rPr>
              <a:t>2</a:t>
            </a:r>
          </a:p>
          <a:p>
            <a:pPr marL="342900" lvl="0" indent="-342900"/>
            <a:endParaRPr lang="ru-RU" sz="2400" dirty="0" smtClean="0"/>
          </a:p>
          <a:p>
            <a:pPr marL="342900" indent="-342900"/>
            <a:r>
              <a:rPr lang="ru-RU" sz="2400" b="1" dirty="0" smtClean="0"/>
              <a:t>2. С минеральными кислотами</a:t>
            </a:r>
          </a:p>
        </p:txBody>
      </p:sp>
      <p:pic>
        <p:nvPicPr>
          <p:cNvPr id="6" name="Рисунок 5" descr="Рисунок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3571876"/>
            <a:ext cx="5458383" cy="1745959"/>
          </a:xfrm>
          <a:prstGeom prst="rect">
            <a:avLst/>
          </a:prstGeom>
        </p:spPr>
      </p:pic>
      <p:pic>
        <p:nvPicPr>
          <p:cNvPr id="7" name="Рисунок 6" descr="1012081_2081_30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22" y="4764614"/>
            <a:ext cx="2300291" cy="2093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857232"/>
            <a:ext cx="5081151" cy="22860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00298" y="3214686"/>
            <a:ext cx="6643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 </a:t>
            </a:r>
            <a:r>
              <a:rPr lang="ru-RU" sz="2400" b="1" dirty="0" err="1" smtClean="0"/>
              <a:t>Бромирование</a:t>
            </a:r>
            <a:r>
              <a:rPr lang="ru-RU" sz="2400" b="1" dirty="0" smtClean="0"/>
              <a:t> анилина (качественная реакция)</a:t>
            </a:r>
            <a:endParaRPr lang="ru-RU" sz="2400" b="1" dirty="0"/>
          </a:p>
        </p:txBody>
      </p:sp>
      <p:pic>
        <p:nvPicPr>
          <p:cNvPr id="6" name="Рисунок 5" descr="Рисунок7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5725" y="3929066"/>
            <a:ext cx="5306275" cy="2265541"/>
          </a:xfrm>
          <a:prstGeom prst="rect">
            <a:avLst/>
          </a:prstGeom>
        </p:spPr>
      </p:pic>
      <p:sp>
        <p:nvSpPr>
          <p:cNvPr id="7" name="Управляющая кнопка: фильм 6">
            <a:hlinkClick r:id="rId5" action="ppaction://hlinkfile" highlightClick="1"/>
          </p:cNvPr>
          <p:cNvSpPr/>
          <p:nvPr/>
        </p:nvSpPr>
        <p:spPr>
          <a:xfrm>
            <a:off x="7715272" y="5429264"/>
            <a:ext cx="857256" cy="71438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1285860"/>
            <a:ext cx="6429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ПОЛУЧЕНИЕ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714488"/>
            <a:ext cx="835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Метил амин получают из смеси аммиака и спирта, пропуская ее над катализатором</a:t>
            </a:r>
          </a:p>
          <a:p>
            <a:pPr marL="514350" indent="-514350"/>
            <a:r>
              <a:rPr lang="ru-RU" sz="2800" dirty="0" smtClean="0">
                <a:solidFill>
                  <a:schemeClr val="bg1"/>
                </a:solidFill>
              </a:rPr>
              <a:t>    </a:t>
            </a:r>
            <a:r>
              <a:rPr lang="en-US" sz="2800" dirty="0" smtClean="0">
                <a:solidFill>
                  <a:schemeClr val="bg1"/>
                </a:solidFill>
              </a:rPr>
              <a:t>CH</a:t>
            </a:r>
            <a:r>
              <a:rPr lang="en-US" sz="2800" baseline="-25000" dirty="0" smtClean="0">
                <a:solidFill>
                  <a:schemeClr val="bg1"/>
                </a:solidFill>
              </a:rPr>
              <a:t>3</a:t>
            </a:r>
            <a:r>
              <a:rPr lang="ru-RU" sz="2800" dirty="0" smtClean="0">
                <a:solidFill>
                  <a:schemeClr val="bg1"/>
                </a:solidFill>
              </a:rPr>
              <a:t>ОН +</a:t>
            </a:r>
            <a:r>
              <a:rPr lang="en-US" sz="2800" dirty="0" smtClean="0">
                <a:solidFill>
                  <a:schemeClr val="bg1"/>
                </a:solidFill>
              </a:rPr>
              <a:t>N</a:t>
            </a:r>
            <a:r>
              <a:rPr lang="en-US" sz="2800" dirty="0" smtClean="0">
                <a:solidFill>
                  <a:schemeClr val="bg1"/>
                </a:solidFill>
              </a:rPr>
              <a:t>H</a:t>
            </a:r>
            <a:r>
              <a:rPr lang="en-US" sz="2800" baseline="-25000" dirty="0" smtClean="0">
                <a:solidFill>
                  <a:schemeClr val="bg1"/>
                </a:solidFill>
              </a:rPr>
              <a:t>3</a:t>
            </a:r>
            <a:r>
              <a:rPr lang="ru-RU" sz="2800" baseline="-25000" smtClean="0">
                <a:solidFill>
                  <a:schemeClr val="bg1"/>
                </a:solidFill>
              </a:rPr>
              <a:t>  </a:t>
            </a:r>
            <a:r>
              <a:rPr lang="ru-RU" sz="2800" smtClean="0">
                <a:solidFill>
                  <a:schemeClr val="bg1"/>
                </a:solidFill>
              </a:rPr>
              <a:t>=</a:t>
            </a:r>
            <a:r>
              <a:rPr lang="ru-RU" sz="2800" baseline="-25000" smtClean="0">
                <a:solidFill>
                  <a:schemeClr val="bg1"/>
                </a:solidFill>
              </a:rPr>
              <a:t>  </a:t>
            </a:r>
            <a:r>
              <a:rPr lang="en-US" sz="2800" dirty="0" smtClean="0">
                <a:solidFill>
                  <a:schemeClr val="bg1"/>
                </a:solidFill>
              </a:rPr>
              <a:t>CH</a:t>
            </a:r>
            <a:r>
              <a:rPr lang="en-US" sz="2800" baseline="-25000" dirty="0" smtClean="0">
                <a:solidFill>
                  <a:schemeClr val="bg1"/>
                </a:solidFill>
              </a:rPr>
              <a:t>3</a:t>
            </a:r>
            <a:r>
              <a:rPr lang="en-US" sz="2800" dirty="0" smtClean="0">
                <a:solidFill>
                  <a:schemeClr val="bg1"/>
                </a:solidFill>
              </a:rPr>
              <a:t>NH</a:t>
            </a:r>
            <a:r>
              <a:rPr lang="ru-RU" sz="2800" baseline="-25000" dirty="0" smtClean="0">
                <a:solidFill>
                  <a:schemeClr val="bg1"/>
                </a:solidFill>
              </a:rPr>
              <a:t>2</a:t>
            </a:r>
            <a:r>
              <a:rPr lang="ru-RU" sz="2800" dirty="0" smtClean="0">
                <a:solidFill>
                  <a:schemeClr val="bg1"/>
                </a:solidFill>
              </a:rPr>
              <a:t> +</a:t>
            </a:r>
            <a:r>
              <a:rPr lang="en-US" sz="2800" dirty="0" smtClean="0">
                <a:solidFill>
                  <a:schemeClr val="bg1"/>
                </a:solidFill>
              </a:rPr>
              <a:t>H</a:t>
            </a:r>
            <a:r>
              <a:rPr lang="ru-RU" sz="2800" baseline="-25000" dirty="0" smtClean="0">
                <a:solidFill>
                  <a:schemeClr val="bg1"/>
                </a:solidFill>
              </a:rPr>
              <a:t>2</a:t>
            </a:r>
            <a:r>
              <a:rPr lang="ru-RU" sz="2800" dirty="0" smtClean="0">
                <a:solidFill>
                  <a:schemeClr val="bg1"/>
                </a:solidFill>
              </a:rPr>
              <a:t>О</a:t>
            </a:r>
          </a:p>
          <a:p>
            <a:pPr marL="514350" indent="-514350"/>
            <a:r>
              <a:rPr lang="ru-RU" sz="2800" dirty="0" smtClean="0">
                <a:solidFill>
                  <a:schemeClr val="bg1"/>
                </a:solidFill>
              </a:rPr>
              <a:t>2. р. Зинина</a:t>
            </a:r>
          </a:p>
          <a:p>
            <a:pPr marL="514350" indent="-514350"/>
            <a:r>
              <a:rPr lang="ru-RU" sz="2800" dirty="0" smtClean="0">
                <a:solidFill>
                  <a:schemeClr val="bg1"/>
                </a:solidFill>
              </a:rPr>
              <a:t>    </a:t>
            </a:r>
            <a:r>
              <a:rPr lang="pt-BR" sz="2800" dirty="0" smtClean="0">
                <a:solidFill>
                  <a:schemeClr val="bg1"/>
                </a:solidFill>
              </a:rPr>
              <a:t>C</a:t>
            </a:r>
            <a:r>
              <a:rPr lang="ru-RU" sz="2800" baseline="-25000" dirty="0" smtClean="0">
                <a:solidFill>
                  <a:schemeClr val="bg1"/>
                </a:solidFill>
              </a:rPr>
              <a:t>6</a:t>
            </a:r>
            <a:r>
              <a:rPr lang="pt-BR" sz="2800" dirty="0" smtClean="0">
                <a:solidFill>
                  <a:schemeClr val="bg1"/>
                </a:solidFill>
              </a:rPr>
              <a:t>H</a:t>
            </a:r>
            <a:r>
              <a:rPr lang="ru-RU" sz="2800" baseline="-25000" dirty="0" smtClean="0">
                <a:solidFill>
                  <a:schemeClr val="bg1"/>
                </a:solidFill>
              </a:rPr>
              <a:t>5</a:t>
            </a:r>
            <a:r>
              <a:rPr lang="pt-BR" sz="2800" dirty="0" smtClean="0">
                <a:solidFill>
                  <a:schemeClr val="bg1"/>
                </a:solidFill>
              </a:rPr>
              <a:t>NO</a:t>
            </a:r>
            <a:r>
              <a:rPr lang="ru-RU" sz="2800" baseline="-25000" dirty="0" smtClean="0">
                <a:solidFill>
                  <a:schemeClr val="bg1"/>
                </a:solidFill>
              </a:rPr>
              <a:t>2</a:t>
            </a:r>
            <a:r>
              <a:rPr lang="pt-BR" sz="2800" dirty="0" smtClean="0">
                <a:solidFill>
                  <a:schemeClr val="bg1"/>
                </a:solidFill>
              </a:rPr>
              <a:t> + 3(NH</a:t>
            </a:r>
            <a:r>
              <a:rPr lang="ru-RU" sz="2800" baseline="-25000" dirty="0" smtClean="0">
                <a:solidFill>
                  <a:schemeClr val="bg1"/>
                </a:solidFill>
              </a:rPr>
              <a:t>4</a:t>
            </a:r>
            <a:r>
              <a:rPr lang="pt-BR" sz="2800" dirty="0" smtClean="0">
                <a:solidFill>
                  <a:schemeClr val="bg1"/>
                </a:solidFill>
              </a:rPr>
              <a:t>)</a:t>
            </a:r>
            <a:r>
              <a:rPr lang="ru-RU" sz="2800" baseline="-25000" dirty="0" smtClean="0">
                <a:solidFill>
                  <a:schemeClr val="bg1"/>
                </a:solidFill>
              </a:rPr>
              <a:t>2</a:t>
            </a:r>
            <a:r>
              <a:rPr lang="pt-BR" sz="2800" dirty="0" smtClean="0">
                <a:solidFill>
                  <a:schemeClr val="bg1"/>
                </a:solidFill>
              </a:rPr>
              <a:t>S → </a:t>
            </a:r>
            <a:r>
              <a:rPr lang="pt-BR" sz="2800" dirty="0" smtClean="0">
                <a:solidFill>
                  <a:schemeClr val="bg1"/>
                </a:solidFill>
              </a:rPr>
              <a:t>C</a:t>
            </a:r>
            <a:r>
              <a:rPr lang="ru-RU" sz="2800" baseline="-25000" dirty="0" smtClean="0">
                <a:solidFill>
                  <a:schemeClr val="bg1"/>
                </a:solidFill>
              </a:rPr>
              <a:t>6</a:t>
            </a:r>
            <a:r>
              <a:rPr lang="pt-BR" sz="2800" dirty="0" smtClean="0">
                <a:solidFill>
                  <a:schemeClr val="bg1"/>
                </a:solidFill>
              </a:rPr>
              <a:t>H</a:t>
            </a:r>
            <a:r>
              <a:rPr lang="ru-RU" sz="2800" baseline="-25000" dirty="0" smtClean="0">
                <a:solidFill>
                  <a:schemeClr val="bg1"/>
                </a:solidFill>
              </a:rPr>
              <a:t>5</a:t>
            </a:r>
            <a:r>
              <a:rPr lang="pt-BR" sz="2800" dirty="0" smtClean="0">
                <a:solidFill>
                  <a:schemeClr val="bg1"/>
                </a:solidFill>
              </a:rPr>
              <a:t>N</a:t>
            </a:r>
            <a:r>
              <a:rPr lang="ru-RU" sz="2800" dirty="0" smtClean="0">
                <a:solidFill>
                  <a:schemeClr val="bg1"/>
                </a:solidFill>
              </a:rPr>
              <a:t>Н</a:t>
            </a:r>
            <a:r>
              <a:rPr lang="ru-RU" sz="2800" baseline="-25000" dirty="0" smtClean="0">
                <a:solidFill>
                  <a:schemeClr val="bg1"/>
                </a:solidFill>
              </a:rPr>
              <a:t>2</a:t>
            </a:r>
            <a:r>
              <a:rPr lang="pt-BR" sz="2800" dirty="0" smtClean="0">
                <a:solidFill>
                  <a:schemeClr val="bg1"/>
                </a:solidFill>
              </a:rPr>
              <a:t> </a:t>
            </a:r>
            <a:r>
              <a:rPr lang="pt-BR" sz="2800" dirty="0" smtClean="0">
                <a:solidFill>
                  <a:schemeClr val="bg1"/>
                </a:solidFill>
              </a:rPr>
              <a:t>+ 6NH</a:t>
            </a:r>
            <a:r>
              <a:rPr lang="ru-RU" sz="2800" baseline="-25000" dirty="0" smtClean="0">
                <a:solidFill>
                  <a:schemeClr val="bg1"/>
                </a:solidFill>
              </a:rPr>
              <a:t>3</a:t>
            </a:r>
            <a:r>
              <a:rPr lang="pt-BR" sz="2800" dirty="0" smtClean="0">
                <a:solidFill>
                  <a:schemeClr val="bg1"/>
                </a:solidFill>
              </a:rPr>
              <a:t> + 3S + 2H</a:t>
            </a:r>
            <a:r>
              <a:rPr lang="ru-RU" sz="2800" baseline="-25000" dirty="0" smtClean="0">
                <a:solidFill>
                  <a:schemeClr val="bg1"/>
                </a:solidFill>
              </a:rPr>
              <a:t>2</a:t>
            </a:r>
            <a:r>
              <a:rPr lang="pt-BR" sz="2800" dirty="0" smtClean="0">
                <a:solidFill>
                  <a:schemeClr val="bg1"/>
                </a:solidFill>
              </a:rPr>
              <a:t>O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/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263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ТЕМА УРОКА: «АМИНЫ»</vt:lpstr>
      <vt:lpstr>Слайд 2</vt:lpstr>
      <vt:lpstr>КЛАССИФИКАЦИЯ АМИНОВ</vt:lpstr>
      <vt:lpstr>НОМЕНКЛАТУРА</vt:lpstr>
      <vt:lpstr>Слайд 5</vt:lpstr>
      <vt:lpstr>Слайд 6</vt:lpstr>
      <vt:lpstr>Слайд 7</vt:lpstr>
      <vt:lpstr>Слайд 8</vt:lpstr>
      <vt:lpstr>Слайд 9</vt:lpstr>
      <vt:lpstr>СПАСИБО ЗА ВНИМАНИЕ!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«АМИНЫ»</dc:title>
  <dc:creator>Admin</dc:creator>
  <cp:lastModifiedBy>Admin</cp:lastModifiedBy>
  <cp:revision>13</cp:revision>
  <dcterms:created xsi:type="dcterms:W3CDTF">2012-03-12T12:26:20Z</dcterms:created>
  <dcterms:modified xsi:type="dcterms:W3CDTF">2012-03-12T14:27:07Z</dcterms:modified>
</cp:coreProperties>
</file>