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5" r:id="rId19"/>
    <p:sldId id="276" r:id="rId20"/>
    <p:sldId id="273" r:id="rId21"/>
    <p:sldId id="285" r:id="rId22"/>
    <p:sldId id="277" r:id="rId23"/>
    <p:sldId id="274" r:id="rId24"/>
    <p:sldId id="286" r:id="rId25"/>
    <p:sldId id="278" r:id="rId26"/>
    <p:sldId id="280" r:id="rId27"/>
    <p:sldId id="287" r:id="rId28"/>
    <p:sldId id="281" r:id="rId29"/>
    <p:sldId id="282" r:id="rId30"/>
    <p:sldId id="288" r:id="rId31"/>
    <p:sldId id="283" r:id="rId32"/>
    <p:sldId id="284" r:id="rId33"/>
    <p:sldId id="289" r:id="rId34"/>
    <p:sldId id="290" r:id="rId35"/>
    <p:sldId id="291"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AEE944-528B-4B8A-96E0-253B245D37CC}" type="datetimeFigureOut">
              <a:rPr lang="ru-RU" smtClean="0"/>
              <a:pPr/>
              <a:t>03.11.2015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68B73B3-95EC-47A7-BDBB-65CF6E105F3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9AEE944-528B-4B8A-96E0-253B245D37CC}"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68B73B3-95EC-47A7-BDBB-65CF6E105F3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9AEE944-528B-4B8A-96E0-253B245D37CC}" type="datetimeFigureOut">
              <a:rPr lang="ru-RU" smtClean="0"/>
              <a:pPr/>
              <a:t>03.11.2015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68B73B3-95EC-47A7-BDBB-65CF6E105F3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9AEE944-528B-4B8A-96E0-253B245D37CC}"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68B73B3-95EC-47A7-BDBB-65CF6E105F3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AEE944-528B-4B8A-96E0-253B245D37CC}" type="datetimeFigureOut">
              <a:rPr lang="ru-RU" smtClean="0"/>
              <a:pPr/>
              <a:t>03.11.2015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868B73B3-95EC-47A7-BDBB-65CF6E105F3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9AEE944-528B-4B8A-96E0-253B245D37CC}"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68B73B3-95EC-47A7-BDBB-65CF6E105F3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9AEE944-528B-4B8A-96E0-253B245D37CC}" type="datetimeFigureOut">
              <a:rPr lang="ru-RU" smtClean="0"/>
              <a:pPr/>
              <a:t>03.11.2015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68B73B3-95EC-47A7-BDBB-65CF6E105F3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9AEE944-528B-4B8A-96E0-253B245D37CC}" type="datetimeFigureOut">
              <a:rPr lang="ru-RU" smtClean="0"/>
              <a:pPr/>
              <a:t>03.11.2015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68B73B3-95EC-47A7-BDBB-65CF6E105F3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9AEE944-528B-4B8A-96E0-253B245D37CC}" type="datetimeFigureOut">
              <a:rPr lang="ru-RU" smtClean="0"/>
              <a:pPr/>
              <a:t>03.11.2015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868B73B3-95EC-47A7-BDBB-65CF6E105F3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9AEE944-528B-4B8A-96E0-253B245D37CC}"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68B73B3-95EC-47A7-BDBB-65CF6E105F3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9AEE944-528B-4B8A-96E0-253B245D37CC}"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68B73B3-95EC-47A7-BDBB-65CF6E105F3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AEE944-528B-4B8A-96E0-253B245D37CC}" type="datetimeFigureOut">
              <a:rPr lang="ru-RU" smtClean="0"/>
              <a:pPr/>
              <a:t>03.11.2015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68B73B3-95EC-47A7-BDBB-65CF6E105F3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neznaika.pro/essay/364-god-literatury-v-rossii.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Подготовка к написанию итогового сочинения в 11 классе</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7156648" cy="1058376"/>
          </a:xfrm>
        </p:spPr>
        <p:txBody>
          <a:bodyPr>
            <a:noAutofit/>
          </a:bodyPr>
          <a:lstStyle/>
          <a:p>
            <a:pPr algn="ctr"/>
            <a:r>
              <a:rPr lang="ru-RU" sz="2400" b="1" dirty="0" smtClean="0">
                <a:solidFill>
                  <a:schemeClr val="tx1"/>
                </a:solidFill>
              </a:rPr>
              <a:t>Порядок организации и осуществления проверки</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Содержимое 2"/>
          <p:cNvSpPr>
            <a:spLocks noGrp="1"/>
          </p:cNvSpPr>
          <p:nvPr>
            <p:ph idx="1"/>
          </p:nvPr>
        </p:nvSpPr>
        <p:spPr/>
        <p:txBody>
          <a:bodyPr/>
          <a:lstStyle/>
          <a:p>
            <a:r>
              <a:rPr lang="ru-RU" dirty="0" smtClean="0"/>
              <a:t>Проверка и оценивание итогового сочинения (изложения) комиссией образовательной организации должны завершиться не позднее чем через семь календарных дней с даты проведения итогового сочинения (изложения).</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smtClean="0">
                <a:solidFill>
                  <a:schemeClr val="tx1"/>
                </a:solidFill>
              </a:rPr>
              <a:t>Срок действия результатов итогового сочинения  </a:t>
            </a:r>
            <a:r>
              <a:rPr lang="ru-RU" sz="3200" dirty="0" smtClean="0"/>
              <a:t/>
            </a:r>
            <a:br>
              <a:rPr lang="ru-RU" sz="3200" dirty="0" smtClean="0"/>
            </a:br>
            <a:endParaRPr lang="ru-RU" sz="3200" dirty="0"/>
          </a:p>
        </p:txBody>
      </p:sp>
      <p:sp>
        <p:nvSpPr>
          <p:cNvPr id="3" name="Содержимое 2"/>
          <p:cNvSpPr>
            <a:spLocks noGrp="1"/>
          </p:cNvSpPr>
          <p:nvPr>
            <p:ph idx="1"/>
          </p:nvPr>
        </p:nvSpPr>
        <p:spPr/>
        <p:txBody>
          <a:bodyPr>
            <a:normAutofit fontScale="85000" lnSpcReduction="20000"/>
          </a:bodyPr>
          <a:lstStyle/>
          <a:p>
            <a:r>
              <a:rPr lang="ru-RU" dirty="0"/>
              <a:t>Результат итогового сочинения в случае представления его при приеме на обучение по программам </a:t>
            </a:r>
            <a:r>
              <a:rPr lang="ru-RU" dirty="0" err="1"/>
              <a:t>бакалавриата</a:t>
            </a:r>
            <a:r>
              <a:rPr lang="ru-RU" dirty="0"/>
              <a:t> и программам </a:t>
            </a:r>
            <a:r>
              <a:rPr lang="ru-RU" dirty="0" err="1"/>
              <a:t>специалитета</a:t>
            </a:r>
            <a:r>
              <a:rPr lang="ru-RU" dirty="0"/>
              <a:t> действителен четыре года, следующих за годом получения такого результата. </a:t>
            </a:r>
            <a:endParaRPr lang="ru-RU" dirty="0" smtClean="0"/>
          </a:p>
          <a:p>
            <a:r>
              <a:rPr lang="ru-RU" dirty="0"/>
              <a:t>Выпускники прошлых лет могут участвовать в написании итогового сочинения, в том числе при наличии у них действующих результатов итогового сочинения прошлых лет. </a:t>
            </a:r>
          </a:p>
          <a:p>
            <a:r>
              <a:rPr lang="ru-RU" dirty="0"/>
              <a:t>Выпускники прошлых лет, изъявившие желание повторно участвовать в написании итогового сочинения, вправе предоставить в образовательные организации высшего образования результаты итогового сочинения только текущего года, при этом результат итогового сочинения прошлого года аннулируется.</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solidFill>
                  <a:schemeClr val="tx1"/>
                </a:solidFill>
              </a:rPr>
              <a:t>Критерии оценивания итогового сочинения организациями, реализующими образовательные программы среднего общего образования</a:t>
            </a:r>
            <a:br>
              <a:rPr lang="ru-RU" sz="2000" b="1" dirty="0">
                <a:solidFill>
                  <a:schemeClr val="tx1"/>
                </a:solidFill>
              </a:rPr>
            </a:br>
            <a:endParaRPr lang="ru-RU" sz="2000" dirty="0">
              <a:solidFill>
                <a:schemeClr val="tx1"/>
              </a:solidFill>
            </a:endParaRPr>
          </a:p>
        </p:txBody>
      </p:sp>
      <p:sp>
        <p:nvSpPr>
          <p:cNvPr id="3" name="Содержимое 2"/>
          <p:cNvSpPr>
            <a:spLocks noGrp="1"/>
          </p:cNvSpPr>
          <p:nvPr>
            <p:ph idx="1"/>
          </p:nvPr>
        </p:nvSpPr>
        <p:spPr/>
        <p:txBody>
          <a:bodyPr>
            <a:normAutofit fontScale="85000" lnSpcReduction="10000"/>
          </a:bodyPr>
          <a:lstStyle/>
          <a:p>
            <a:r>
              <a:rPr lang="ru-RU" b="1" dirty="0"/>
              <a:t>Критерий № 1 «Соответствие теме»</a:t>
            </a:r>
            <a:endParaRPr lang="ru-RU" dirty="0"/>
          </a:p>
          <a:p>
            <a:r>
              <a:rPr lang="ru-RU" dirty="0"/>
              <a:t>Данный критерий нацеливает на проверку содержания сочинения.</a:t>
            </a:r>
          </a:p>
          <a:p>
            <a:r>
              <a:rPr lang="ru-RU" dirty="0"/>
              <a:t>Участник должен рассуждать на предложенную тему, выбрав путь ее раскрытия (например, отвечает на вопрос, поставленный в теме, или размышляет над предложенной проблемой, или строит высказывание на основе связанных с темой тезисов и т.п.).</a:t>
            </a:r>
          </a:p>
          <a:p>
            <a:r>
              <a:rPr lang="ru-RU" dirty="0"/>
              <a:t>«</a:t>
            </a:r>
            <a:r>
              <a:rPr lang="ru-RU" b="1" dirty="0"/>
              <a:t>Незачет</a:t>
            </a:r>
            <a:r>
              <a:rPr lang="ru-RU" dirty="0"/>
              <a:t>» ставится только в случае, если сочинение не соответствует теме или в нем не прослеживается конкретной цели высказывания, т.е. коммуникативного замысла. Во всех остальных случаях выставляется «</a:t>
            </a:r>
            <a:r>
              <a:rPr lang="ru-RU" b="1" dirty="0"/>
              <a:t>зачет</a:t>
            </a:r>
            <a:r>
              <a:rPr lang="ru-RU" dirty="0"/>
              <a:t>».</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solidFill>
                  <a:schemeClr val="tx1"/>
                </a:solidFill>
              </a:rPr>
              <a:t>Критерий № 2 «Аргументация. Привлечение литературного материала»</a:t>
            </a:r>
            <a:br>
              <a:rPr lang="ru-RU" sz="2000" dirty="0">
                <a:solidFill>
                  <a:schemeClr val="tx1"/>
                </a:solidFill>
              </a:rPr>
            </a:br>
            <a:endParaRPr lang="ru-RU" sz="2000" dirty="0">
              <a:solidFill>
                <a:schemeClr val="tx1"/>
              </a:solidFill>
            </a:endParaRPr>
          </a:p>
        </p:txBody>
      </p:sp>
      <p:sp>
        <p:nvSpPr>
          <p:cNvPr id="3" name="Объект 2"/>
          <p:cNvSpPr>
            <a:spLocks noGrp="1"/>
          </p:cNvSpPr>
          <p:nvPr>
            <p:ph idx="1"/>
          </p:nvPr>
        </p:nvSpPr>
        <p:spPr/>
        <p:txBody>
          <a:bodyPr>
            <a:normAutofit fontScale="62500" lnSpcReduction="20000"/>
          </a:bodyPr>
          <a:lstStyle/>
          <a:p>
            <a:r>
              <a:rPr lang="ru-RU" dirty="0"/>
              <a:t>Данный критерий нацеливает на проверку умения использовать литературный материал (художественные произведения, дневники, мемуары, публицистику, произведения устного народного творчества (за исключением малых жанров), другие литературные источники) для построения рассуждения на предложенную тему и для аргументации своей позиции.</a:t>
            </a:r>
          </a:p>
          <a:p>
            <a:r>
              <a:rPr lang="ru-RU" dirty="0"/>
              <a:t>Участник должен строить рассуждение, привлекая для аргументации не менее одного произведения отечественной или мировой литературы, избирая свой путь использования литературного материала; при этом он может показать разный уровень осмысления художественного текста: от элементов смыслового анализа (например, тематика, проблематика, сюжет, характеры и т.п.) до комплексного анализа произведения в единстве формы и содержания и его интерпретации в аспекте выбранной темы.</a:t>
            </a:r>
          </a:p>
          <a:p>
            <a:r>
              <a:rPr lang="ru-RU" dirty="0"/>
              <a:t>«</a:t>
            </a:r>
            <a:r>
              <a:rPr lang="ru-RU" b="1" dirty="0"/>
              <a:t>Незачет</a:t>
            </a:r>
            <a:r>
              <a:rPr lang="ru-RU" dirty="0"/>
              <a:t>» ставится при том условии, что сочинение написано без привлечения литературного материала, или в нем существенно искажено содержание произведения, или литературные произведения лишь упоминаются в работе, не становясь опорой для рассуждения. Во всех остальных случаях выставляется «</a:t>
            </a:r>
            <a:r>
              <a:rPr lang="ru-RU" b="1" dirty="0"/>
              <a:t>зачет</a:t>
            </a:r>
            <a:r>
              <a:rPr lang="ru-RU" dirty="0"/>
              <a:t>».</a:t>
            </a:r>
          </a:p>
          <a:p>
            <a:endParaRPr lang="ru-RU" dirty="0"/>
          </a:p>
        </p:txBody>
      </p:sp>
    </p:spTree>
    <p:extLst>
      <p:ext uri="{BB962C8B-B14F-4D97-AF65-F5344CB8AC3E}">
        <p14:creationId xmlns:p14="http://schemas.microsoft.com/office/powerpoint/2010/main" xmlns="" val="3281697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solidFill>
                  <a:schemeClr val="tx1"/>
                </a:solidFill>
              </a:rPr>
              <a:t>Критерий № 3 «Композиция и логика рассуждения»</a:t>
            </a:r>
            <a:br>
              <a:rPr lang="ru-RU" sz="2400" dirty="0">
                <a:solidFill>
                  <a:schemeClr val="tx1"/>
                </a:solidFill>
              </a:rPr>
            </a:br>
            <a:endParaRPr lang="ru-RU" sz="2400" dirty="0">
              <a:solidFill>
                <a:schemeClr val="tx1"/>
              </a:solidFill>
            </a:endParaRPr>
          </a:p>
        </p:txBody>
      </p:sp>
      <p:sp>
        <p:nvSpPr>
          <p:cNvPr id="3" name="Объект 2"/>
          <p:cNvSpPr>
            <a:spLocks noGrp="1"/>
          </p:cNvSpPr>
          <p:nvPr>
            <p:ph idx="1"/>
          </p:nvPr>
        </p:nvSpPr>
        <p:spPr/>
        <p:txBody>
          <a:bodyPr>
            <a:normAutofit lnSpcReduction="10000"/>
          </a:bodyPr>
          <a:lstStyle/>
          <a:p>
            <a:r>
              <a:rPr lang="ru-RU" dirty="0"/>
              <a:t>Данный критерий нацеливает на проверку умения логично выстраивать рассуждение на предложенную тему. Участник должен аргументировать высказанные мысли, стараясь выдерживать соотношение между тезисом и доказательствами.</a:t>
            </a:r>
          </a:p>
          <a:p>
            <a:r>
              <a:rPr lang="ru-RU" dirty="0"/>
              <a:t>«</a:t>
            </a:r>
            <a:r>
              <a:rPr lang="ru-RU" b="1" dirty="0"/>
              <a:t>Незачет</a:t>
            </a:r>
            <a:r>
              <a:rPr lang="ru-RU" dirty="0"/>
              <a:t>» ставится при условии, если грубые логические нарушения мешают пониманию смысла сказанного или отсутствует </a:t>
            </a:r>
            <a:r>
              <a:rPr lang="ru-RU" dirty="0" err="1"/>
              <a:t>тезисно</a:t>
            </a:r>
            <a:r>
              <a:rPr lang="ru-RU" dirty="0"/>
              <a:t>-доказательная часть. Во всех остальных случаях выставляется «</a:t>
            </a:r>
            <a:r>
              <a:rPr lang="ru-RU" b="1" dirty="0"/>
              <a:t>зачет</a:t>
            </a:r>
            <a:r>
              <a:rPr lang="ru-RU" dirty="0"/>
              <a:t>».</a:t>
            </a:r>
          </a:p>
          <a:p>
            <a:endParaRPr lang="ru-RU" dirty="0"/>
          </a:p>
        </p:txBody>
      </p:sp>
    </p:spTree>
    <p:extLst>
      <p:ext uri="{BB962C8B-B14F-4D97-AF65-F5344CB8AC3E}">
        <p14:creationId xmlns:p14="http://schemas.microsoft.com/office/powerpoint/2010/main" xmlns="" val="2118471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solidFill>
                  <a:schemeClr val="tx1"/>
                </a:solidFill>
              </a:rPr>
              <a:t>Критерий № 4 «Качество письменной речи»</a:t>
            </a:r>
            <a:br>
              <a:rPr lang="ru-RU" sz="2400" dirty="0">
                <a:solidFill>
                  <a:schemeClr val="tx1"/>
                </a:solidFill>
              </a:rPr>
            </a:br>
            <a:endParaRPr lang="ru-RU" sz="2400" dirty="0">
              <a:solidFill>
                <a:schemeClr val="tx1"/>
              </a:solidFill>
            </a:endParaRPr>
          </a:p>
        </p:txBody>
      </p:sp>
      <p:sp>
        <p:nvSpPr>
          <p:cNvPr id="3" name="Объект 2"/>
          <p:cNvSpPr>
            <a:spLocks noGrp="1"/>
          </p:cNvSpPr>
          <p:nvPr>
            <p:ph idx="1"/>
          </p:nvPr>
        </p:nvSpPr>
        <p:spPr/>
        <p:txBody>
          <a:bodyPr>
            <a:normAutofit lnSpcReduction="10000"/>
          </a:bodyPr>
          <a:lstStyle/>
          <a:p>
            <a:r>
              <a:rPr lang="ru-RU" dirty="0"/>
              <a:t>Данный критерий нацеливает на проверку речевого оформления текста сочинения.</a:t>
            </a:r>
          </a:p>
          <a:p>
            <a:r>
              <a:rPr lang="ru-RU" dirty="0"/>
              <a:t>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 избегать речевых штампов. </a:t>
            </a:r>
          </a:p>
          <a:p>
            <a:r>
              <a:rPr lang="ru-RU" dirty="0"/>
              <a:t>«</a:t>
            </a:r>
            <a:r>
              <a:rPr lang="ru-RU" b="1" dirty="0"/>
              <a:t>Незачет</a:t>
            </a:r>
            <a:r>
              <a:rPr lang="ru-RU" dirty="0"/>
              <a:t>»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a:t>
            </a:r>
            <a:r>
              <a:rPr lang="ru-RU" b="1" dirty="0"/>
              <a:t>зачет</a:t>
            </a:r>
            <a:r>
              <a:rPr lang="ru-RU" dirty="0"/>
              <a:t>».</a:t>
            </a:r>
          </a:p>
          <a:p>
            <a:endParaRPr lang="ru-RU" dirty="0"/>
          </a:p>
        </p:txBody>
      </p:sp>
    </p:spTree>
    <p:extLst>
      <p:ext uri="{BB962C8B-B14F-4D97-AF65-F5344CB8AC3E}">
        <p14:creationId xmlns:p14="http://schemas.microsoft.com/office/powerpoint/2010/main" xmlns="" val="363448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solidFill>
                  <a:schemeClr val="tx1"/>
                </a:solidFill>
              </a:rPr>
              <a:t>Критерий №5 «Грамотность»</a:t>
            </a:r>
            <a:br>
              <a:rPr lang="ru-RU" sz="2400" dirty="0">
                <a:solidFill>
                  <a:schemeClr val="tx1"/>
                </a:solidFill>
              </a:rPr>
            </a:br>
            <a:endParaRPr lang="ru-RU" sz="2400" dirty="0">
              <a:solidFill>
                <a:schemeClr val="tx1"/>
              </a:solidFill>
            </a:endParaRPr>
          </a:p>
        </p:txBody>
      </p:sp>
      <p:sp>
        <p:nvSpPr>
          <p:cNvPr id="3" name="Объект 2"/>
          <p:cNvSpPr>
            <a:spLocks noGrp="1"/>
          </p:cNvSpPr>
          <p:nvPr>
            <p:ph idx="1"/>
          </p:nvPr>
        </p:nvSpPr>
        <p:spPr/>
        <p:txBody>
          <a:bodyPr/>
          <a:lstStyle/>
          <a:p>
            <a:r>
              <a:rPr lang="ru-RU" dirty="0"/>
              <a:t>Данный критерий позволяет оценить грамотность</a:t>
            </a:r>
            <a:r>
              <a:rPr lang="ru-RU" b="1" dirty="0"/>
              <a:t> </a:t>
            </a:r>
            <a:r>
              <a:rPr lang="ru-RU" dirty="0"/>
              <a:t>выпускника.</a:t>
            </a:r>
          </a:p>
          <a:p>
            <a:r>
              <a:rPr lang="ru-RU" dirty="0"/>
              <a:t>«</a:t>
            </a:r>
            <a:r>
              <a:rPr lang="ru-RU" b="1" dirty="0"/>
              <a:t>Незачет</a:t>
            </a:r>
            <a:r>
              <a:rPr lang="ru-RU" dirty="0"/>
              <a:t>» ставится, если грамматические, орфографические и пунктуационные ошибки, допущенные в сочинении, затрудняют чтение и понимание текста (в сумме более 5 ошибок на 100 слов).</a:t>
            </a:r>
          </a:p>
          <a:p>
            <a:endParaRPr lang="ru-RU" dirty="0"/>
          </a:p>
        </p:txBody>
      </p:sp>
    </p:spTree>
    <p:extLst>
      <p:ext uri="{BB962C8B-B14F-4D97-AF65-F5344CB8AC3E}">
        <p14:creationId xmlns:p14="http://schemas.microsoft.com/office/powerpoint/2010/main" xmlns="" val="3876017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smtClean="0">
                <a:solidFill>
                  <a:schemeClr val="tx1"/>
                </a:solidFill>
              </a:rPr>
              <a:t>тематические направления </a:t>
            </a:r>
            <a:r>
              <a:rPr lang="ru-RU" sz="2400" dirty="0">
                <a:solidFill>
                  <a:schemeClr val="tx1"/>
                </a:solidFill>
              </a:rPr>
              <a:t>на 2015-2016 учебный год </a:t>
            </a:r>
            <a:br>
              <a:rPr lang="ru-RU" sz="2400" dirty="0">
                <a:solidFill>
                  <a:schemeClr val="tx1"/>
                </a:solidFill>
              </a:rPr>
            </a:br>
            <a:endParaRPr lang="ru-RU" sz="2400" dirty="0">
              <a:solidFill>
                <a:schemeClr val="tx1"/>
              </a:solidFill>
            </a:endParaRPr>
          </a:p>
        </p:txBody>
      </p:sp>
      <p:sp>
        <p:nvSpPr>
          <p:cNvPr id="3" name="Объект 2"/>
          <p:cNvSpPr>
            <a:spLocks noGrp="1"/>
          </p:cNvSpPr>
          <p:nvPr>
            <p:ph idx="1"/>
          </p:nvPr>
        </p:nvSpPr>
        <p:spPr/>
        <p:txBody>
          <a:bodyPr/>
          <a:lstStyle/>
          <a:p>
            <a:r>
              <a:rPr lang="ru-RU" sz="4000" dirty="0" smtClean="0"/>
              <a:t>1. Время</a:t>
            </a:r>
          </a:p>
          <a:p>
            <a:r>
              <a:rPr lang="ru-RU" sz="4000" dirty="0" smtClean="0"/>
              <a:t>2</a:t>
            </a:r>
            <a:r>
              <a:rPr lang="ru-RU" sz="4000" dirty="0"/>
              <a:t>. </a:t>
            </a:r>
            <a:r>
              <a:rPr lang="ru-RU" sz="4000" dirty="0" smtClean="0"/>
              <a:t>Дом</a:t>
            </a:r>
            <a:r>
              <a:rPr lang="ru-RU" sz="4000" dirty="0"/>
              <a:t/>
            </a:r>
            <a:br>
              <a:rPr lang="ru-RU" sz="4000" dirty="0"/>
            </a:br>
            <a:r>
              <a:rPr lang="ru-RU" sz="4000" dirty="0"/>
              <a:t>3. </a:t>
            </a:r>
            <a:r>
              <a:rPr lang="ru-RU" sz="4000" dirty="0" smtClean="0"/>
              <a:t>Любовь</a:t>
            </a:r>
          </a:p>
          <a:p>
            <a:r>
              <a:rPr lang="ru-RU" sz="4000" dirty="0" smtClean="0"/>
              <a:t>4. Путь</a:t>
            </a:r>
            <a:br>
              <a:rPr lang="ru-RU" sz="4000" dirty="0" smtClean="0"/>
            </a:br>
            <a:r>
              <a:rPr lang="ru-RU" sz="4000" dirty="0" smtClean="0"/>
              <a:t>5</a:t>
            </a:r>
            <a:r>
              <a:rPr lang="ru-RU" sz="4000" dirty="0"/>
              <a:t>. </a:t>
            </a:r>
            <a:r>
              <a:rPr lang="ru-RU" sz="4000" dirty="0" smtClean="0"/>
              <a:t>Год литературы в России</a:t>
            </a:r>
            <a:r>
              <a:rPr lang="ru-RU" dirty="0">
                <a:hlinkClick r:id="rId2"/>
              </a:rPr>
              <a:t/>
            </a:r>
            <a:br>
              <a:rPr lang="ru-RU" dirty="0">
                <a:hlinkClick r:id="rId2"/>
              </a:rPr>
            </a:br>
            <a:endParaRPr lang="ru-RU" dirty="0"/>
          </a:p>
        </p:txBody>
      </p:sp>
    </p:spTree>
    <p:extLst>
      <p:ext uri="{BB962C8B-B14F-4D97-AF65-F5344CB8AC3E}">
        <p14:creationId xmlns:p14="http://schemas.microsoft.com/office/powerpoint/2010/main" xmlns="" val="251198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chemeClr val="tx1"/>
                </a:solidFill>
              </a:rPr>
              <a:t>1 направление: время</a:t>
            </a:r>
            <a:endParaRPr lang="ru-RU" dirty="0"/>
          </a:p>
        </p:txBody>
      </p:sp>
      <p:sp>
        <p:nvSpPr>
          <p:cNvPr id="3" name="Объект 2"/>
          <p:cNvSpPr>
            <a:spLocks noGrp="1"/>
          </p:cNvSpPr>
          <p:nvPr>
            <p:ph idx="1"/>
          </p:nvPr>
        </p:nvSpPr>
        <p:spPr/>
        <p:txBody>
          <a:bodyPr>
            <a:normAutofit fontScale="85000" lnSpcReduction="20000"/>
          </a:bodyPr>
          <a:lstStyle/>
          <a:p>
            <a:r>
              <a:rPr lang="ru-RU" dirty="0"/>
              <a:t>«Время» – направление ориентировано на широкое осмысление времени как исторической и философской категории, воспринимаемой во взаимодействии сиюминутного и вечного, реального и воображаемого, личного и всеобщего, прошлого и будущего. В центре рассуждения – человек и время, общество и эпоха. </a:t>
            </a:r>
            <a:r>
              <a:rPr lang="ru-RU" dirty="0" smtClean="0"/>
              <a:t>Конечно</a:t>
            </a:r>
            <a:r>
              <a:rPr lang="ru-RU" dirty="0"/>
              <a:t>, в этом есть определенные плюсы, потому что подобрать тут можно какое угодно произведение. </a:t>
            </a:r>
            <a:r>
              <a:rPr lang="ru-RU" dirty="0" smtClean="0"/>
              <a:t>Сколько </a:t>
            </a:r>
            <a:r>
              <a:rPr lang="ru-RU" dirty="0"/>
              <a:t>поговорок вы вспомните, в которых упоминается слово "время"? Их масса. Первая, которая приходит на ум, — "Время лечит". Оно заживляет, но, увы, не омолаживает. Выше уже обозначено, с каких позиций вам, возможно, придется рассуждать, поэтому мы попробуем сейчас коротко пробежать по некоторым озвученным произведениям. </a:t>
            </a:r>
          </a:p>
        </p:txBody>
      </p:sp>
    </p:spTree>
    <p:extLst>
      <p:ext uri="{BB962C8B-B14F-4D97-AF65-F5344CB8AC3E}">
        <p14:creationId xmlns:p14="http://schemas.microsoft.com/office/powerpoint/2010/main" xmlns="" val="1026958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1 направление: время</a:t>
            </a:r>
            <a:endParaRPr lang="ru-RU" dirty="0">
              <a:solidFill>
                <a:schemeClr val="tx1"/>
              </a:solidFill>
            </a:endParaRPr>
          </a:p>
        </p:txBody>
      </p:sp>
      <p:sp>
        <p:nvSpPr>
          <p:cNvPr id="3" name="Объект 2"/>
          <p:cNvSpPr>
            <a:spLocks noGrp="1"/>
          </p:cNvSpPr>
          <p:nvPr>
            <p:ph idx="1"/>
          </p:nvPr>
        </p:nvSpPr>
        <p:spPr>
          <a:xfrm>
            <a:off x="467544" y="1628800"/>
            <a:ext cx="7239000" cy="4846320"/>
          </a:xfrm>
        </p:spPr>
        <p:txBody>
          <a:bodyPr>
            <a:normAutofit/>
          </a:bodyPr>
          <a:lstStyle/>
          <a:p>
            <a:r>
              <a:rPr lang="ru-RU" sz="2000" dirty="0"/>
              <a:t>В "Отцах и детях" время поделило героев на 2 лагеря: тех, чья "песенка спета", говоря словами Базарова, и тех, кому предстоит прожить еще не один десяток лет. Время здесь беспощадно. Николай Петрович старается быть на одной волне со своим любимым сыном, постоянно занимаясь самообразованием, однако с горечью понимает, что мировоззрение и мироощущение разнятся, хоть и сказывается здесь давление Базарова. Когда Тургенева спрашивали, почему он уготовил именно такой финал для своего героя — Евгения Базарова, то он ответил, что для него еще не пришло время, слишком рано он появился, слишком мало сторонников и людей, которые были бы способны поддержать его, поэтому никакой другой участи автор придумать не </a:t>
            </a:r>
            <a:r>
              <a:rPr lang="ru-RU" sz="2000" dirty="0" smtClean="0"/>
              <a:t>смог. </a:t>
            </a:r>
            <a:endParaRPr lang="ru-RU" sz="2000" dirty="0"/>
          </a:p>
        </p:txBody>
      </p:sp>
    </p:spTree>
    <p:extLst>
      <p:ext uri="{BB962C8B-B14F-4D97-AF65-F5344CB8AC3E}">
        <p14:creationId xmlns:p14="http://schemas.microsoft.com/office/powerpoint/2010/main" xmlns="" val="240595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4000" i="1" dirty="0"/>
              <a:t>Чтобы научиться ездить на велосипеде, </a:t>
            </a:r>
            <a:r>
              <a:rPr lang="ru-RU" sz="4000" dirty="0"/>
              <a:t/>
            </a:r>
            <a:br>
              <a:rPr lang="ru-RU" sz="4000" dirty="0"/>
            </a:br>
            <a:r>
              <a:rPr lang="ru-RU" sz="4000" i="1" dirty="0"/>
              <a:t>надо ездить на велосипеде. </a:t>
            </a:r>
            <a:r>
              <a:rPr lang="ru-RU" sz="4000" dirty="0"/>
              <a:t/>
            </a:r>
            <a:br>
              <a:rPr lang="ru-RU" sz="4000" dirty="0"/>
            </a:br>
            <a:r>
              <a:rPr lang="ru-RU" sz="4000" i="1" dirty="0"/>
              <a:t>Чтобы научиться писать, надо писать</a:t>
            </a:r>
            <a:endParaRPr lang="ru-RU" sz="4000" dirty="0"/>
          </a:p>
          <a:p>
            <a:r>
              <a:rPr lang="ru-RU" dirty="0" smtClean="0"/>
              <a:t>                                               </a:t>
            </a:r>
            <a:r>
              <a:rPr lang="ru-RU" dirty="0" err="1" smtClean="0"/>
              <a:t>Д.С.Лихачёв</a:t>
            </a:r>
            <a:endParaRPr lang="ru-RU" dirty="0"/>
          </a:p>
        </p:txBody>
      </p:sp>
    </p:spTree>
    <p:extLst>
      <p:ext uri="{BB962C8B-B14F-4D97-AF65-F5344CB8AC3E}">
        <p14:creationId xmlns:p14="http://schemas.microsoft.com/office/powerpoint/2010/main" xmlns="" val="3048986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1 направление: Время</a:t>
            </a:r>
            <a:endParaRPr lang="ru-RU" dirty="0">
              <a:solidFill>
                <a:schemeClr val="tx1"/>
              </a:solidFill>
            </a:endParaRPr>
          </a:p>
        </p:txBody>
      </p:sp>
      <p:sp>
        <p:nvSpPr>
          <p:cNvPr id="3" name="Объект 2"/>
          <p:cNvSpPr>
            <a:spLocks noGrp="1"/>
          </p:cNvSpPr>
          <p:nvPr>
            <p:ph idx="1"/>
          </p:nvPr>
        </p:nvSpPr>
        <p:spPr/>
        <p:txBody>
          <a:bodyPr/>
          <a:lstStyle/>
          <a:p>
            <a:r>
              <a:rPr lang="ru-RU" dirty="0" smtClean="0"/>
              <a:t>И.С</a:t>
            </a:r>
            <a:r>
              <a:rPr lang="ru-RU" dirty="0"/>
              <a:t>. Тургенев «Отцы и дети», </a:t>
            </a:r>
            <a:endParaRPr lang="ru-RU" dirty="0" smtClean="0"/>
          </a:p>
          <a:p>
            <a:r>
              <a:rPr lang="ru-RU" dirty="0" smtClean="0"/>
              <a:t>А.П</a:t>
            </a:r>
            <a:r>
              <a:rPr lang="ru-RU" dirty="0"/>
              <a:t>. Чехов «Вишнёвый сад», </a:t>
            </a:r>
            <a:endParaRPr lang="ru-RU" dirty="0" smtClean="0"/>
          </a:p>
          <a:p>
            <a:r>
              <a:rPr lang="ru-RU" dirty="0" smtClean="0"/>
              <a:t>А.М</a:t>
            </a:r>
            <a:r>
              <a:rPr lang="ru-RU" dirty="0"/>
              <a:t>. Горький «Старуха </a:t>
            </a:r>
            <a:r>
              <a:rPr lang="ru-RU" dirty="0" err="1"/>
              <a:t>Изергиль</a:t>
            </a:r>
            <a:r>
              <a:rPr lang="ru-RU" dirty="0"/>
              <a:t>», </a:t>
            </a:r>
            <a:endParaRPr lang="ru-RU" dirty="0" smtClean="0"/>
          </a:p>
          <a:p>
            <a:r>
              <a:rPr lang="ru-RU" dirty="0" smtClean="0"/>
              <a:t>А.И</a:t>
            </a:r>
            <a:r>
              <a:rPr lang="ru-RU" dirty="0"/>
              <a:t>. Солженицын «Один день Ивана Денисовича».</a:t>
            </a:r>
          </a:p>
        </p:txBody>
      </p:sp>
    </p:spTree>
    <p:extLst>
      <p:ext uri="{BB962C8B-B14F-4D97-AF65-F5344CB8AC3E}">
        <p14:creationId xmlns:p14="http://schemas.microsoft.com/office/powerpoint/2010/main" xmlns="" val="4079342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solidFill>
                  <a:schemeClr val="tx1"/>
                </a:solidFill>
              </a:rPr>
              <a:t>1 направление: Время. </a:t>
            </a:r>
            <a:br>
              <a:rPr lang="ru-RU" sz="2800" dirty="0" smtClean="0">
                <a:solidFill>
                  <a:schemeClr val="tx1"/>
                </a:solidFill>
              </a:rPr>
            </a:br>
            <a:r>
              <a:rPr lang="ru-RU" sz="2800" dirty="0" smtClean="0">
                <a:solidFill>
                  <a:schemeClr val="tx1"/>
                </a:solidFill>
              </a:rPr>
              <a:t>Темы сочинений</a:t>
            </a:r>
            <a:endParaRPr lang="ru-RU" sz="2800" dirty="0"/>
          </a:p>
        </p:txBody>
      </p:sp>
      <p:sp>
        <p:nvSpPr>
          <p:cNvPr id="3" name="Содержимое 2"/>
          <p:cNvSpPr>
            <a:spLocks noGrp="1"/>
          </p:cNvSpPr>
          <p:nvPr>
            <p:ph idx="1"/>
          </p:nvPr>
        </p:nvSpPr>
        <p:spPr/>
        <p:txBody>
          <a:bodyPr/>
          <a:lstStyle/>
          <a:p>
            <a:r>
              <a:rPr lang="ru-RU" dirty="0" smtClean="0"/>
              <a:t>1. «Вишнёвый сад «А.П.Чехова как пьеса о прошлом, настоящем и будущем России</a:t>
            </a:r>
          </a:p>
          <a:p>
            <a:r>
              <a:rPr lang="ru-RU" dirty="0" smtClean="0"/>
              <a:t>2. Время – мерцающий пульс жизни</a:t>
            </a:r>
          </a:p>
          <a:p>
            <a:r>
              <a:rPr lang="ru-RU" dirty="0" smtClean="0"/>
              <a:t>3. Жизнь слишком коротка, а время слишком драгоценно, чтобы тратить его на пустяки</a:t>
            </a:r>
          </a:p>
          <a:p>
            <a:r>
              <a:rPr lang="ru-RU" dirty="0" smtClean="0"/>
              <a:t>4. Время может отнять у нас всё, кроме любви</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chemeClr val="tx1"/>
                </a:solidFill>
              </a:rPr>
              <a:t>2 Направление: дом</a:t>
            </a:r>
            <a:endParaRPr lang="ru-RU" dirty="0"/>
          </a:p>
        </p:txBody>
      </p:sp>
      <p:sp>
        <p:nvSpPr>
          <p:cNvPr id="3" name="Объект 2"/>
          <p:cNvSpPr>
            <a:spLocks noGrp="1"/>
          </p:cNvSpPr>
          <p:nvPr>
            <p:ph idx="1"/>
          </p:nvPr>
        </p:nvSpPr>
        <p:spPr/>
        <p:txBody>
          <a:bodyPr>
            <a:normAutofit fontScale="62500" lnSpcReduction="20000"/>
          </a:bodyPr>
          <a:lstStyle/>
          <a:p>
            <a:r>
              <a:rPr lang="ru-RU" dirty="0"/>
              <a:t>«Дом» – направление нацелено на размышление о доме как важнейшей ценности бытия, уходящей корнями в далекое прошлое и продолжающей оставаться нравственной опорой в жизни сегодняшней. Многозначное понятие «дом» позволяет говорить о единстве малого и большого, соотношении материального и духовного, внешнего и внутреннего. Есть в русской литературе мотивы и образы, за которыми стоят не просто конкретные понятия, но предельно расширенные, обрастающие множеством смыслов. Одним из них в литературе 19 и 20 века является мотив Дома. Дом не только как жилище, местообитание, но как быт и стиль жизни, надёжный привычный, устоявшийся уклад и порядок, традиции, вкусы, культура семьи. А для нашего кризисного времени характерна сокровенная мечта о доме, как месте, где можно укрыться от жизненных бурь, где рядом самые близкие, где тебя всегда поймут и помогут</a:t>
            </a:r>
            <a:r>
              <a:rPr lang="ru-RU" dirty="0" smtClean="0"/>
              <a:t>. В </a:t>
            </a:r>
            <a:r>
              <a:rPr lang="ru-RU" dirty="0"/>
              <a:t>последнее время смысл заметно расширился. Выражения «Наш общий дом», «Русский дом», «Мировой дом» стали привычными штампами. Каким же видел и созидал народ свой Дом? Каким воплотился он в творчестве русских писателей, которые осознали литературу как «орган, выражающий всё, что страна думает, что знает и что хочет и должна знать». (Людмила Аносова) </a:t>
            </a:r>
          </a:p>
        </p:txBody>
      </p:sp>
    </p:spTree>
    <p:extLst>
      <p:ext uri="{BB962C8B-B14F-4D97-AF65-F5344CB8AC3E}">
        <p14:creationId xmlns:p14="http://schemas.microsoft.com/office/powerpoint/2010/main" xmlns="" val="3845015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2 Направление: дом</a:t>
            </a:r>
            <a:endParaRPr lang="ru-RU" dirty="0">
              <a:solidFill>
                <a:schemeClr val="tx1"/>
              </a:solidFill>
            </a:endParaRPr>
          </a:p>
        </p:txBody>
      </p:sp>
      <p:sp>
        <p:nvSpPr>
          <p:cNvPr id="3" name="Объект 2"/>
          <p:cNvSpPr>
            <a:spLocks noGrp="1"/>
          </p:cNvSpPr>
          <p:nvPr>
            <p:ph idx="1"/>
          </p:nvPr>
        </p:nvSpPr>
        <p:spPr/>
        <p:txBody>
          <a:bodyPr>
            <a:normAutofit/>
          </a:bodyPr>
          <a:lstStyle/>
          <a:p>
            <a:pPr algn="ctr"/>
            <a:r>
              <a:rPr lang="ru-RU" sz="3600" dirty="0" smtClean="0"/>
              <a:t>Н.В</a:t>
            </a:r>
            <a:r>
              <a:rPr lang="ru-RU" sz="3600" dirty="0"/>
              <a:t>. Гоголь «Мёртвые души», И.А. Гончаров «Обломов», </a:t>
            </a:r>
            <a:endParaRPr lang="ru-RU" sz="3600" dirty="0" smtClean="0"/>
          </a:p>
          <a:p>
            <a:pPr algn="ctr"/>
            <a:r>
              <a:rPr lang="ru-RU" sz="3600" dirty="0" smtClean="0"/>
              <a:t>Л.Н</a:t>
            </a:r>
            <a:r>
              <a:rPr lang="ru-RU" sz="3600" dirty="0"/>
              <a:t>. Толстой «Война и мир», А.И. Солженицын «</a:t>
            </a:r>
            <a:r>
              <a:rPr lang="ru-RU" sz="3600" dirty="0" err="1"/>
              <a:t>Матрёнин</a:t>
            </a:r>
            <a:r>
              <a:rPr lang="ru-RU" sz="3600" dirty="0"/>
              <a:t> двор».</a:t>
            </a:r>
          </a:p>
        </p:txBody>
      </p:sp>
    </p:spTree>
    <p:extLst>
      <p:ext uri="{BB962C8B-B14F-4D97-AF65-F5344CB8AC3E}">
        <p14:creationId xmlns:p14="http://schemas.microsoft.com/office/powerpoint/2010/main" xmlns="" val="2653011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solidFill>
                  <a:schemeClr val="tx1"/>
                </a:solidFill>
              </a:rPr>
              <a:t>2 Направление: дом.</a:t>
            </a:r>
            <a:br>
              <a:rPr lang="ru-RU" sz="2800" dirty="0" smtClean="0">
                <a:solidFill>
                  <a:schemeClr val="tx1"/>
                </a:solidFill>
              </a:rPr>
            </a:br>
            <a:r>
              <a:rPr lang="ru-RU" sz="2800" dirty="0" smtClean="0">
                <a:solidFill>
                  <a:schemeClr val="tx1"/>
                </a:solidFill>
              </a:rPr>
              <a:t>Темы сочинений</a:t>
            </a:r>
            <a:endParaRPr lang="ru-RU" sz="2800" dirty="0"/>
          </a:p>
        </p:txBody>
      </p:sp>
      <p:sp>
        <p:nvSpPr>
          <p:cNvPr id="3" name="Содержимое 2"/>
          <p:cNvSpPr>
            <a:spLocks noGrp="1"/>
          </p:cNvSpPr>
          <p:nvPr>
            <p:ph idx="1"/>
          </p:nvPr>
        </p:nvSpPr>
        <p:spPr/>
        <p:txBody>
          <a:bodyPr/>
          <a:lstStyle/>
          <a:p>
            <a:r>
              <a:rPr lang="ru-RU" dirty="0" smtClean="0"/>
              <a:t>1. Помещики и их усадьбы в поэме Н.В.Гоголя «Мёртвые души»</a:t>
            </a:r>
          </a:p>
          <a:p>
            <a:r>
              <a:rPr lang="ru-RU" dirty="0" smtClean="0"/>
              <a:t>2. Счастлив тот, кто счастлив у себя дома</a:t>
            </a:r>
          </a:p>
          <a:p>
            <a:r>
              <a:rPr lang="ru-RU" dirty="0" smtClean="0"/>
              <a:t>3. Дом – это взгляд на луну, поднимающуюся над спящей равниной…</a:t>
            </a:r>
          </a:p>
          <a:p>
            <a:r>
              <a:rPr lang="ru-RU" dirty="0" smtClean="0"/>
              <a:t>4. Дом – там, где мама; где мама – там твой дом</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3 направление: любовь</a:t>
            </a:r>
            <a:endParaRPr lang="ru-RU" dirty="0">
              <a:solidFill>
                <a:schemeClr val="tx1"/>
              </a:solidFill>
            </a:endParaRPr>
          </a:p>
        </p:txBody>
      </p:sp>
      <p:sp>
        <p:nvSpPr>
          <p:cNvPr id="3" name="Объект 2"/>
          <p:cNvSpPr>
            <a:spLocks noGrp="1"/>
          </p:cNvSpPr>
          <p:nvPr>
            <p:ph idx="1"/>
          </p:nvPr>
        </p:nvSpPr>
        <p:spPr/>
        <p:txBody>
          <a:bodyPr>
            <a:normAutofit fontScale="62500" lnSpcReduction="20000"/>
          </a:bodyPr>
          <a:lstStyle/>
          <a:p>
            <a:r>
              <a:rPr lang="ru-RU" dirty="0"/>
              <a:t>«Любовь» – направление дает возможность посмотреть на любовь с различных позиций: родителей и детей, мужчины и женщины, человека и окружающего его мира. Речь пойдет о любви как явлении высоком, облагораживающем и возвышающем человека, о её светлых и трагических сторонах. Любви все возрасты </a:t>
            </a:r>
            <a:r>
              <a:rPr lang="ru-RU" dirty="0" smtClean="0"/>
              <a:t>покорны. </a:t>
            </a:r>
            <a:r>
              <a:rPr lang="ru-RU" dirty="0"/>
              <a:t>Какая она – любовь? Что она представляет собой? Можно ли заставить любить? Многие и многие века человек пытался найти ответ на эти и другие вопросы, связанные с этим удивительным словом. Совершенно очевидно, что она безгранична. По отношению к разным людям мы можем испытывать совершенно разные чувства, но при этом мы можем одинаково их толковать – любовь. Возраст также накладывает здесь свой отпечаток. В юности мы любим так, когда поженились и завели детей – наша любовь имеет уже совершенно другой тон и характер. И почему человек перестает любить? Что с ним происходит, почему охладевает? Попробуй ответь... У каждого здесь своя причина, какие-то свои проблемы, потому так многолика и многогранна любовь. Не опишешь ее никакими словами, чтобы каждый смог в них найти для себя ответ. Отсюда-то и важно изучать это понятие, находить для себя идеалы, ориентиры, которые были бы способны вдохновлять и помогать в трудное время.</a:t>
            </a:r>
          </a:p>
        </p:txBody>
      </p:sp>
    </p:spTree>
    <p:extLst>
      <p:ext uri="{BB962C8B-B14F-4D97-AF65-F5344CB8AC3E}">
        <p14:creationId xmlns:p14="http://schemas.microsoft.com/office/powerpoint/2010/main" xmlns="" val="3497654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chemeClr val="tx1"/>
                </a:solidFill>
              </a:rPr>
              <a:t>3 направление: любовь</a:t>
            </a:r>
            <a:endParaRPr lang="ru-RU" dirty="0"/>
          </a:p>
        </p:txBody>
      </p:sp>
      <p:sp>
        <p:nvSpPr>
          <p:cNvPr id="3" name="Объект 2"/>
          <p:cNvSpPr>
            <a:spLocks noGrp="1"/>
          </p:cNvSpPr>
          <p:nvPr>
            <p:ph idx="1"/>
          </p:nvPr>
        </p:nvSpPr>
        <p:spPr/>
        <p:txBody>
          <a:bodyPr>
            <a:normAutofit/>
          </a:bodyPr>
          <a:lstStyle/>
          <a:p>
            <a:r>
              <a:rPr lang="ru-RU" sz="3600" dirty="0"/>
              <a:t>А.П. Чехов «Тоска», </a:t>
            </a:r>
            <a:endParaRPr lang="ru-RU" sz="3600" dirty="0" smtClean="0"/>
          </a:p>
          <a:p>
            <a:r>
              <a:rPr lang="ru-RU" sz="3600" dirty="0" smtClean="0"/>
              <a:t>А.П. Чехов «Душечка», </a:t>
            </a:r>
          </a:p>
          <a:p>
            <a:r>
              <a:rPr lang="ru-RU" sz="3600" dirty="0" smtClean="0"/>
              <a:t>В.Г</a:t>
            </a:r>
            <a:r>
              <a:rPr lang="ru-RU" sz="3600" dirty="0"/>
              <a:t>. Распутин «Уроки французского», </a:t>
            </a:r>
            <a:endParaRPr lang="ru-RU" sz="3600" dirty="0" smtClean="0"/>
          </a:p>
          <a:p>
            <a:r>
              <a:rPr lang="ru-RU" sz="3600" dirty="0" smtClean="0"/>
              <a:t>К.Г</a:t>
            </a:r>
            <a:r>
              <a:rPr lang="ru-RU" sz="3600" dirty="0"/>
              <a:t>. Паустовский «Телеграмма».  </a:t>
            </a:r>
            <a:endParaRPr lang="ru-RU" sz="3600" dirty="0" smtClean="0"/>
          </a:p>
          <a:p>
            <a:r>
              <a:rPr lang="ru-RU" sz="3600" dirty="0" smtClean="0"/>
              <a:t> </a:t>
            </a:r>
            <a:endParaRPr lang="ru-RU" sz="3600" dirty="0"/>
          </a:p>
        </p:txBody>
      </p:sp>
    </p:spTree>
    <p:extLst>
      <p:ext uri="{BB962C8B-B14F-4D97-AF65-F5344CB8AC3E}">
        <p14:creationId xmlns:p14="http://schemas.microsoft.com/office/powerpoint/2010/main" xmlns="" val="1998131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solidFill>
                  <a:schemeClr val="tx1"/>
                </a:solidFill>
              </a:rPr>
              <a:t>3 направление: любовь.</a:t>
            </a:r>
            <a:br>
              <a:rPr lang="ru-RU" sz="3200" dirty="0" smtClean="0">
                <a:solidFill>
                  <a:schemeClr val="tx1"/>
                </a:solidFill>
              </a:rPr>
            </a:br>
            <a:r>
              <a:rPr lang="ru-RU" sz="3200" dirty="0" smtClean="0">
                <a:solidFill>
                  <a:schemeClr val="tx1"/>
                </a:solidFill>
              </a:rPr>
              <a:t>Темы сочинений</a:t>
            </a:r>
            <a:endParaRPr lang="ru-RU" sz="3200" dirty="0"/>
          </a:p>
        </p:txBody>
      </p:sp>
      <p:sp>
        <p:nvSpPr>
          <p:cNvPr id="3" name="Содержимое 2"/>
          <p:cNvSpPr>
            <a:spLocks noGrp="1"/>
          </p:cNvSpPr>
          <p:nvPr>
            <p:ph idx="1"/>
          </p:nvPr>
        </p:nvSpPr>
        <p:spPr/>
        <p:txBody>
          <a:bodyPr/>
          <a:lstStyle/>
          <a:p>
            <a:r>
              <a:rPr lang="ru-RU" dirty="0" smtClean="0"/>
              <a:t>1. Тот, кто любит, должен разделять участь того, кого он любит</a:t>
            </a:r>
          </a:p>
          <a:p>
            <a:r>
              <a:rPr lang="ru-RU" dirty="0" smtClean="0"/>
              <a:t>2. Всё начинается с любви…</a:t>
            </a:r>
          </a:p>
          <a:p>
            <a:r>
              <a:rPr lang="ru-RU" dirty="0" smtClean="0"/>
              <a:t>3. Любовь сильнее смерти…</a:t>
            </a:r>
          </a:p>
          <a:p>
            <a:r>
              <a:rPr lang="ru-RU" dirty="0" smtClean="0"/>
              <a:t>4. Люби ближнего, но не давайся ему в обман/К. Прутков/</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4 направление: путь</a:t>
            </a:r>
            <a:endParaRPr lang="ru-RU" dirty="0">
              <a:solidFill>
                <a:schemeClr val="tx1"/>
              </a:solidFill>
            </a:endParaRPr>
          </a:p>
        </p:txBody>
      </p:sp>
      <p:sp>
        <p:nvSpPr>
          <p:cNvPr id="3" name="Объект 2"/>
          <p:cNvSpPr>
            <a:spLocks noGrp="1"/>
          </p:cNvSpPr>
          <p:nvPr>
            <p:ph idx="1"/>
          </p:nvPr>
        </p:nvSpPr>
        <p:spPr/>
        <p:txBody>
          <a:bodyPr/>
          <a:lstStyle/>
          <a:p>
            <a:r>
              <a:rPr lang="ru-RU" dirty="0"/>
              <a:t>«Путь» – направление актуализирует конкретное и символическое значение понятия «путь», нацеливая на нравственное и философское его осмысление. Диапазон размышлений широк: от дорожных впечатлений к раздумьям о судьбе человека, образе его жизни, выборе цели и средств ее достижения.</a:t>
            </a:r>
          </a:p>
          <a:p>
            <a:endParaRPr lang="ru-RU" dirty="0"/>
          </a:p>
        </p:txBody>
      </p:sp>
    </p:spTree>
    <p:extLst>
      <p:ext uri="{BB962C8B-B14F-4D97-AF65-F5344CB8AC3E}">
        <p14:creationId xmlns:p14="http://schemas.microsoft.com/office/powerpoint/2010/main" xmlns="" val="4015437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chemeClr val="tx1"/>
                </a:solidFill>
              </a:rPr>
              <a:t>4 направление: путь</a:t>
            </a:r>
            <a:endParaRPr lang="ru-RU" dirty="0"/>
          </a:p>
        </p:txBody>
      </p:sp>
      <p:sp>
        <p:nvSpPr>
          <p:cNvPr id="3" name="Объект 2"/>
          <p:cNvSpPr>
            <a:spLocks noGrp="1"/>
          </p:cNvSpPr>
          <p:nvPr>
            <p:ph idx="1"/>
          </p:nvPr>
        </p:nvSpPr>
        <p:spPr/>
        <p:txBody>
          <a:bodyPr/>
          <a:lstStyle/>
          <a:p>
            <a:r>
              <a:rPr lang="ru-RU" sz="3200" dirty="0"/>
              <a:t>А. Никитин «Хождение за три моря», </a:t>
            </a:r>
            <a:endParaRPr lang="ru-RU" sz="3200" dirty="0" smtClean="0"/>
          </a:p>
          <a:p>
            <a:r>
              <a:rPr lang="ru-RU" sz="3200" dirty="0" smtClean="0"/>
              <a:t>Д</a:t>
            </a:r>
            <a:r>
              <a:rPr lang="ru-RU" sz="3200" dirty="0"/>
              <a:t>. Лондон «Любовь к жизни</a:t>
            </a:r>
            <a:r>
              <a:rPr lang="ru-RU" sz="3200" dirty="0" smtClean="0"/>
              <a:t>»,</a:t>
            </a:r>
          </a:p>
          <a:p>
            <a:r>
              <a:rPr lang="ru-RU" sz="3200" dirty="0" smtClean="0"/>
              <a:t> </a:t>
            </a:r>
            <a:r>
              <a:rPr lang="ru-RU" sz="3200" dirty="0"/>
              <a:t>Д.В. Григорович «Гуттаперчевый мальчик», </a:t>
            </a:r>
            <a:endParaRPr lang="ru-RU" sz="3200" dirty="0" smtClean="0"/>
          </a:p>
          <a:p>
            <a:r>
              <a:rPr lang="ru-RU" sz="3200" dirty="0" smtClean="0"/>
              <a:t>А.П</a:t>
            </a:r>
            <a:r>
              <a:rPr lang="ru-RU" sz="3200" dirty="0"/>
              <a:t>. Платонов «Усомнившийся Макар».</a:t>
            </a:r>
          </a:p>
          <a:p>
            <a:endParaRPr lang="ru-RU" dirty="0"/>
          </a:p>
        </p:txBody>
      </p:sp>
    </p:spTree>
    <p:extLst>
      <p:ext uri="{BB962C8B-B14F-4D97-AF65-F5344CB8AC3E}">
        <p14:creationId xmlns:p14="http://schemas.microsoft.com/office/powerpoint/2010/main" xmlns="" val="443336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b="1" dirty="0">
                <a:solidFill>
                  <a:schemeClr val="tx1"/>
                </a:solidFill>
              </a:rPr>
              <a:t>Сроки и продолжительность выполнения итогового сочинения (изложения)</a:t>
            </a:r>
            <a:r>
              <a:rPr lang="ru-RU" sz="2000" dirty="0">
                <a:solidFill>
                  <a:schemeClr val="tx1"/>
                </a:solidFill>
              </a:rPr>
              <a:t/>
            </a:r>
            <a:br>
              <a:rPr lang="ru-RU" sz="2000" dirty="0">
                <a:solidFill>
                  <a:schemeClr val="tx1"/>
                </a:solidFill>
              </a:rPr>
            </a:br>
            <a:endParaRPr lang="ru-RU" sz="2000" dirty="0">
              <a:solidFill>
                <a:schemeClr val="tx1"/>
              </a:solidFill>
            </a:endParaRPr>
          </a:p>
        </p:txBody>
      </p:sp>
      <p:sp>
        <p:nvSpPr>
          <p:cNvPr id="3" name="Содержимое 2"/>
          <p:cNvSpPr>
            <a:spLocks noGrp="1"/>
          </p:cNvSpPr>
          <p:nvPr>
            <p:ph idx="1"/>
          </p:nvPr>
        </p:nvSpPr>
        <p:spPr/>
        <p:txBody>
          <a:bodyPr>
            <a:normAutofit/>
          </a:bodyPr>
          <a:lstStyle/>
          <a:p>
            <a:r>
              <a:rPr lang="ru-RU" dirty="0"/>
              <a:t>Продолжительность выполнения  итогового сочинения (изложения) составляет  3 часа 55 минут (235 минут). В продолжительность выполнения  итогового сочинения  (изложения) не включается время, выделенное на подготовительные мероприятия (инструктаж участников итогового сочинения (изложения), заполнение ими регистрационных полей и др.).</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solidFill>
                  <a:schemeClr val="tx1"/>
                </a:solidFill>
              </a:rPr>
              <a:t>4 направление: путь.</a:t>
            </a:r>
            <a:br>
              <a:rPr lang="ru-RU" sz="3200" dirty="0" smtClean="0">
                <a:solidFill>
                  <a:schemeClr val="tx1"/>
                </a:solidFill>
              </a:rPr>
            </a:br>
            <a:r>
              <a:rPr lang="ru-RU" sz="3200" dirty="0" smtClean="0">
                <a:solidFill>
                  <a:schemeClr val="tx1"/>
                </a:solidFill>
              </a:rPr>
              <a:t>Темы сочинений</a:t>
            </a:r>
            <a:endParaRPr lang="ru-RU" sz="3200" dirty="0"/>
          </a:p>
        </p:txBody>
      </p:sp>
      <p:sp>
        <p:nvSpPr>
          <p:cNvPr id="3" name="Содержимое 2"/>
          <p:cNvSpPr>
            <a:spLocks noGrp="1"/>
          </p:cNvSpPr>
          <p:nvPr>
            <p:ph idx="1"/>
          </p:nvPr>
        </p:nvSpPr>
        <p:spPr/>
        <p:txBody>
          <a:bodyPr/>
          <a:lstStyle/>
          <a:p>
            <a:r>
              <a:rPr lang="ru-RU" dirty="0" smtClean="0"/>
              <a:t>1. Путешествие в тысячу миль начинается с первого шага</a:t>
            </a:r>
          </a:p>
          <a:p>
            <a:r>
              <a:rPr lang="ru-RU" dirty="0" smtClean="0"/>
              <a:t>2. Либо я найду свой путь, либо проложу его сам</a:t>
            </a:r>
          </a:p>
          <a:p>
            <a:r>
              <a:rPr lang="ru-RU" dirty="0" smtClean="0"/>
              <a:t>3. Следуй своей дорогой, и пусть люди говорят что угодно</a:t>
            </a:r>
          </a:p>
          <a:p>
            <a:r>
              <a:rPr lang="ru-RU" dirty="0" smtClean="0"/>
              <a:t>4. Нам дана возможность выбора, но не дана возможность избежать выбора</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1"/>
                </a:solidFill>
              </a:rPr>
              <a:t>5 направление: год литературы в России</a:t>
            </a:r>
            <a:endParaRPr lang="ru-RU" dirty="0">
              <a:solidFill>
                <a:schemeClr val="tx1"/>
              </a:solidFill>
            </a:endParaRPr>
          </a:p>
        </p:txBody>
      </p:sp>
      <p:sp>
        <p:nvSpPr>
          <p:cNvPr id="3" name="Объект 2"/>
          <p:cNvSpPr>
            <a:spLocks noGrp="1"/>
          </p:cNvSpPr>
          <p:nvPr>
            <p:ph idx="1"/>
          </p:nvPr>
        </p:nvSpPr>
        <p:spPr/>
        <p:txBody>
          <a:bodyPr>
            <a:normAutofit fontScale="55000" lnSpcReduction="20000"/>
          </a:bodyPr>
          <a:lstStyle/>
          <a:p>
            <a:r>
              <a:rPr lang="ru-RU" dirty="0"/>
              <a:t>"Чтение - вот лучшее учение" - говорил А.С. Пушкин. Действительно, чему учит литература? Литература способна помочь человеку узнать что-то новое, чему-то научиться, найти решение своих проблем, она может успокоить и утешить. Но самое главное - с помощью литературы можно познать самого себя. Не зря тема отношения человека к книге затрагивается в стольких шедеврах русской и мировой литературы.   </a:t>
            </a:r>
            <a:r>
              <a:rPr lang="ru-RU" b="1" dirty="0"/>
              <a:t>Основная </a:t>
            </a:r>
            <a:r>
              <a:rPr lang="ru-RU" b="1" dirty="0" smtClean="0"/>
              <a:t>часть. </a:t>
            </a:r>
            <a:r>
              <a:rPr lang="ru-RU" dirty="0"/>
              <a:t>Так где же мы можем найти пример того, для чего человеку нужна литература? В известном романе русского писателя Ф.М. Достоевского "Преступление и наказание" главный герой - Раскольников - приходит к очищению от прошедших бед и воскрешается не только благодаря любви, но и с помощью священной книги - Евангелия. В популярном во всём мире романе "Дон Кихот" Мигеля де Сервантеса главный герой, всю жизнь читавший рыцарские романы, которых скопилось уже слишком иного, осознал себя отважным рыцарем, который должен совершить подвиг ради прекрасной дамы. Какова книга, таков и читатель. Главные персонажи произведения "Отцы и дети" И.С. Тургенева тоже любят книги и находят в них себя. Например, Николай Петрович Кирсанов, влюблённый в искусство, находит удовольствие в чтении Пушкина, а Евгений Базаров ценит научную литературу.  Отношение к книгам может показать и всю человеческую натуру. В комедии "Горе от ума" А.С. Грибоедова один из главных лиц "века минувшего" - Фамусов - не слишком и лестно отозвался о книгах: "Собрать все книги бы да сжечь!". Это абсолютно точно передаёт нравы и симпатии "</a:t>
            </a:r>
            <a:r>
              <a:rPr lang="ru-RU" dirty="0" err="1"/>
              <a:t>фамусовского</a:t>
            </a:r>
            <a:r>
              <a:rPr lang="ru-RU" dirty="0"/>
              <a:t> общества".   Заключение Очень важно помнить, что книга очень много говорит о её читателе. Не стоит забывать, что книга может помочь в трудных жизненных ситуациях, дать совет, научить чему-то. В первую очередь, литература учит нас жить. Книги - это многовековой опыт.</a:t>
            </a:r>
          </a:p>
          <a:p>
            <a:endParaRPr lang="ru-RU" dirty="0"/>
          </a:p>
        </p:txBody>
      </p:sp>
    </p:spTree>
    <p:extLst>
      <p:ext uri="{BB962C8B-B14F-4D97-AF65-F5344CB8AC3E}">
        <p14:creationId xmlns:p14="http://schemas.microsoft.com/office/powerpoint/2010/main" xmlns="" val="2481464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chemeClr val="tx1"/>
                </a:solidFill>
              </a:rPr>
              <a:t>5 направление: год литературы в России</a:t>
            </a:r>
            <a:endParaRPr lang="ru-RU" dirty="0"/>
          </a:p>
        </p:txBody>
      </p:sp>
      <p:sp>
        <p:nvSpPr>
          <p:cNvPr id="3" name="Объект 2"/>
          <p:cNvSpPr>
            <a:spLocks noGrp="1"/>
          </p:cNvSpPr>
          <p:nvPr>
            <p:ph idx="1"/>
          </p:nvPr>
        </p:nvSpPr>
        <p:spPr/>
        <p:txBody>
          <a:bodyPr/>
          <a:lstStyle/>
          <a:p>
            <a:r>
              <a:rPr lang="ru-RU" sz="3200" dirty="0" smtClean="0"/>
              <a:t>Д.И. Фонвизин «Недоросль» (270 лет со дня рождения),</a:t>
            </a:r>
          </a:p>
          <a:p>
            <a:r>
              <a:rPr lang="ru-RU" sz="3200" dirty="0" smtClean="0"/>
              <a:t>А.С. Грибоедов «Горе от ума» (220 лет со дня рождения),</a:t>
            </a:r>
          </a:p>
          <a:p>
            <a:r>
              <a:rPr lang="ru-RU" sz="3200" dirty="0" smtClean="0"/>
              <a:t>Джек Лондон «Мартин Иден».</a:t>
            </a:r>
          </a:p>
          <a:p>
            <a:endParaRPr lang="ru-RU" dirty="0"/>
          </a:p>
        </p:txBody>
      </p:sp>
    </p:spTree>
    <p:extLst>
      <p:ext uri="{BB962C8B-B14F-4D97-AF65-F5344CB8AC3E}">
        <p14:creationId xmlns:p14="http://schemas.microsoft.com/office/powerpoint/2010/main" xmlns="" val="1272822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solidFill>
                  <a:schemeClr val="tx1"/>
                </a:solidFill>
              </a:rPr>
              <a:t>5 направление: год литературы в России. Темы сочинений</a:t>
            </a:r>
            <a:endParaRPr lang="ru-RU" sz="2800" dirty="0"/>
          </a:p>
        </p:txBody>
      </p:sp>
      <p:sp>
        <p:nvSpPr>
          <p:cNvPr id="3" name="Содержимое 2"/>
          <p:cNvSpPr>
            <a:spLocks noGrp="1"/>
          </p:cNvSpPr>
          <p:nvPr>
            <p:ph idx="1"/>
          </p:nvPr>
        </p:nvSpPr>
        <p:spPr/>
        <p:txBody>
          <a:bodyPr/>
          <a:lstStyle/>
          <a:p>
            <a:r>
              <a:rPr lang="ru-RU" dirty="0" smtClean="0"/>
              <a:t>1. Хорошая книга – это подарок, завещанный автором человечеству</a:t>
            </a:r>
          </a:p>
          <a:p>
            <a:r>
              <a:rPr lang="ru-RU" dirty="0" smtClean="0"/>
              <a:t>2. Творец книги – автор, творец её судьбы – общество</a:t>
            </a:r>
          </a:p>
          <a:p>
            <a:r>
              <a:rPr lang="ru-RU" dirty="0" smtClean="0"/>
              <a:t>3. Книга есть жизнь нашего времени, в ней все нуждаются – и старые, и малые</a:t>
            </a:r>
          </a:p>
          <a:p>
            <a:r>
              <a:rPr lang="ru-RU" dirty="0" smtClean="0"/>
              <a:t>4. Библиотеки – это сокровищницы всех богатств человеческого духа</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r>
              <a:rPr lang="ru-RU" sz="3600" b="1" dirty="0" smtClean="0"/>
              <a:t>Презентацию подготовил учитель высшей категории </a:t>
            </a:r>
          </a:p>
          <a:p>
            <a:pPr algn="ctr"/>
            <a:r>
              <a:rPr lang="ru-RU" sz="3600" b="1" dirty="0" smtClean="0"/>
              <a:t>Цуканова Т.П.</a:t>
            </a:r>
            <a:endParaRPr lang="ru-RU" sz="36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r>
              <a:rPr lang="ru-RU" sz="4000" b="1" smtClean="0"/>
              <a:t>Спасибо </a:t>
            </a:r>
          </a:p>
          <a:p>
            <a:pPr algn="ctr"/>
            <a:r>
              <a:rPr lang="ru-RU" sz="4000" b="1" smtClean="0"/>
              <a:t>за </a:t>
            </a:r>
            <a:r>
              <a:rPr lang="ru-RU" sz="4000" b="1" dirty="0" smtClean="0"/>
              <a:t>внимание!</a:t>
            </a:r>
            <a:endParaRPr lang="ru-RU"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t>Итоговое сочинение (изложение) проводится в первую среду декабря, первую среду февраля и первую рабочую среду мая.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b="1" dirty="0">
                <a:solidFill>
                  <a:schemeClr val="tx1"/>
                </a:solidFill>
              </a:rPr>
              <a:t>Организация проведения инструктажа участников итогового сочинения (изложения) </a:t>
            </a:r>
            <a:r>
              <a:rPr lang="ru-RU" sz="2000" dirty="0">
                <a:solidFill>
                  <a:schemeClr val="tx1"/>
                </a:solidFill>
              </a:rPr>
              <a:t/>
            </a:r>
            <a:br>
              <a:rPr lang="ru-RU" sz="2000" dirty="0">
                <a:solidFill>
                  <a:schemeClr val="tx1"/>
                </a:solidFill>
              </a:rPr>
            </a:br>
            <a:endParaRPr lang="ru-RU" sz="2000" dirty="0">
              <a:solidFill>
                <a:schemeClr val="tx1"/>
              </a:solidFill>
            </a:endParaRPr>
          </a:p>
        </p:txBody>
      </p:sp>
      <p:sp>
        <p:nvSpPr>
          <p:cNvPr id="3" name="Содержимое 2"/>
          <p:cNvSpPr>
            <a:spLocks noGrp="1"/>
          </p:cNvSpPr>
          <p:nvPr>
            <p:ph idx="1"/>
          </p:nvPr>
        </p:nvSpPr>
        <p:spPr/>
        <p:txBody>
          <a:bodyPr>
            <a:normAutofit lnSpcReduction="10000"/>
          </a:bodyPr>
          <a:lstStyle/>
          <a:p>
            <a:r>
              <a:rPr lang="ru-RU" dirty="0"/>
              <a:t>Члены комиссии образовательной организации по проведению итогового сочинения (изложения) выдают участникам итогового сочинения (изложения) бланки регистрации, бланки записи, дополнительные бланки записи (при необходимости) для выполнения итогового сочинения (изложения), черновики, орфографические словари (орфографические и толковые словари для участников итогового изложения), инструкции для участников итогового сочинения (изложения)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a:t>Начиная с 09.45 по местному времени член комиссии образовательной организации принимает у руководителя темы сочинения (тексты изложения). Темы сочинения могут быть распечатаны на каждого участника или размещены на доске (информационном стенде), текст изложения выдается члену комиссии образовательной организации для прочтения участникам итогового изложения.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К проверке по пяти критериям оценивания, утверждённым </a:t>
            </a:r>
            <a:r>
              <a:rPr lang="ru-RU" b="1" dirty="0" err="1" smtClean="0"/>
              <a:t>Рособрнадзором</a:t>
            </a:r>
            <a:r>
              <a:rPr lang="ru-RU" b="1" dirty="0" smtClean="0"/>
              <a:t>, допускаются итоговые сочинения (изложения), соответствующие установленным требованиям: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solidFill>
                  <a:schemeClr val="tx1"/>
                </a:solidFill>
              </a:rPr>
              <a:t>Требование № 1.	«Объем итогового сочинения (изложения)»</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Содержимое 2"/>
          <p:cNvSpPr>
            <a:spLocks noGrp="1"/>
          </p:cNvSpPr>
          <p:nvPr>
            <p:ph idx="1"/>
          </p:nvPr>
        </p:nvSpPr>
        <p:spPr/>
        <p:txBody>
          <a:bodyPr>
            <a:normAutofit/>
          </a:bodyPr>
          <a:lstStyle/>
          <a:p>
            <a:r>
              <a:rPr lang="ru-RU" dirty="0" smtClean="0"/>
              <a:t>Если в сочинении менее 250 слов, а в изложении менее 150 слов  (в подсчёт включаются все слова, в том числе и служебные), то выставляется «незачет» за невыполнение требования № 1 и «незачет» за всю работу в целом (такие итоговые сочинения (изложения) не проверяются экспертами в соответствии с пяти критериями оценивания).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smtClean="0">
                <a:solidFill>
                  <a:schemeClr val="tx1"/>
                </a:solidFill>
              </a:rPr>
              <a:t>Требование № 2.	 «Самостоятельность написания итогового сочинения (изложения)»</a:t>
            </a: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sp>
        <p:nvSpPr>
          <p:cNvPr id="3" name="Содержимое 2"/>
          <p:cNvSpPr>
            <a:spLocks noGrp="1"/>
          </p:cNvSpPr>
          <p:nvPr>
            <p:ph idx="1"/>
          </p:nvPr>
        </p:nvSpPr>
        <p:spPr/>
        <p:txBody>
          <a:bodyPr>
            <a:normAutofit lnSpcReduction="10000"/>
          </a:bodyPr>
          <a:lstStyle/>
          <a:p>
            <a:r>
              <a:rPr lang="ru-RU" dirty="0" smtClean="0"/>
              <a:t>Итоговое сочинение (изложение) выполняется самостоятельно. </a:t>
            </a:r>
          </a:p>
          <a:p>
            <a:r>
              <a:rPr lang="ru-RU" dirty="0" smtClean="0"/>
              <a:t>В итоговом сочинении  </a:t>
            </a:r>
            <a:r>
              <a:rPr lang="ru-RU" dirty="0" smtClean="0"/>
              <a:t>не </a:t>
            </a:r>
            <a:r>
              <a:rPr lang="ru-RU" smtClean="0"/>
              <a:t>допускается </a:t>
            </a:r>
            <a:r>
              <a:rPr lang="ru-RU" smtClean="0"/>
              <a:t>списывания </a:t>
            </a:r>
            <a:r>
              <a:rPr lang="ru-RU" dirty="0" smtClean="0"/>
              <a:t>сочинения (фрагментов сочинения) из какого-либо источника (работа другого участника, чужой текст, опубликованный в бумажном и (или) электронном виде и др.). Допускается прямое или косвенное цитирование с обязательной ссылкой на источник (ссылка дается в свободной форме). Объем цитирования не должен превышать собственный текст участника.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288</TotalTime>
  <Words>2254</Words>
  <Application>Microsoft Office PowerPoint</Application>
  <PresentationFormat>Экран (4:3)</PresentationFormat>
  <Paragraphs>108</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Изящная</vt:lpstr>
      <vt:lpstr>Подготовка к написанию итогового сочинения в 11 классе</vt:lpstr>
      <vt:lpstr>Слайд 2</vt:lpstr>
      <vt:lpstr>Сроки и продолжительность выполнения итогового сочинения (изложения) </vt:lpstr>
      <vt:lpstr>Слайд 4</vt:lpstr>
      <vt:lpstr>Организация проведения инструктажа участников итогового сочинения (изложения)  </vt:lpstr>
      <vt:lpstr>Слайд 6</vt:lpstr>
      <vt:lpstr>Слайд 7</vt:lpstr>
      <vt:lpstr>Требование № 1. «Объем итогового сочинения (изложения)» </vt:lpstr>
      <vt:lpstr>Требование № 2.  «Самостоятельность написания итогового сочинения (изложения)» </vt:lpstr>
      <vt:lpstr>Порядок организации и осуществления проверки </vt:lpstr>
      <vt:lpstr>Срок действия результатов итогового сочинения   </vt:lpstr>
      <vt:lpstr>Критерии оценивания итогового сочинения организациями, реализующими образовательные программы среднего общего образования </vt:lpstr>
      <vt:lpstr>Критерий № 2 «Аргументация. Привлечение литературного материала» </vt:lpstr>
      <vt:lpstr>Критерий № 3 «Композиция и логика рассуждения» </vt:lpstr>
      <vt:lpstr>Критерий № 4 «Качество письменной речи» </vt:lpstr>
      <vt:lpstr>Критерий №5 «Грамотность» </vt:lpstr>
      <vt:lpstr>тематические направления на 2015-2016 учебный год  </vt:lpstr>
      <vt:lpstr>1 направление: время</vt:lpstr>
      <vt:lpstr>1 направление: время</vt:lpstr>
      <vt:lpstr>1 направление: Время</vt:lpstr>
      <vt:lpstr>1 направление: Время.  Темы сочинений</vt:lpstr>
      <vt:lpstr>2 Направление: дом</vt:lpstr>
      <vt:lpstr>2 Направление: дом</vt:lpstr>
      <vt:lpstr>2 Направление: дом. Темы сочинений</vt:lpstr>
      <vt:lpstr>3 направление: любовь</vt:lpstr>
      <vt:lpstr>3 направление: любовь</vt:lpstr>
      <vt:lpstr>3 направление: любовь. Темы сочинений</vt:lpstr>
      <vt:lpstr>4 направление: путь</vt:lpstr>
      <vt:lpstr>4 направление: путь</vt:lpstr>
      <vt:lpstr>4 направление: путь. Темы сочинений</vt:lpstr>
      <vt:lpstr>5 направление: год литературы в России</vt:lpstr>
      <vt:lpstr>5 направление: год литературы в России</vt:lpstr>
      <vt:lpstr>5 направление: год литературы в России. Темы сочинений</vt:lpstr>
      <vt:lpstr>Слайд 34</vt:lpstr>
      <vt:lpstr>Слайд 35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написанию итогового сочинения в 11 классе</dc:title>
  <dc:creator>Athlon</dc:creator>
  <cp:lastModifiedBy>Athlon</cp:lastModifiedBy>
  <cp:revision>32</cp:revision>
  <dcterms:created xsi:type="dcterms:W3CDTF">2015-11-01T18:16:38Z</dcterms:created>
  <dcterms:modified xsi:type="dcterms:W3CDTF">2015-11-03T06:36:37Z</dcterms:modified>
</cp:coreProperties>
</file>