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6" r:id="rId2"/>
    <p:sldId id="276" r:id="rId3"/>
    <p:sldId id="277" r:id="rId4"/>
    <p:sldId id="278" r:id="rId5"/>
    <p:sldId id="279" r:id="rId6"/>
    <p:sldId id="257" r:id="rId7"/>
    <p:sldId id="280" r:id="rId8"/>
    <p:sldId id="272" r:id="rId9"/>
    <p:sldId id="258" r:id="rId10"/>
    <p:sldId id="281" r:id="rId11"/>
    <p:sldId id="265" r:id="rId12"/>
    <p:sldId id="269" r:id="rId13"/>
    <p:sldId id="261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0" autoAdjust="0"/>
    <p:restoredTop sz="94660"/>
  </p:normalViewPr>
  <p:slideViewPr>
    <p:cSldViewPr>
      <p:cViewPr varScale="1">
        <p:scale>
          <a:sx n="115" d="100"/>
          <a:sy n="115" d="100"/>
        </p:scale>
        <p:origin x="-17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1F6F2-B14B-4297-A0C6-9EABAAC18849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5614-7CD4-4490-807A-C64E44CD6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E5527-D332-48EA-A4B4-D093E8A3F346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D96F-6DEE-44CF-A449-CD9CBDD61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90AF6-9B50-45C9-96B0-9336D44F2662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8F62D-2009-4745-86A6-0134CDB22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686B-BFEC-44EF-8712-289717897F85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F16D9-58EF-4A6F-B0EC-580CCAB4C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E92C-47C2-48B1-A023-675DF3C5F0E0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D169C-83A5-496B-86E5-B58323964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B7B64-FD70-45E0-AE39-907D9054072B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BD691-430F-4615-B40E-8AF9D8087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0553-148C-4FA8-9883-AF4387B5E62C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495F3-5E93-4A37-8BC3-DF4FB39E8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4282F-5073-46FB-AE86-EE999053D847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96B58-5E33-4820-A60B-C012B674F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1343E-5D68-417F-9455-75D27692180E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7EE43-DD6B-4A4F-B1A0-1444E9A43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881A-C0DC-47A3-BFE4-0AC7FF28F8C1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D229E-8030-4219-AC1E-0F6F53DD8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95537-692F-4051-B0CC-A0D3DBAD8377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E6F92-0B08-4D87-87A3-3B70A6E32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A3B472-12CD-43EC-AAC4-1B1243124387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6A1080-E234-4230-8603-04ED11435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051050" y="1268413"/>
            <a:ext cx="6913563" cy="17287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Импрессионизм: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поиск ускользающей красоты.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117475" y="238125"/>
            <a:ext cx="168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Palatino Linotype" pitchFamily="18" charset="0"/>
              </a:rPr>
              <a:t>МХК – 11 (5)</a:t>
            </a:r>
          </a:p>
        </p:txBody>
      </p:sp>
      <p:pic>
        <p:nvPicPr>
          <p:cNvPr id="2052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075" y="3429000"/>
            <a:ext cx="88900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 txBox="1">
            <a:spLocks/>
          </p:cNvSpPr>
          <p:nvPr/>
        </p:nvSpPr>
        <p:spPr bwMode="auto">
          <a:xfrm>
            <a:off x="250825" y="131763"/>
            <a:ext cx="583406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latin typeface="Palatino Linotype" pitchFamily="18" charset="0"/>
              </a:rPr>
              <a:t>Импрессионизм в живописи</a:t>
            </a:r>
          </a:p>
        </p:txBody>
      </p:sp>
      <p:sp>
        <p:nvSpPr>
          <p:cNvPr id="11267" name="Прямоугольник 6"/>
          <p:cNvSpPr>
            <a:spLocks noChangeArrowheads="1"/>
          </p:cNvSpPr>
          <p:nvPr/>
        </p:nvSpPr>
        <p:spPr bwMode="auto">
          <a:xfrm>
            <a:off x="220663" y="733425"/>
            <a:ext cx="85280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Palatino Linotype" pitchFamily="18" charset="0"/>
              </a:rPr>
              <a:t>	Для импрессионизма не так важно, что изображено на рисунке, но важно как изображено.</a:t>
            </a:r>
          </a:p>
          <a:p>
            <a:pPr algn="just"/>
            <a:r>
              <a:rPr lang="ru-RU" sz="2000">
                <a:latin typeface="Palatino Linotype" pitchFamily="18" charset="0"/>
              </a:rPr>
              <a:t>	Их картины представляли лишь позитивные стороны жизни, не затрагивая социальные проблемы, в том числе такие как голод, болезни, смерть. Это привело позже к расколу среди самих импрессионистов.</a:t>
            </a:r>
          </a:p>
          <a:p>
            <a:pPr algn="just"/>
            <a:r>
              <a:rPr lang="ru-RU" sz="2000">
                <a:latin typeface="Palatino Linotype" pitchFamily="18" charset="0"/>
              </a:rPr>
              <a:t>	Новое течение отличалось от академической живописи как в техническом, так и в идейном плане. В первую очередь импрессионисты отказались от контура, заменив его мелкими раздельными и контрастными мазками.</a:t>
            </a:r>
          </a:p>
          <a:p>
            <a:pPr algn="just"/>
            <a:r>
              <a:rPr lang="ru-RU" sz="2000">
                <a:latin typeface="Palatino Linotype" pitchFamily="18" charset="0"/>
              </a:rPr>
              <a:t>	В целом, в стиле импрессионизма работало множество мастеров, но основой движения были Эдуард Мане, Клод Моне, Огюст Ренуар, Эдгар Дега, Альфред Сислей, Камиль Писсарро, Фредерик Базиль и Берта Моризо.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38150" y="153988"/>
            <a:ext cx="3743325" cy="1690687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Palatino Linotype" pitchFamily="18" charset="0"/>
              </a:rPr>
              <a:t>Клод Моне </a:t>
            </a:r>
            <a:br>
              <a:rPr lang="ru-RU" sz="3200" b="1" smtClean="0">
                <a:latin typeface="Palatino Linotype" pitchFamily="18" charset="0"/>
              </a:rPr>
            </a:br>
            <a:r>
              <a:rPr lang="ru-RU" sz="3200" b="1" smtClean="0">
                <a:latin typeface="Palatino Linotype" pitchFamily="18" charset="0"/>
              </a:rPr>
              <a:t>(1840-1926)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88"/>
            <a:ext cx="4392613" cy="6791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3338" y="1844675"/>
            <a:ext cx="4687888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663825" y="0"/>
            <a:ext cx="4956175" cy="706438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Palatino Linotype" pitchFamily="18" charset="0"/>
              </a:rPr>
              <a:t>Камиль Писсарро (1830-1903)</a:t>
            </a: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2663825" y="476250"/>
            <a:ext cx="6429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Palatino Linotype" pitchFamily="18" charset="0"/>
              </a:rPr>
              <a:t>Французский живописец, один из первых и наиболее последовательных представителей импрессионизма.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115984"/>
            <a:ext cx="2304256" cy="302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317" name="Прямоугольник 2"/>
          <p:cNvSpPr>
            <a:spLocks noChangeArrowheads="1"/>
          </p:cNvSpPr>
          <p:nvPr/>
        </p:nvSpPr>
        <p:spPr bwMode="auto">
          <a:xfrm>
            <a:off x="2555875" y="1425575"/>
            <a:ext cx="6337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Palatino Linotype" pitchFamily="18" charset="0"/>
              </a:rPr>
              <a:t>Доминантой его сюжета становится пространство, пронизанное солнечным светом и лёгким воздухом.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93447" y="2060848"/>
            <a:ext cx="5099278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Прямоугольник 3"/>
          <p:cNvSpPr>
            <a:spLocks noChangeArrowheads="1"/>
          </p:cNvSpPr>
          <p:nvPr/>
        </p:nvSpPr>
        <p:spPr bwMode="auto">
          <a:xfrm>
            <a:off x="4356100" y="6032500"/>
            <a:ext cx="46085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latin typeface="Palatino Linotype" pitchFamily="18" charset="0"/>
              </a:rPr>
              <a:t>«Бульвар Монмартр. После полудня, солнечно.» 1897</a:t>
            </a:r>
          </a:p>
        </p:txBody>
      </p:sp>
      <p:sp>
        <p:nvSpPr>
          <p:cNvPr id="13320" name="Прямоугольник 4"/>
          <p:cNvSpPr>
            <a:spLocks noChangeArrowheads="1"/>
          </p:cNvSpPr>
          <p:nvPr/>
        </p:nvSpPr>
        <p:spPr bwMode="auto">
          <a:xfrm>
            <a:off x="142875" y="3141663"/>
            <a:ext cx="39973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Palatino Linotype" pitchFamily="18" charset="0"/>
              </a:rPr>
              <a:t>Картина «Бульвар Монмартр. После полудня, солнечно» относится к серии пейзажей, изображающих эту знаменитую улицу. Подобно Клоду Моне, Писсарро посвящал одному и тому же мотиву целый цикл произведений. Для создания этого цикла он снял номер в Гранд Отеле де Рюсси. Этот вид художник писал в разное время и в разную погоду, исполнив с одной и той же точки тринадцать полотен.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7950" y="20638"/>
            <a:ext cx="4535488" cy="815975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Palatino Linotype" pitchFamily="18" charset="0"/>
              </a:rPr>
              <a:t>Эдуар Мане (1832-1883)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79388" y="620713"/>
            <a:ext cx="4679950" cy="2389187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Palatino Linotype" pitchFamily="18" charset="0"/>
              </a:rPr>
              <a:t>Является одним из родоначальников импрессионизма. 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Palatino Linotype" pitchFamily="18" charset="0"/>
              </a:rPr>
              <a:t>Начиная уже с 1874 года, Мане вырабатывает свой оригинальный стиль, особенности которого во многом сближают его с молодым движением импрессионистов.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851919" cy="5642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41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5940425"/>
            <a:ext cx="167798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8288" y="2816225"/>
            <a:ext cx="45354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Прямоугольник 3"/>
          <p:cNvSpPr>
            <a:spLocks noChangeArrowheads="1"/>
          </p:cNvSpPr>
          <p:nvPr/>
        </p:nvSpPr>
        <p:spPr bwMode="auto">
          <a:xfrm>
            <a:off x="222250" y="61674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latin typeface="Palatino Linotype" pitchFamily="18" charset="0"/>
              </a:rPr>
              <a:t>В лодке. 1874. Холст, масло. 97,2 × 130,2 см</a:t>
            </a:r>
          </a:p>
          <a:p>
            <a:pPr algn="ctr"/>
            <a:r>
              <a:rPr lang="ru-RU" i="1">
                <a:latin typeface="Palatino Linotype" pitchFamily="18" charset="0"/>
              </a:rPr>
              <a:t>Музей Метрополитен, Нью-Йорк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859338" y="195263"/>
            <a:ext cx="4537075" cy="561975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Palatino Linotype" pitchFamily="18" charset="0"/>
              </a:rPr>
              <a:t>Пьер Огюст Ренуар</a:t>
            </a:r>
            <a:br>
              <a:rPr lang="ru-RU" sz="2800" b="1" smtClean="0">
                <a:latin typeface="Palatino Linotype" pitchFamily="18" charset="0"/>
              </a:rPr>
            </a:br>
            <a:r>
              <a:rPr lang="ru-RU" sz="2800" b="1" smtClean="0">
                <a:latin typeface="Palatino Linotype" pitchFamily="18" charset="0"/>
              </a:rPr>
              <a:t>(1841-1919</a:t>
            </a:r>
            <a:r>
              <a:rPr lang="ru-RU" sz="2800" smtClean="0">
                <a:latin typeface="Palatino Linotype" pitchFamily="18" charset="0"/>
              </a:rPr>
              <a:t>)</a:t>
            </a: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33338" y="73025"/>
            <a:ext cx="49704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Palatino Linotype" pitchFamily="18" charset="0"/>
              </a:rPr>
              <a:t>Французский живописец, график и скульптор. Ренуар известен в первую очередь как мастер светского портрета, не лишённого сентиментальности; он первым из импрессионистов снискал успех у состоятельных парижан.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6346" y="1196752"/>
            <a:ext cx="4110150" cy="537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92" y="2083530"/>
            <a:ext cx="4728932" cy="352981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6" name="Прямоугольник 5"/>
          <p:cNvSpPr>
            <a:spLocks noChangeArrowheads="1"/>
          </p:cNvSpPr>
          <p:nvPr/>
        </p:nvSpPr>
        <p:spPr bwMode="auto">
          <a:xfrm>
            <a:off x="138113" y="56134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latin typeface="Palatino Linotype" pitchFamily="18" charset="0"/>
              </a:rPr>
              <a:t>Пьер Огюст Ренуар</a:t>
            </a:r>
          </a:p>
          <a:p>
            <a:pPr algn="ctr"/>
            <a:r>
              <a:rPr lang="ru-RU" i="1">
                <a:latin typeface="Palatino Linotype" pitchFamily="18" charset="0"/>
              </a:rPr>
              <a:t>Бал в Мулен де ла Галетт. 1876</a:t>
            </a:r>
          </a:p>
          <a:p>
            <a:pPr algn="ctr"/>
            <a:r>
              <a:rPr lang="ru-RU" i="1">
                <a:latin typeface="Palatino Linotype" pitchFamily="18" charset="0"/>
              </a:rPr>
              <a:t>Холст, масло. 131 × 175 см</a:t>
            </a:r>
          </a:p>
          <a:p>
            <a:pPr algn="ctr"/>
            <a:r>
              <a:rPr lang="ru-RU" i="1">
                <a:latin typeface="Palatino Linotype" pitchFamily="18" charset="0"/>
              </a:rPr>
              <a:t>Музей Орсе, Париж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2750" y="2060575"/>
            <a:ext cx="24304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Содержимое 8"/>
          <p:cNvSpPr>
            <a:spLocks noGrp="1"/>
          </p:cNvSpPr>
          <p:nvPr>
            <p:ph idx="1"/>
          </p:nvPr>
        </p:nvSpPr>
        <p:spPr>
          <a:xfrm>
            <a:off x="827088" y="368300"/>
            <a:ext cx="7970837" cy="42846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smtClean="0">
                <a:latin typeface="Palatino Linotype" pitchFamily="18" charset="0"/>
              </a:rPr>
              <a:t>Импрессионизм стал одним из самых ярких направлений в живописи </a:t>
            </a:r>
            <a:r>
              <a:rPr lang="en-US" sz="2400" smtClean="0">
                <a:latin typeface="Palatino Linotype" pitchFamily="18" charset="0"/>
              </a:rPr>
              <a:t>XIX-XX</a:t>
            </a:r>
            <a:r>
              <a:rPr lang="ru-RU" sz="2400" smtClean="0">
                <a:latin typeface="Palatino Linotype" pitchFamily="18" charset="0"/>
              </a:rPr>
              <a:t> века. В этом стиле работало много великих живописцев того времени, картины которых ныне заняли почётные места в галереях самых известных музеев мира.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2400" smtClean="0">
              <a:latin typeface="Palatino Linotype" pitchFamily="18" charset="0"/>
            </a:endParaRPr>
          </a:p>
          <a:p>
            <a:pPr marL="914400" lvl="2" indent="0" algn="ctr" eaLnBrk="1" hangingPunct="1">
              <a:buFont typeface="Arial" charset="0"/>
              <a:buNone/>
            </a:pPr>
            <a:r>
              <a:rPr lang="ru-RU" i="1" smtClean="0">
                <a:latin typeface="Palatino Linotype" pitchFamily="18" charset="0"/>
              </a:rPr>
              <a:t>Какое живописное произведение понравилось (свой ответ аргументируйте)?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30238" y="2852738"/>
            <a:ext cx="7815262" cy="2930525"/>
          </a:xfrm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611188" y="788988"/>
            <a:ext cx="7413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Palatino Linotype" pitchFamily="18" charset="0"/>
              </a:rPr>
              <a:t>Дома: </a:t>
            </a:r>
          </a:p>
          <a:p>
            <a:r>
              <a:rPr lang="ru-RU" sz="2400" b="1">
                <a:latin typeface="Palatino Linotype" pitchFamily="18" charset="0"/>
              </a:rPr>
              <a:t>	в Рт – о картине П.Гогена </a:t>
            </a:r>
          </a:p>
          <a:p>
            <a:r>
              <a:rPr lang="ru-RU" sz="2400" b="1">
                <a:latin typeface="Palatino Linotype" pitchFamily="18" charset="0"/>
              </a:rPr>
              <a:t>«Откуда мы пришли? Кто мы? Куда мы идём?»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900113" y="1600200"/>
            <a:ext cx="7848600" cy="2260600"/>
          </a:xfrm>
        </p:spPr>
        <p:txBody>
          <a:bodyPr rtlCol="0">
            <a:normAutofit fontScale="92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latin typeface="Palatino Linotype" pitchFamily="18" charset="0"/>
              </a:rPr>
              <a:t>Опрос домашнего задания: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latin typeface="Palatino Linotype" pitchFamily="18" charset="0"/>
              </a:rPr>
              <a:t>вопрос 12, с 36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latin typeface="Palatino Linotype" pitchFamily="18" charset="0"/>
              </a:rPr>
              <a:t>(роман Стендаля «Красное и чёрное»),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latin typeface="Palatino Linotype" pitchFamily="18" charset="0"/>
              </a:rPr>
              <a:t>сообщение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"/>
          <p:cNvSpPr>
            <a:spLocks noGrp="1"/>
          </p:cNvSpPr>
          <p:nvPr>
            <p:ph idx="1"/>
          </p:nvPr>
        </p:nvSpPr>
        <p:spPr>
          <a:xfrm>
            <a:off x="179388" y="260350"/>
            <a:ext cx="8713787" cy="6213475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sz="2400" b="1" smtClean="0">
                <a:latin typeface="Palatino Linotype" pitchFamily="18" charset="0"/>
              </a:rPr>
              <a:t>	Эпиграфом к роману Стендаля  «Красное и чёрное» (1830) стоят слова деятеля Французской революции Ж. Дантона: "Правда, горькая правда". Жюльен Сорель, сын плотника, начинает подниматься по ступеням социальной лестницы: сначала он становится гувернёром в доме г-на де Реналя, затем семинаристом, затем секретарем могущественного маркиза де ля Моля и, наконец, женихом его дочери, блестящим гвардейским офицером г-ном де ля Верне — вот ступени стремительной карьеры Жюльена, завершающейся трагическим концом, его казнью. Автор писал в своём дневнике: "Мне важно одно — картина человеческого сердца. Вне этого я нуль". Главный художнический интерес Стендаля и его главная сила - в психологии трёх центральных героев романа — Жюльена, г-жи де Реналь и Матильды де ла Моль.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252413" y="260350"/>
            <a:ext cx="8640762" cy="63373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200" b="1" smtClean="0">
                <a:latin typeface="Palatino Linotype" pitchFamily="18" charset="0"/>
              </a:rPr>
              <a:t>	Честолюбие становится руководящей страстью Жюльена; само по себе честолюбие — качество, в котором проявляется живость, пыл души, но герой поставлен в такие условия, что честолюбие толкает его на низкие поступки. Презирая свое окружение, он заставляет себя поступать в угоду ему, выполняет всё, что ожидают от него сильные мира сего: в семинарии он, неверующий, разыгрывает набожность, у маркиза де ла Моля он, республиканец, выполняет поручения ультрамонархической партии. День за днём он убивает в себе честность, великодушие и воспитывает те качества, которые необходимы, чтобы преуспеть в его мире, — эгоизм, лицемерие, недоверие к людям, умение подчинить их своим интересам. Вот основное противоречие в образе героя и основной психологический конфликт романа — борьба природного благородства с чертами, обусловленными временем, с тем, что ему диктует в существующих условиях честолюбие.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213" y="274638"/>
            <a:ext cx="6121400" cy="6334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Зарождение импрессионизма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1700" y="952500"/>
            <a:ext cx="672147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200" dirty="0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Возникает желание передать живую реальность.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200" dirty="0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Индивидуальная передача впечатлений.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200" dirty="0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Влияние японского искусства.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950" y="2160588"/>
            <a:ext cx="4319588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Французская живопись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9400" y="2636838"/>
            <a:ext cx="5805488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Первая </a:t>
            </a:r>
            <a:r>
              <a:rPr lang="ru-RU" sz="2000" b="1" dirty="0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выставка в 1874 </a:t>
            </a:r>
            <a:r>
              <a:rPr lang="ru-RU" sz="2000" dirty="0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году по адресу Бульвар Капуцинок, дом 35 (студия фотографа </a:t>
            </a:r>
            <a:r>
              <a:rPr lang="ru-RU" sz="2000" dirty="0" err="1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Надара</a:t>
            </a:r>
            <a:r>
              <a:rPr lang="ru-RU" sz="2000" dirty="0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, который в 1858-м сделал первую в мире фотографию с воздуха, поднявшись над Парижем на воздушном шаре.)</a:t>
            </a:r>
          </a:p>
        </p:txBody>
      </p:sp>
      <p:pic>
        <p:nvPicPr>
          <p:cNvPr id="7174" name="Рисунок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888" y="2590800"/>
            <a:ext cx="2803525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 rot="8941463">
            <a:off x="3862388" y="1935163"/>
            <a:ext cx="954087" cy="15398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6" name="Рисунок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3375" y="4365625"/>
            <a:ext cx="1646238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71700" y="4622800"/>
            <a:ext cx="366077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Статья </a:t>
            </a:r>
            <a:r>
              <a:rPr lang="ru-RU" sz="2000" b="1" dirty="0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Луи </a:t>
            </a:r>
            <a:r>
              <a:rPr lang="ru-RU" sz="2000" b="1" dirty="0" err="1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Леруа</a:t>
            </a:r>
            <a:r>
              <a:rPr lang="ru-RU" sz="2000" b="1" dirty="0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в юмористической газете </a:t>
            </a:r>
            <a:r>
              <a:rPr lang="en-US" sz="2000" dirty="0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«Le Charivari»</a:t>
            </a:r>
            <a:r>
              <a:rPr lang="ru-RU" sz="2000" dirty="0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 подарила миру термин «импрессионизм».</a:t>
            </a:r>
          </a:p>
        </p:txBody>
      </p:sp>
      <p:sp>
        <p:nvSpPr>
          <p:cNvPr id="14" name="Умножение 13"/>
          <p:cNvSpPr/>
          <p:nvPr/>
        </p:nvSpPr>
        <p:spPr>
          <a:xfrm>
            <a:off x="755650" y="549275"/>
            <a:ext cx="1584325" cy="957263"/>
          </a:xfrm>
          <a:prstGeom prst="mathMultiply">
            <a:avLst>
              <a:gd name="adj1" fmla="val 1125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8313" y="738188"/>
            <a:ext cx="2159000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РЕАЛИЗМ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(</a:t>
            </a:r>
            <a:r>
              <a:rPr lang="en-US" sz="2200" b="1" dirty="0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XIX-XX)</a:t>
            </a:r>
            <a:endParaRPr lang="ru-RU" sz="2200" b="1" dirty="0">
              <a:solidFill>
                <a:prstClr val="black"/>
              </a:solidFill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950" y="415925"/>
            <a:ext cx="3857625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Французская живопись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54600" y="214313"/>
            <a:ext cx="4052888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Ассоциативные параллели с художественными образами возможны, когда композитор испытывает личное влияние художников и их полотен.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1800" y="1852613"/>
            <a:ext cx="4622800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Музыкальный импрессионизм </a:t>
            </a:r>
            <a:r>
              <a:rPr lang="ru-RU" sz="2000" dirty="0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(1886 г., Париж)</a:t>
            </a:r>
            <a:r>
              <a:rPr lang="ru-RU" sz="2000" b="1" dirty="0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3" name="Выгнутая вправо стрелка 2"/>
          <p:cNvSpPr/>
          <p:nvPr/>
        </p:nvSpPr>
        <p:spPr>
          <a:xfrm rot="20233305">
            <a:off x="3946525" y="247650"/>
            <a:ext cx="1392238" cy="1698625"/>
          </a:xfrm>
          <a:prstGeom prst="curvedLeftArrow">
            <a:avLst>
              <a:gd name="adj1" fmla="val 11798"/>
              <a:gd name="adj2" fmla="val 28375"/>
              <a:gd name="adj3" fmla="val 335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86275" y="2185988"/>
            <a:ext cx="4621213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Литературный символизм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(1870-80-е, Франция, Бельгия, Россия)</a:t>
            </a:r>
            <a:r>
              <a:rPr lang="ru-RU" sz="2000" b="1" dirty="0">
                <a:solidFill>
                  <a:prstClr val="black"/>
                </a:solidFill>
                <a:latin typeface="Palatino Linotype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4" name="Двойная стрелка влево/вправо 3"/>
          <p:cNvSpPr/>
          <p:nvPr/>
        </p:nvSpPr>
        <p:spPr>
          <a:xfrm rot="619633">
            <a:off x="4144963" y="2217738"/>
            <a:ext cx="769937" cy="222250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0" name="Прямоугольник 13"/>
          <p:cNvSpPr>
            <a:spLocks noChangeArrowheads="1"/>
          </p:cNvSpPr>
          <p:nvPr/>
        </p:nvSpPr>
        <p:spPr bwMode="auto">
          <a:xfrm>
            <a:off x="3384550" y="3627438"/>
            <a:ext cx="5688013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Palatino Linotype" pitchFamily="18" charset="0"/>
              </a:rPr>
              <a:t>Яркий пример поэтического импрессионизма — сборник Поля Верлена «Романсы без слов» (1874).  </a:t>
            </a:r>
          </a:p>
          <a:p>
            <a:r>
              <a:rPr lang="ru-RU">
                <a:latin typeface="Palatino Linotype" pitchFamily="18" charset="0"/>
              </a:rPr>
              <a:t>      Деревьев тень в воде, под сумраком седым, </a:t>
            </a:r>
          </a:p>
          <a:p>
            <a:r>
              <a:rPr lang="ru-RU">
                <a:latin typeface="Palatino Linotype" pitchFamily="18" charset="0"/>
              </a:rPr>
              <a:t>      Расходится как дым. </a:t>
            </a:r>
          </a:p>
          <a:p>
            <a:r>
              <a:rPr lang="ru-RU">
                <a:latin typeface="Palatino Linotype" pitchFamily="18" charset="0"/>
              </a:rPr>
              <a:t>      Тогда как в высоте, с действительных ветвей, </a:t>
            </a:r>
          </a:p>
          <a:p>
            <a:r>
              <a:rPr lang="ru-RU">
                <a:latin typeface="Palatino Linotype" pitchFamily="18" charset="0"/>
              </a:rPr>
              <a:t>      Рыдает соловей. </a:t>
            </a:r>
          </a:p>
          <a:p>
            <a:endParaRPr lang="ru-RU">
              <a:latin typeface="Palatino Linotype" pitchFamily="18" charset="0"/>
            </a:endParaRPr>
          </a:p>
          <a:p>
            <a:r>
              <a:rPr lang="ru-RU">
                <a:latin typeface="Palatino Linotype" pitchFamily="18" charset="0"/>
              </a:rPr>
              <a:t>      И путник, заглянув к деревьям бледным, - там </a:t>
            </a:r>
          </a:p>
          <a:p>
            <a:r>
              <a:rPr lang="ru-RU">
                <a:latin typeface="Palatino Linotype" pitchFamily="18" charset="0"/>
              </a:rPr>
              <a:t>      Бледнеет странно сам, </a:t>
            </a:r>
          </a:p>
          <a:p>
            <a:r>
              <a:rPr lang="ru-RU">
                <a:latin typeface="Palatino Linotype" pitchFamily="18" charset="0"/>
              </a:rPr>
              <a:t>      А утонувшие надежды и мечты </a:t>
            </a:r>
          </a:p>
          <a:p>
            <a:r>
              <a:rPr lang="ru-RU">
                <a:latin typeface="Palatino Linotype" pitchFamily="18" charset="0"/>
              </a:rPr>
              <a:t>      Рыдают с высоты.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74" y="3330340"/>
            <a:ext cx="2112270" cy="333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202" name="Прямоугольник 14"/>
          <p:cNvSpPr>
            <a:spLocks noChangeArrowheads="1"/>
          </p:cNvSpPr>
          <p:nvPr/>
        </p:nvSpPr>
        <p:spPr bwMode="auto">
          <a:xfrm>
            <a:off x="1416050" y="3006725"/>
            <a:ext cx="7764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Palatino Linotype" pitchFamily="18" charset="0"/>
              </a:rPr>
              <a:t>Поль Мари́ Верле́н (1844—1896) — французский поэт, один из основоположников литературного импрессионизма и символизма.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50825" y="131763"/>
            <a:ext cx="5834063" cy="633412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Palatino Linotype" pitchFamily="18" charset="0"/>
              </a:rPr>
              <a:t>Музыкальный импрессионизм</a:t>
            </a:r>
          </a:p>
        </p:txBody>
      </p:sp>
      <p:pic>
        <p:nvPicPr>
          <p:cNvPr id="13315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513" y="692697"/>
            <a:ext cx="3005994" cy="4312154"/>
          </a:xfrm>
          <a:effectLst>
            <a:softEdge rad="112500"/>
          </a:effectLst>
        </p:spPr>
      </p:pic>
      <p:pic>
        <p:nvPicPr>
          <p:cNvPr id="13316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5507" y="692696"/>
            <a:ext cx="3041254" cy="4312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5048" y="692696"/>
            <a:ext cx="2829354" cy="4312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79388" y="5657850"/>
            <a:ext cx="8713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Palatino Linotype" pitchFamily="18" charset="0"/>
              </a:rPr>
              <a:t>Точкой отсчёта «импрессионизма» в музыке можно считать 1886-1887 год, когда в Париже были опубликованы первые импрессионистические опусы Эрика Сати. В камерной музыке любимое тембровое сочетание Сати и Дебюсси, почти символическое для импрессионизма — это арфа и флейта.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697288" y="5032375"/>
            <a:ext cx="2017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Palatino Linotype" pitchFamily="18" charset="0"/>
              </a:rPr>
              <a:t>Клод Дебюсси </a:t>
            </a:r>
          </a:p>
          <a:p>
            <a:pPr algn="ctr"/>
            <a:r>
              <a:rPr lang="ru-RU">
                <a:latin typeface="Palatino Linotype" pitchFamily="18" charset="0"/>
              </a:rPr>
              <a:t>1908 год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55650" y="5032375"/>
            <a:ext cx="1882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  <a:latin typeface="Palatino Linotype" pitchFamily="18" charset="0"/>
              </a:rPr>
              <a:t>Эрик Сати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Palatino Linotype" pitchFamily="18" charset="0"/>
              </a:rPr>
              <a:t>1898 год</a:t>
            </a:r>
            <a:endParaRPr lang="ru-RU">
              <a:latin typeface="Palatino Linotype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56363" y="49911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  <a:latin typeface="Palatino Linotype" pitchFamily="18" charset="0"/>
              </a:rPr>
              <a:t>Морис Равель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Palatino Linotype" pitchFamily="18" charset="0"/>
              </a:rPr>
              <a:t>1906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7091" y="804566"/>
            <a:ext cx="4386256" cy="2912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243" name="Заголовок 1"/>
          <p:cNvSpPr txBox="1">
            <a:spLocks/>
          </p:cNvSpPr>
          <p:nvPr/>
        </p:nvSpPr>
        <p:spPr bwMode="auto">
          <a:xfrm>
            <a:off x="250825" y="131763"/>
            <a:ext cx="583406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latin typeface="Palatino Linotype" pitchFamily="18" charset="0"/>
              </a:rPr>
              <a:t>Импрессионизм в живописи</a:t>
            </a:r>
          </a:p>
        </p:txBody>
      </p:sp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250825" y="661988"/>
            <a:ext cx="4327525" cy="564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900">
                <a:latin typeface="Palatino Linotype" pitchFamily="18" charset="0"/>
              </a:rPr>
              <a:t>	Первая важная выставка импрессионистов проходила в 1874 году в мастерской фотографа Надара. Там было представлено 30 художников, всего — 165 работ. Холст Моне — «Впечатление. Восходящее солнце», ныне в Музее Мармоттен, Париж, написанный в 1872 году дал рождение термину «импрессионизм»: журналист Луи Леруа в своей статье для выражения своего пренебрежения обозвал группу «импрессионистами». Художники, из вызова, приняли этот эпитет, впоследствии он прижился, потерял свой первоначальный отрицательный смысл и вошёл в активное употребление.</a:t>
            </a:r>
          </a:p>
        </p:txBody>
      </p:sp>
      <p:sp>
        <p:nvSpPr>
          <p:cNvPr id="10245" name="Прямоугольник 7"/>
          <p:cNvSpPr>
            <a:spLocks noChangeArrowheads="1"/>
          </p:cNvSpPr>
          <p:nvPr/>
        </p:nvSpPr>
        <p:spPr bwMode="auto">
          <a:xfrm>
            <a:off x="4606925" y="39338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latin typeface="Palatino Linotype" pitchFamily="18" charset="0"/>
              </a:rPr>
              <a:t>Клод Моне</a:t>
            </a:r>
          </a:p>
          <a:p>
            <a:pPr algn="ctr"/>
            <a:r>
              <a:rPr lang="ru-RU" i="1">
                <a:latin typeface="Palatino Linotype" pitchFamily="18" charset="0"/>
              </a:rPr>
              <a:t>Впечатление. Восходящее солнце. 1872</a:t>
            </a:r>
          </a:p>
          <a:p>
            <a:pPr algn="ctr"/>
            <a:r>
              <a:rPr lang="ru-RU" i="1">
                <a:latin typeface="Palatino Linotype" pitchFamily="18" charset="0"/>
              </a:rPr>
              <a:t>холст, масло. 48 × 63 см</a:t>
            </a:r>
          </a:p>
          <a:p>
            <a:pPr algn="ctr"/>
            <a:r>
              <a:rPr lang="ru-RU" i="1">
                <a:latin typeface="Palatino Linotype" pitchFamily="18" charset="0"/>
              </a:rPr>
              <a:t>Музей Мармоттан-Моне, Париж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575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Century Schoolbook</vt:lpstr>
      <vt:lpstr>Arial</vt:lpstr>
      <vt:lpstr>Calibri</vt:lpstr>
      <vt:lpstr>Palatino Linotype</vt:lpstr>
      <vt:lpstr>Wingdings</vt:lpstr>
      <vt:lpstr>Тема Office</vt:lpstr>
      <vt:lpstr>Импрессионизм:  поиск ускользающей красоты.</vt:lpstr>
      <vt:lpstr>Слайд 2</vt:lpstr>
      <vt:lpstr>Слайд 3</vt:lpstr>
      <vt:lpstr>Слайд 4</vt:lpstr>
      <vt:lpstr>Слайд 5</vt:lpstr>
      <vt:lpstr>Зарождение импрессионизма </vt:lpstr>
      <vt:lpstr>Слайд 7</vt:lpstr>
      <vt:lpstr>Музыкальный импрессионизм</vt:lpstr>
      <vt:lpstr>Слайд 9</vt:lpstr>
      <vt:lpstr>Слайд 10</vt:lpstr>
      <vt:lpstr>Клод Моне  (1840-1926)</vt:lpstr>
      <vt:lpstr>Камиль Писсарро (1830-1903)</vt:lpstr>
      <vt:lpstr>Эдуар Мане (1832-1883)</vt:lpstr>
      <vt:lpstr>Пьер Огюст Ренуар (1841-1919)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Импрессионизм</dc:title>
  <dc:creator>User</dc:creator>
  <cp:lastModifiedBy>Аня Топа</cp:lastModifiedBy>
  <cp:revision>47</cp:revision>
  <dcterms:modified xsi:type="dcterms:W3CDTF">2015-11-06T15:42:29Z</dcterms:modified>
</cp:coreProperties>
</file>