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3" r:id="rId19"/>
    <p:sldId id="290" r:id="rId20"/>
    <p:sldId id="291" r:id="rId21"/>
    <p:sldId id="292" r:id="rId22"/>
    <p:sldId id="26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D0F692"/>
    <a:srgbClr val="00DE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3FBBF-F050-4CAB-885C-DF3A77327AFB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du-open.ru/Default.aspx?tabid=5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572560" cy="6429419"/>
          </a:xfrm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00FF"/>
                </a:solidFill>
              </a:rPr>
              <a:t>Итоговый педагогический совет за 2014 – 2015 учебный год</a:t>
            </a:r>
            <a:r>
              <a:rPr lang="ru-RU" dirty="0" smtClean="0">
                <a:solidFill>
                  <a:srgbClr val="FF00FF"/>
                </a:solidFill>
              </a:rPr>
              <a:t/>
            </a:r>
            <a:br>
              <a:rPr lang="ru-RU" dirty="0" smtClean="0">
                <a:solidFill>
                  <a:srgbClr val="FF00FF"/>
                </a:solidFill>
              </a:rPr>
            </a:br>
            <a:r>
              <a:rPr lang="ru-RU" dirty="0" smtClean="0">
                <a:solidFill>
                  <a:srgbClr val="FF00FF"/>
                </a:solidFill>
              </a:rPr>
              <a:t/>
            </a:r>
            <a:br>
              <a:rPr lang="ru-RU" dirty="0" smtClean="0">
                <a:solidFill>
                  <a:srgbClr val="FF00FF"/>
                </a:solidFill>
              </a:rPr>
            </a:br>
            <a:r>
              <a:rPr lang="ru-RU" dirty="0" smtClean="0">
                <a:solidFill>
                  <a:srgbClr val="FF00FF"/>
                </a:solidFill>
              </a:rPr>
              <a:t>                 </a:t>
            </a:r>
            <a:r>
              <a:rPr lang="ru-RU" b="1" dirty="0" smtClean="0">
                <a:solidFill>
                  <a:srgbClr val="FF0000"/>
                </a:solidFill>
              </a:rPr>
              <a:t>ИГРА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  ЧТО? ГДЕ? КОГДА?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Picture 2" descr="Картинки по запросу картинка знатоки"/>
          <p:cNvPicPr>
            <a:picLocks noChangeAspect="1" noChangeArrowheads="1"/>
          </p:cNvPicPr>
          <p:nvPr/>
        </p:nvPicPr>
        <p:blipFill>
          <a:blip r:embed="rId2"/>
          <a:srcRect t="17928"/>
          <a:stretch>
            <a:fillRect/>
          </a:stretch>
        </p:blipFill>
        <p:spPr bwMode="auto">
          <a:xfrm>
            <a:off x="5929322" y="3246667"/>
            <a:ext cx="2843219" cy="31827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smtClean="0">
                <a:solidFill>
                  <a:srgbClr val="0070C0"/>
                </a:solidFill>
              </a:rPr>
              <a:t>Вопрос </a:t>
            </a:r>
            <a:r>
              <a:rPr lang="ru-RU" b="1" dirty="0" smtClean="0">
                <a:solidFill>
                  <a:srgbClr val="0070C0"/>
                </a:solidFill>
              </a:rPr>
              <a:t>№ 5</a:t>
            </a:r>
            <a:endParaRPr lang="ru-RU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3600" b="1" dirty="0" smtClean="0"/>
              <a:t>Что определяет образовательная программа ДОУ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Ответ</a:t>
            </a:r>
            <a:r>
              <a:rPr lang="ru-RU" b="1" dirty="0" smtClean="0">
                <a:solidFill>
                  <a:srgbClr val="0070C0"/>
                </a:solidFill>
              </a:rPr>
              <a:t>:</a:t>
            </a:r>
            <a:r>
              <a:rPr lang="ru-RU" dirty="0" smtClean="0">
                <a:solidFill>
                  <a:srgbClr val="0070C0"/>
                </a:solidFill>
              </a:rPr>
              <a:t>  </a:t>
            </a:r>
            <a:endParaRPr lang="ru-RU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b="1" dirty="0" smtClean="0"/>
              <a:t>содержание </a:t>
            </a:r>
            <a:r>
              <a:rPr lang="ru-RU" b="1" dirty="0" smtClean="0"/>
              <a:t>и организацию образовательной деятельности на уровне дошкольного </a:t>
            </a:r>
            <a:r>
              <a:rPr lang="ru-RU" b="1" dirty="0" smtClean="0"/>
              <a:t>образования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rgbClr val="0070C0"/>
                </a:solidFill>
              </a:rPr>
              <a:t>Вопрос </a:t>
            </a:r>
            <a:r>
              <a:rPr lang="ru-RU" b="1" dirty="0" smtClean="0">
                <a:solidFill>
                  <a:srgbClr val="0070C0"/>
                </a:solidFill>
              </a:rPr>
              <a:t>№ 6</a:t>
            </a:r>
            <a:endParaRPr lang="ru-RU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b="1" dirty="0" smtClean="0"/>
              <a:t>Назовите  определенные направления развития и образования детей, 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согласно </a:t>
            </a:r>
            <a:r>
              <a:rPr lang="ru-RU" b="1" dirty="0" smtClean="0"/>
              <a:t>ФГОС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Ответ</a:t>
            </a:r>
            <a:r>
              <a:rPr lang="ru-RU" b="1" dirty="0" smtClean="0">
                <a:solidFill>
                  <a:srgbClr val="0070C0"/>
                </a:solidFill>
              </a:rPr>
              <a:t>: </a:t>
            </a: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/>
              <a:t>           это </a:t>
            </a:r>
            <a:r>
              <a:rPr lang="ru-RU" b="1" dirty="0" smtClean="0"/>
              <a:t>5 образовательных областей:</a:t>
            </a:r>
          </a:p>
          <a:p>
            <a:r>
              <a:rPr lang="ru-RU" b="1" dirty="0" smtClean="0"/>
              <a:t>социально-коммуникативное развитие;</a:t>
            </a:r>
          </a:p>
          <a:p>
            <a:r>
              <a:rPr lang="ru-RU" b="1" dirty="0" smtClean="0"/>
              <a:t>познавательное развитие;</a:t>
            </a:r>
          </a:p>
          <a:p>
            <a:r>
              <a:rPr lang="ru-RU" b="1" dirty="0" smtClean="0"/>
              <a:t>речевое развитие;</a:t>
            </a:r>
          </a:p>
          <a:p>
            <a:r>
              <a:rPr lang="ru-RU" b="1" dirty="0" smtClean="0"/>
              <a:t>художественно-эстетическое развитие;</a:t>
            </a:r>
          </a:p>
          <a:p>
            <a:r>
              <a:rPr lang="ru-RU" b="1" dirty="0" smtClean="0"/>
              <a:t>физическое </a:t>
            </a:r>
            <a:r>
              <a:rPr lang="ru-RU" b="1" dirty="0" smtClean="0"/>
              <a:t>развитие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smtClean="0">
                <a:solidFill>
                  <a:srgbClr val="0070C0"/>
                </a:solidFill>
              </a:rPr>
              <a:t>Вопрос </a:t>
            </a:r>
            <a:r>
              <a:rPr lang="ru-RU" b="1" dirty="0" smtClean="0">
                <a:solidFill>
                  <a:srgbClr val="0070C0"/>
                </a:solidFill>
              </a:rPr>
              <a:t>№ 7</a:t>
            </a:r>
            <a:endParaRPr lang="ru-RU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3600" b="1" dirty="0" smtClean="0"/>
              <a:t> Что означает </a:t>
            </a:r>
          </a:p>
          <a:p>
            <a:pPr algn="ctr">
              <a:buNone/>
            </a:pPr>
            <a:r>
              <a:rPr lang="ru-RU" sz="3600" b="1" dirty="0" smtClean="0"/>
              <a:t>«</a:t>
            </a:r>
            <a:r>
              <a:rPr lang="ru-RU" sz="3600" b="1" dirty="0" smtClean="0"/>
              <a:t>Инклюзивное образование»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   Ответ</a:t>
            </a:r>
            <a:r>
              <a:rPr lang="ru-RU" sz="3600" b="1" dirty="0" smtClean="0">
                <a:solidFill>
                  <a:srgbClr val="0070C0"/>
                </a:solidFill>
              </a:rPr>
              <a:t>: 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3600" b="1" dirty="0" smtClean="0"/>
              <a:t>инклюзивное </a:t>
            </a:r>
            <a:r>
              <a:rPr lang="ru-RU" sz="3600" b="1" dirty="0" smtClean="0"/>
              <a:t>образование – это </a:t>
            </a:r>
            <a:r>
              <a:rPr lang="ru-RU" sz="3600" b="1" dirty="0" smtClean="0">
                <a:hlinkClick r:id="rId2"/>
              </a:rPr>
              <a:t>обеспечение равного доступа к образованию</a:t>
            </a:r>
            <a:r>
              <a:rPr lang="ru-RU" sz="3600" b="1" dirty="0" smtClean="0"/>
              <a:t> для всех обучающихся с учетом разнообразия особых образовательных потребностей и  индивидуальных возможностей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rgbClr val="0070C0"/>
                </a:solidFill>
              </a:rPr>
              <a:t>Вопрос </a:t>
            </a:r>
            <a:r>
              <a:rPr lang="ru-RU" b="1" dirty="0" smtClean="0">
                <a:solidFill>
                  <a:srgbClr val="0070C0"/>
                </a:solidFill>
              </a:rPr>
              <a:t>№ 8 </a:t>
            </a:r>
            <a:endParaRPr lang="ru-RU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3600" b="1" dirty="0" smtClean="0"/>
              <a:t> В </a:t>
            </a:r>
            <a:r>
              <a:rPr lang="ru-RU" sz="3600" b="1" dirty="0" smtClean="0"/>
              <a:t>виде чего представлены Требования Стандарта к результатам освоения Программы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smtClean="0">
                <a:solidFill>
                  <a:srgbClr val="0070C0"/>
                </a:solidFill>
              </a:rPr>
              <a:t>Ответ: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sz="4000" b="1" dirty="0" smtClean="0"/>
              <a:t>в виде Целевых ориентиров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800" b="1" dirty="0" smtClean="0">
                <a:solidFill>
                  <a:srgbClr val="0070C0"/>
                </a:solidFill>
              </a:rPr>
              <a:t>     Вопрос </a:t>
            </a:r>
            <a:r>
              <a:rPr lang="ru-RU" sz="3800" b="1" dirty="0" smtClean="0">
                <a:solidFill>
                  <a:srgbClr val="0070C0"/>
                </a:solidFill>
              </a:rPr>
              <a:t>№ 9</a:t>
            </a:r>
          </a:p>
          <a:p>
            <a:pPr>
              <a:buNone/>
            </a:pPr>
            <a:r>
              <a:rPr lang="ru-RU" sz="3800" b="1" dirty="0" smtClean="0"/>
              <a:t>   </a:t>
            </a:r>
            <a:r>
              <a:rPr lang="ru-RU" sz="3500" b="1" dirty="0" smtClean="0"/>
              <a:t>Могут </a:t>
            </a:r>
            <a:r>
              <a:rPr lang="ru-RU" sz="3500" b="1" dirty="0" smtClean="0"/>
              <a:t>ли Целевые ориентиры служить непосредственным основанием при решении управленческих задач, включая:</a:t>
            </a:r>
          </a:p>
          <a:p>
            <a:r>
              <a:rPr lang="ru-RU" sz="3500" b="1" dirty="0" smtClean="0"/>
              <a:t> </a:t>
            </a:r>
            <a:r>
              <a:rPr lang="ru-RU" sz="3500" b="1" dirty="0" smtClean="0"/>
              <a:t>аттестацию педагогических кадров;</a:t>
            </a:r>
          </a:p>
          <a:p>
            <a:r>
              <a:rPr lang="ru-RU" sz="3500" b="1" dirty="0" smtClean="0"/>
              <a:t> </a:t>
            </a:r>
            <a:r>
              <a:rPr lang="ru-RU" sz="3500" b="1" dirty="0" smtClean="0"/>
              <a:t>распределение стимулирующего фонда оплаты труда работников детского сада.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 </a:t>
            </a:r>
            <a:r>
              <a:rPr lang="ru-RU" b="1" dirty="0" smtClean="0">
                <a:solidFill>
                  <a:srgbClr val="0070C0"/>
                </a:solidFill>
              </a:rPr>
              <a:t>Ответ</a:t>
            </a:r>
            <a:r>
              <a:rPr lang="ru-RU" b="1" dirty="0" smtClean="0">
                <a:solidFill>
                  <a:srgbClr val="0070C0"/>
                </a:solidFill>
              </a:rPr>
              <a:t>: 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4400" b="1" dirty="0" smtClean="0"/>
              <a:t>не </a:t>
            </a:r>
            <a:r>
              <a:rPr lang="ru-RU" sz="4400" b="1" dirty="0" smtClean="0"/>
              <a:t>могут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ВОПРОС № 1</a:t>
            </a:r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sz="4400" b="1" dirty="0" smtClean="0"/>
              <a:t>Что </a:t>
            </a:r>
            <a:r>
              <a:rPr lang="ru-RU" sz="4400" b="1" dirty="0" smtClean="0"/>
              <a:t>представляет собой </a:t>
            </a:r>
            <a:r>
              <a:rPr lang="ru-RU" sz="4400" b="1" dirty="0" smtClean="0"/>
              <a:t>настоящий федеральный </a:t>
            </a:r>
            <a:r>
              <a:rPr lang="ru-RU" sz="4400" b="1" dirty="0" smtClean="0"/>
              <a:t>г</a:t>
            </a:r>
            <a:r>
              <a:rPr lang="ru-RU" sz="4400" b="1" dirty="0" smtClean="0"/>
              <a:t>осударственный </a:t>
            </a:r>
            <a:r>
              <a:rPr lang="ru-RU" sz="4400" b="1" dirty="0" smtClean="0"/>
              <a:t>образовательный стандарт дошкольного образования?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01107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rgbClr val="0070C0"/>
                </a:solidFill>
              </a:rPr>
              <a:t>Вопрос </a:t>
            </a:r>
            <a:r>
              <a:rPr lang="ru-RU" b="1" dirty="0" smtClean="0">
                <a:solidFill>
                  <a:srgbClr val="0070C0"/>
                </a:solidFill>
              </a:rPr>
              <a:t>№ 10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/>
              <a:t>    Согласно </a:t>
            </a:r>
            <a:r>
              <a:rPr lang="ru-RU" b="1" dirty="0" smtClean="0"/>
              <a:t>п.3.2.3.ФГОС, при реализации образовательной программы в ДОУ может проводиться оценка индивидуального развития детей в рамках педагогической диагностики (мониторинга).  В какой форме педагог может провести мониторинг результатов освоения Программы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rgbClr val="0070C0"/>
                </a:solidFill>
              </a:rPr>
              <a:t>Ответ</a:t>
            </a:r>
            <a:r>
              <a:rPr lang="ru-RU" b="1" dirty="0" smtClean="0">
                <a:solidFill>
                  <a:srgbClr val="0070C0"/>
                </a:solidFill>
              </a:rPr>
              <a:t>: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endParaRPr lang="ru-RU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3600" b="1" dirty="0" smtClean="0"/>
              <a:t>наблюдение </a:t>
            </a:r>
            <a:r>
              <a:rPr lang="ru-RU" sz="3600" b="1" dirty="0" smtClean="0"/>
              <a:t>педагога за детьми </a:t>
            </a:r>
            <a:endParaRPr lang="ru-RU" sz="3600" b="1" dirty="0" smtClean="0"/>
          </a:p>
          <a:p>
            <a:pPr algn="ctr">
              <a:buNone/>
            </a:pPr>
            <a:r>
              <a:rPr lang="ru-RU" sz="3600" b="1" dirty="0" smtClean="0"/>
              <a:t>в </a:t>
            </a:r>
            <a:r>
              <a:rPr lang="ru-RU" sz="3600" b="1" dirty="0" smtClean="0"/>
              <a:t>повседневной жизни </a:t>
            </a:r>
            <a:r>
              <a:rPr lang="ru-RU" sz="3600" b="1" dirty="0" smtClean="0"/>
              <a:t> и  </a:t>
            </a:r>
          </a:p>
          <a:p>
            <a:pPr algn="ctr">
              <a:buNone/>
            </a:pPr>
            <a:r>
              <a:rPr lang="ru-RU" sz="3600" b="1" dirty="0" smtClean="0"/>
              <a:t>в  процессе    НОД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864399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Поздравляю с окончанием учебного года и </a:t>
            </a:r>
            <a:r>
              <a:rPr lang="ru-RU" sz="4400" b="1" dirty="0" smtClean="0">
                <a:solidFill>
                  <a:srgbClr val="FF0000"/>
                </a:solidFill>
              </a:rPr>
              <a:t>б</a:t>
            </a:r>
            <a:r>
              <a:rPr lang="ru-RU" sz="4400" b="1" dirty="0" smtClean="0">
                <a:solidFill>
                  <a:srgbClr val="FF0000"/>
                </a:solidFill>
              </a:rPr>
              <a:t>лагодарю за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</a:rPr>
              <a:t>                работу</a:t>
            </a:r>
            <a:r>
              <a:rPr lang="ru-RU" sz="4400" b="1" dirty="0" smtClean="0">
                <a:solidFill>
                  <a:srgbClr val="FF0000"/>
                </a:solidFill>
              </a:rPr>
              <a:t>!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C:\Users\Дмитриева Л В\Desktop\детсад\картинки\Коллекция анимашек\blest47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785926"/>
            <a:ext cx="5500726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928662" y="1071546"/>
            <a:ext cx="77867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Ответ: </a:t>
            </a:r>
            <a:endParaRPr lang="ru-RU" sz="4800" b="1" dirty="0" smtClean="0">
              <a:solidFill>
                <a:srgbClr val="0070C0"/>
              </a:solidFill>
            </a:endParaRPr>
          </a:p>
          <a:p>
            <a:r>
              <a:rPr lang="ru-RU" sz="4800" b="1" dirty="0" smtClean="0"/>
              <a:t>совокупность </a:t>
            </a:r>
            <a:r>
              <a:rPr lang="ru-RU" sz="4800" b="1" dirty="0" smtClean="0"/>
              <a:t>обязательных требований к дошкольному образованию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xmlns="" val="43466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40719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Вопрос № 2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</a:p>
          <a:p>
            <a:pPr algn="ctr">
              <a:buNone/>
            </a:pPr>
            <a:r>
              <a:rPr lang="ru-RU" b="1" dirty="0" smtClean="0"/>
              <a:t>В </a:t>
            </a:r>
            <a:r>
              <a:rPr lang="ru-RU" b="1" dirty="0" smtClean="0"/>
              <a:t>Законе «Об образовании» РФ дано множество определений различных документов и понятий, но, к сожалению,  нет прямого определения данного документа, однако, Законом устанавливается место и значение этого самого документа в системе </a:t>
            </a:r>
            <a:r>
              <a:rPr lang="ru-RU" b="1" dirty="0" smtClean="0"/>
              <a:t>образования, а ФГОС ДО определяет требования к структуре этого документа. </a:t>
            </a:r>
            <a:r>
              <a:rPr lang="ru-RU" b="1" dirty="0" smtClean="0"/>
              <a:t>О каком документе идет речь?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15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448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Ответ: </a:t>
            </a:r>
          </a:p>
          <a:p>
            <a:pPr algn="ctr">
              <a:buNone/>
            </a:pPr>
            <a:r>
              <a:rPr lang="ru-RU" b="1" dirty="0" smtClean="0"/>
              <a:t>Основная образовательная Программа </a:t>
            </a:r>
          </a:p>
          <a:p>
            <a:pPr algn="ctr">
              <a:buNone/>
            </a:pPr>
            <a:r>
              <a:rPr lang="ru-RU" b="1" dirty="0" smtClean="0"/>
              <a:t>д</a:t>
            </a:r>
            <a:r>
              <a:rPr lang="ru-RU" b="1" dirty="0" smtClean="0"/>
              <a:t>ошкольной организации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75069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285852" y="857232"/>
            <a:ext cx="3965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42910" y="1046440"/>
            <a:ext cx="78581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Вопрос № 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основе, каких документов разработан Стандарт.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748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Ответ: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endParaRPr lang="ru-RU" sz="40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4000" b="1" dirty="0" smtClean="0"/>
              <a:t>Конституции </a:t>
            </a:r>
            <a:r>
              <a:rPr lang="ru-RU" sz="4000" b="1" dirty="0" smtClean="0"/>
              <a:t>Российской Федерации,  </a:t>
            </a:r>
            <a:endParaRPr lang="ru-RU" sz="4000" b="1" dirty="0" smtClean="0"/>
          </a:p>
          <a:p>
            <a:pPr algn="ctr">
              <a:buNone/>
            </a:pPr>
            <a:r>
              <a:rPr lang="ru-RU" sz="4000" b="1" dirty="0" smtClean="0"/>
              <a:t>закона </a:t>
            </a:r>
            <a:r>
              <a:rPr lang="ru-RU" sz="4000" b="1" dirty="0" smtClean="0"/>
              <a:t>об </a:t>
            </a:r>
            <a:r>
              <a:rPr lang="ru-RU" sz="4000" b="1" dirty="0" smtClean="0"/>
              <a:t>образовании РФ,</a:t>
            </a:r>
          </a:p>
          <a:p>
            <a:pPr algn="ctr">
              <a:buNone/>
            </a:pPr>
            <a:r>
              <a:rPr lang="ru-RU" sz="4000" b="1" dirty="0" smtClean="0"/>
              <a:t>  </a:t>
            </a:r>
            <a:r>
              <a:rPr lang="ru-RU" sz="4000" b="1" dirty="0" smtClean="0"/>
              <a:t>Конвенции ООН о правах ребенка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Вопрос </a:t>
            </a:r>
            <a:r>
              <a:rPr lang="ru-RU" b="1" dirty="0" smtClean="0">
                <a:solidFill>
                  <a:srgbClr val="0070C0"/>
                </a:solidFill>
              </a:rPr>
              <a:t>№ 4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Стандарт </a:t>
            </a:r>
            <a:r>
              <a:rPr lang="ru-RU" b="1" dirty="0" smtClean="0"/>
              <a:t>включает в себя требования к… назовите три этих требования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</a:rPr>
              <a:t>Ответ</a:t>
            </a:r>
            <a:r>
              <a:rPr lang="ru-RU" sz="3600" b="1" dirty="0" smtClean="0">
                <a:solidFill>
                  <a:srgbClr val="0070C0"/>
                </a:solidFill>
              </a:rPr>
              <a:t>:</a:t>
            </a:r>
            <a:r>
              <a:rPr lang="ru-RU" sz="3600" dirty="0" smtClean="0">
                <a:solidFill>
                  <a:srgbClr val="0070C0"/>
                </a:solidFill>
              </a:rPr>
              <a:t> </a:t>
            </a:r>
            <a:endParaRPr lang="ru-RU" sz="36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1.  К </a:t>
            </a:r>
            <a:r>
              <a:rPr lang="ru-RU" sz="3600" b="1" dirty="0" smtClean="0"/>
              <a:t>структуре Программы и ее объему;</a:t>
            </a:r>
          </a:p>
          <a:p>
            <a:pPr>
              <a:buNone/>
            </a:pPr>
            <a:r>
              <a:rPr lang="ru-RU" sz="3600" b="1" dirty="0" smtClean="0"/>
              <a:t>2.  К </a:t>
            </a:r>
            <a:r>
              <a:rPr lang="ru-RU" sz="3600" b="1" dirty="0" smtClean="0"/>
              <a:t>условиям реализации Программы;</a:t>
            </a:r>
          </a:p>
          <a:p>
            <a:pPr>
              <a:buNone/>
            </a:pPr>
            <a:r>
              <a:rPr lang="ru-RU" sz="3600" b="1" dirty="0" smtClean="0"/>
              <a:t>3.  К </a:t>
            </a:r>
            <a:r>
              <a:rPr lang="ru-RU" sz="3600" b="1" dirty="0" smtClean="0"/>
              <a:t>результатам освоения Программы</a:t>
            </a:r>
            <a:r>
              <a:rPr lang="ru-RU" sz="36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368</Words>
  <Application>Microsoft Office PowerPoint</Application>
  <PresentationFormat>Экран (4:3)</PresentationFormat>
  <Paragraphs>65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Итоговый педагогический совет за 2014 – 2015 учебный год                   ИГРА    ЧТО? ГДЕ? КОГДА?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в подготовительной группе</dc:title>
  <dc:creator>Детский сад</dc:creator>
  <cp:lastModifiedBy>Дмитриева Л В</cp:lastModifiedBy>
  <cp:revision>44</cp:revision>
  <dcterms:created xsi:type="dcterms:W3CDTF">2011-04-09T18:28:24Z</dcterms:created>
  <dcterms:modified xsi:type="dcterms:W3CDTF">2015-05-28T08:52:56Z</dcterms:modified>
</cp:coreProperties>
</file>