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59" r:id="rId4"/>
    <p:sldId id="260" r:id="rId5"/>
    <p:sldId id="257" r:id="rId6"/>
    <p:sldId id="258" r:id="rId7"/>
    <p:sldId id="261" r:id="rId8"/>
    <p:sldId id="265" r:id="rId9"/>
    <p:sldId id="266" r:id="rId10"/>
    <p:sldId id="267" r:id="rId11"/>
    <p:sldId id="270" r:id="rId12"/>
    <p:sldId id="268" r:id="rId13"/>
    <p:sldId id="269" r:id="rId14"/>
    <p:sldId id="272" r:id="rId15"/>
    <p:sldId id="271" r:id="rId16"/>
    <p:sldId id="275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52CFF0-3B3F-448B-92E4-C13AF28BDBE8}" type="datetimeFigureOut">
              <a:rPr lang="ru-RU" smtClean="0"/>
              <a:pPr/>
              <a:t>10.02.2012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1CCF3A0-BE55-4C98-BB34-E33570E2E6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Изображение поколения 30-х годов в творчестве Лермонтова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Л"/>
          <p:cNvPicPr>
            <a:picLocks noChangeAspect="1" noChangeArrowheads="1"/>
          </p:cNvPicPr>
          <p:nvPr/>
        </p:nvPicPr>
        <p:blipFill>
          <a:blip r:embed="rId2" cstate="print"/>
          <a:srcRect l="1891" r="1656" b="1450"/>
          <a:stretch>
            <a:fillRect/>
          </a:stretch>
        </p:blipFill>
        <p:spPr bwMode="auto">
          <a:xfrm>
            <a:off x="357158" y="0"/>
            <a:ext cx="3000364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БОРОДИНО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- Скажи-ка, дядя, ведь не даром</a:t>
            </a:r>
            <a:br>
              <a:rPr lang="ru-RU" dirty="0" smtClean="0"/>
            </a:br>
            <a:r>
              <a:rPr lang="ru-RU" dirty="0" smtClean="0"/>
              <a:t>Москва, спаленная пожаром,</a:t>
            </a:r>
            <a:br>
              <a:rPr lang="ru-RU" dirty="0" smtClean="0"/>
            </a:br>
            <a:r>
              <a:rPr lang="ru-RU" dirty="0" smtClean="0"/>
              <a:t>Французу отдана?</a:t>
            </a:r>
            <a:br>
              <a:rPr lang="ru-RU" dirty="0" smtClean="0"/>
            </a:br>
            <a:r>
              <a:rPr lang="ru-RU" dirty="0" smtClean="0"/>
              <a:t>Ведь были ж схватки боевые,</a:t>
            </a:r>
            <a:br>
              <a:rPr lang="ru-RU" dirty="0" smtClean="0"/>
            </a:br>
            <a:r>
              <a:rPr lang="ru-RU" dirty="0" smtClean="0"/>
              <a:t>Да, говорят, еще какие!</a:t>
            </a:r>
            <a:br>
              <a:rPr lang="ru-RU" dirty="0" smtClean="0"/>
            </a:br>
            <a:r>
              <a:rPr lang="ru-RU" dirty="0" smtClean="0"/>
              <a:t>Недаром помнит вся Россия</a:t>
            </a:r>
            <a:br>
              <a:rPr lang="ru-RU" dirty="0" smtClean="0"/>
            </a:br>
            <a:r>
              <a:rPr lang="ru-RU" dirty="0" smtClean="0"/>
              <a:t>Про день Бородина!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Да, были люди в наше время,</a:t>
            </a:r>
            <a:br>
              <a:rPr lang="ru-RU" dirty="0" smtClean="0"/>
            </a:br>
            <a:r>
              <a:rPr lang="ru-RU" dirty="0" smtClean="0"/>
              <a:t>Не то, что нынешнее племя:</a:t>
            </a:r>
            <a:br>
              <a:rPr lang="ru-RU" dirty="0" smtClean="0"/>
            </a:br>
            <a:r>
              <a:rPr lang="ru-RU" dirty="0" smtClean="0"/>
              <a:t>Богатыри - не вы!</a:t>
            </a:r>
            <a:br>
              <a:rPr lang="ru-RU" dirty="0" smtClean="0"/>
            </a:br>
            <a:r>
              <a:rPr lang="ru-RU" dirty="0" smtClean="0"/>
              <a:t>Плохая им досталась доля:</a:t>
            </a:r>
            <a:br>
              <a:rPr lang="ru-RU" dirty="0" smtClean="0"/>
            </a:br>
            <a:r>
              <a:rPr lang="ru-RU" dirty="0" smtClean="0"/>
              <a:t>Немногие вернулись с поля...</a:t>
            </a:r>
            <a:br>
              <a:rPr lang="ru-RU" dirty="0" smtClean="0"/>
            </a:br>
            <a:r>
              <a:rPr lang="ru-RU" dirty="0" smtClean="0"/>
              <a:t>Не будь на то господня воля,</a:t>
            </a:r>
            <a:br>
              <a:rPr lang="ru-RU" dirty="0" smtClean="0"/>
            </a:br>
            <a:r>
              <a:rPr lang="ru-RU" dirty="0" smtClean="0"/>
              <a:t>Не отдали б Москвы!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Охарактеризуйте поколение 1812 года.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Подумайте!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В чем идейная взаимосвязь этих двух стихотворений?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Общая мысль – упрек поколению 30-годов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Героизм и мужество участников Отечественной войны 1812 г. В смертельной схватке с врагом – и позорное малодушие поколения 30-х гг.</a:t>
            </a:r>
          </a:p>
          <a:p>
            <a:r>
              <a:rPr lang="ru-RU" dirty="0" smtClean="0"/>
              <a:t>Единодушие и сплоченность героев 1812 г. – и полная разобщенность поколения 30-х гг.</a:t>
            </a:r>
          </a:p>
          <a:p>
            <a:r>
              <a:rPr lang="ru-RU" dirty="0" smtClean="0"/>
              <a:t>Герои войны 1812 г. навсегда останутся в памяти народа – поколение 30-х гг. «потомок оскорбит презрительным стихом»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Роман «Герой нашего времени»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Прочитав «Предисловие» к роману, вы пришли к выводу: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романе «Герой нашего времени» продолжает развиваться тема поколения 30-х годов;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Роман «Герой нашего времени» – это произведение на другую тему?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Глава «Тамань»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Кто выступает рассказчиком в главе «Тамань»</a:t>
            </a:r>
          </a:p>
          <a:p>
            <a:r>
              <a:rPr lang="ru-RU" dirty="0" smtClean="0"/>
              <a:t>Что удивило Печорина в героях главы «Тамань»? Прочитайте диалог слепого и девушки-ундины ночью на берегу моря со слов «Так прошло около часа» до слов «Я насилу дождался утра». Как в этом эпизоде проявляется характер Печорина? Зачем ему нужно было «достать ключ» загадки контрабандистов?</a:t>
            </a:r>
          </a:p>
          <a:p>
            <a:r>
              <a:rPr lang="ru-RU" dirty="0" smtClean="0"/>
              <a:t>Прочитайте портрет девушки-ундины. Какие оценки дает ей Печорин и как это характеризует его самого?</a:t>
            </a:r>
          </a:p>
          <a:p>
            <a:r>
              <a:rPr lang="ru-RU" dirty="0" smtClean="0"/>
              <a:t>Почему Печорин называет контрабандистов «честными»? Почему ему грустно в конце их истории? Что это проясняет в его характере?</a:t>
            </a:r>
          </a:p>
          <a:p>
            <a:r>
              <a:rPr lang="ru-RU" dirty="0" smtClean="0"/>
              <a:t>Какую позицию Печорина по отношению к окружающим людям подчеркивает автор?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Сделайте вывод, каким предстает главный герой романа в этой главе.</a:t>
            </a:r>
          </a:p>
          <a:p>
            <a:r>
              <a:rPr lang="ru-RU" dirty="0" smtClean="0"/>
              <a:t>Симпатичен ли  он вам?</a:t>
            </a:r>
          </a:p>
          <a:p>
            <a:r>
              <a:rPr lang="ru-RU" dirty="0" smtClean="0"/>
              <a:t>Что сближает его с лирическим героем стихотворения «Дума»?</a:t>
            </a:r>
          </a:p>
          <a:p>
            <a:r>
              <a:rPr lang="ru-RU" dirty="0" smtClean="0"/>
              <a:t>Захотелось ли вам узнать о нем побольше?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Перечитать главы «Бэла»«Княжна Мери», «Максим </a:t>
            </a:r>
            <a:r>
              <a:rPr lang="ru-RU" dirty="0" err="1" smtClean="0"/>
              <a:t>Максимыч</a:t>
            </a:r>
            <a:r>
              <a:rPr lang="ru-RU" dirty="0" smtClean="0"/>
              <a:t>»;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Выяснение того, каким изображается Лермонтовым поколение 30-х годов в стихотворениях «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Дума»и«Бородино  ;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Обучение анализу лирического произведения;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Подойти к пониманию того, продолжает ли роман «Герой нашего времени» тему судьбы поколения 30-х годов.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Лермонтов, по словам Белинского, - 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"поэт совсем другой эпохи", "его поэзия - совсем новое звено в цепи исторического развития нашего общества". </a:t>
            </a:r>
            <a:endParaRPr lang="ru-RU" sz="3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характерно для эпохи Лермонтова?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было подавление свободомыслия;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было время тяжелейшей политической реакции;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утверждения нового цензурного устава;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расправы с освободительным движением в Европе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 изученное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Каковы основные мотивы лирики Лермонтова?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Соедините стрелочками произведения и мотивы лирики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2071678"/>
          <a:ext cx="771530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600504"/>
              </a:tblGrid>
              <a:tr h="133175">
                <a:tc>
                  <a:txBody>
                    <a:bodyPr/>
                    <a:lstStyle/>
                    <a:p>
                      <a:r>
                        <a:rPr lang="ru-RU" dirty="0" smtClean="0"/>
                        <a:t>  Мотивы </a:t>
                      </a:r>
                      <a:r>
                        <a:rPr lang="ru-RU" dirty="0" err="1" smtClean="0"/>
                        <a:t>лермонтовской</a:t>
                      </a:r>
                      <a:r>
                        <a:rPr lang="ru-RU" dirty="0" smtClean="0"/>
                        <a:t> лирики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Стихотворения</a:t>
                      </a:r>
                      <a:endParaRPr lang="ru-RU" dirty="0"/>
                    </a:p>
                  </a:txBody>
                  <a:tcPr/>
                </a:tc>
              </a:tr>
              <a:tr h="3637539">
                <a:tc>
                  <a:txBody>
                    <a:bodyPr/>
                    <a:lstStyle/>
                    <a:p>
                      <a:r>
                        <a:rPr lang="ru-RU" dirty="0" smtClean="0"/>
                        <a:t>«Смерть поэта»</a:t>
                      </a:r>
                    </a:p>
                    <a:p>
                      <a:r>
                        <a:rPr lang="ru-RU" dirty="0" smtClean="0"/>
                        <a:t>«Узник»</a:t>
                      </a:r>
                    </a:p>
                    <a:p>
                      <a:r>
                        <a:rPr lang="ru-RU" dirty="0" smtClean="0"/>
                        <a:t>«Прощай</a:t>
                      </a:r>
                      <a:r>
                        <a:rPr lang="ru-RU" baseline="0" dirty="0" smtClean="0"/>
                        <a:t>, немытая Россия»</a:t>
                      </a:r>
                    </a:p>
                    <a:p>
                      <a:r>
                        <a:rPr lang="ru-RU" baseline="0" dirty="0" smtClean="0"/>
                        <a:t>«Нищий»</a:t>
                      </a:r>
                    </a:p>
                    <a:p>
                      <a:r>
                        <a:rPr lang="ru-RU" baseline="0" dirty="0" smtClean="0"/>
                        <a:t>«И скучно, и грустно»</a:t>
                      </a:r>
                    </a:p>
                    <a:p>
                      <a:r>
                        <a:rPr lang="ru-RU" baseline="0" dirty="0" smtClean="0"/>
                        <a:t>«Родина»</a:t>
                      </a:r>
                    </a:p>
                    <a:p>
                      <a:r>
                        <a:rPr lang="ru-RU" baseline="0" dirty="0" smtClean="0"/>
                        <a:t>«Как часто пестрою толпою окружен»</a:t>
                      </a:r>
                    </a:p>
                    <a:p>
                      <a:r>
                        <a:rPr lang="ru-RU" baseline="0" dirty="0" smtClean="0"/>
                        <a:t>«Дума»</a:t>
                      </a:r>
                    </a:p>
                    <a:p>
                      <a:r>
                        <a:rPr lang="ru-RU" baseline="0" dirty="0" smtClean="0"/>
                        <a:t>«Бородино»</a:t>
                      </a:r>
                    </a:p>
                    <a:p>
                      <a:r>
                        <a:rPr lang="ru-RU" baseline="0" dirty="0" smtClean="0"/>
                        <a:t>«Поэт»</a:t>
                      </a:r>
                    </a:p>
                    <a:p>
                      <a:r>
                        <a:rPr lang="ru-RU" baseline="0" dirty="0" smtClean="0"/>
                        <a:t>«Нет, не тебя так пылко я люблю»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жажда свободы, вольности, борьбы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разочарование, одиночество, поиск гармонии в отношениях с окружающим миром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любовь-страдание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критика самодержавия и светского общества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положение народа и Родины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трудность поэтического призвания и высокое предназначение поэзии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осмысление судьбы своего поколения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Стихотворение «Дума»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Печально я гляжу на наше поколенье!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Его грядущее - иль пусто, иль темно,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Меж тем, под бременем познанья и сомненья,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         В бездействии состарится оно.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         Богаты мы, едва из колыбели,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Ошибками отцов и поздним их умом,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жизнь уж нас томит, как ровный путь без цели,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         Как пир на празднике чужом.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     К добру и злу постыдно равнодушны,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начале поприща мы вянем без борьбы;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Перед опасностью позорно малодушны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перед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властию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презренные рабы.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     Так тощий плод, до времени созрелый,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Ни вкуса нашего не радуя, ни глаз,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Висит между цветов, пришлец осиротелый,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час их красоты - его паденья час!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Каким почувствовали вы лирического героя «Думы»?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делает поистине «железным» стих «Думы»? Почему?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Какие строки особенно неумолимы, беспощадны?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Составьте цитатную характеристику поколения.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«Богаты…ошибками отцов»;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«К добру и злу постыдно равнодушны»;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«Перед опасностью …малодушны»;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«Перед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властию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… рабы»;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«Иссушили ум наукою бесплодной»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«И ненавидим мы и любим мы случайно»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122</TotalTime>
  <Words>479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Метро</vt:lpstr>
      <vt:lpstr>Изображение поколения 30-х годов в творчестве Лермонтова</vt:lpstr>
      <vt:lpstr>Цели урока: </vt:lpstr>
      <vt:lpstr>Слайд 3</vt:lpstr>
      <vt:lpstr>Что характерно для эпохи Лермонтова?</vt:lpstr>
      <vt:lpstr>Вспомним изученное</vt:lpstr>
      <vt:lpstr>Соедините стрелочками произведения и мотивы лирики</vt:lpstr>
      <vt:lpstr>Стихотворение «Дума»</vt:lpstr>
      <vt:lpstr>Слайд 8</vt:lpstr>
      <vt:lpstr>Составьте цитатную характеристику поколения.</vt:lpstr>
      <vt:lpstr>        БОРОДИНО </vt:lpstr>
      <vt:lpstr>Слайд 11</vt:lpstr>
      <vt:lpstr>        Подумайте!</vt:lpstr>
      <vt:lpstr>Общая мысль – упрек поколению 30-годов </vt:lpstr>
      <vt:lpstr>Роман «Герой нашего времени»</vt:lpstr>
      <vt:lpstr>        Глава «Тамань»</vt:lpstr>
      <vt:lpstr>Слайд 16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Изображение поколения 30-х годов в творчестве Лермонтова</dc:title>
  <dc:creator>Людмила</dc:creator>
  <cp:lastModifiedBy>Людмила</cp:lastModifiedBy>
  <cp:revision>15</cp:revision>
  <dcterms:created xsi:type="dcterms:W3CDTF">2011-12-19T06:15:22Z</dcterms:created>
  <dcterms:modified xsi:type="dcterms:W3CDTF">2012-02-10T06:30:22Z</dcterms:modified>
</cp:coreProperties>
</file>