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2" r:id="rId6"/>
    <p:sldId id="284" r:id="rId7"/>
    <p:sldId id="285" r:id="rId8"/>
    <p:sldId id="290" r:id="rId9"/>
    <p:sldId id="286" r:id="rId10"/>
    <p:sldId id="287" r:id="rId11"/>
    <p:sldId id="291" r:id="rId12"/>
    <p:sldId id="288" r:id="rId13"/>
    <p:sldId id="289" r:id="rId14"/>
    <p:sldId id="292" r:id="rId15"/>
    <p:sldId id="264" r:id="rId16"/>
    <p:sldId id="265" r:id="rId17"/>
    <p:sldId id="266" r:id="rId18"/>
    <p:sldId id="267" r:id="rId19"/>
    <p:sldId id="269" r:id="rId20"/>
    <p:sldId id="271" r:id="rId21"/>
    <p:sldId id="272" r:id="rId22"/>
    <p:sldId id="273" r:id="rId23"/>
    <p:sldId id="293" r:id="rId24"/>
    <p:sldId id="295" r:id="rId25"/>
    <p:sldId id="275" r:id="rId26"/>
    <p:sldId id="274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459DA-ED10-42D3-B367-05C6EFFAF535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ABB3-52BB-4C30-9763-247DBDFF3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2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Учитель-логопед предлагает отгадать загадку:</a:t>
            </a:r>
            <a:b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ты в лесу шумишь,</a:t>
            </a:r>
            <a:b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увидишь крошку…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(мышь).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63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Мышата не всегда умеют наводить в норке порядок. Вот и сейчас они разбросали игрушки по комнате. Найди их все: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Где сидит мишка? (Мишка сидит под шубой)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Где стоит машинка? (Машинка стоит перед шкафом)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Где спряталась лошадка? (Лошадка спряталась за шкафом)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Где сидит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кошка? (Кошка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сидит на шкафу)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Где неваляшка? (Неваляшка в шкафу)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2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Давай вспомним, какая игрушка была на шкафу? </a:t>
            </a:r>
            <a:r>
              <a:rPr lang="ru-RU" dirty="0" smtClean="0"/>
              <a:t>(Кошка)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9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Вспомни, какая игрушка была перед шкафом? (Машинка)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2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Вспомни, какая игрушка была за шкафом? (Лошадка)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97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Вспомни, какая игрушка была в шкафу? (Неваляшка)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игрушки нет? Где она спрятана? (Мишка, под шубой)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92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всех игрушек в норке, есть одна самая старая. Ее принесла сама мама-мышка.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Угадай, какая это  игрушка?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(Ребёнок выбирает игрушку и составляет звуковой анализ слова, а затем сравнивает со схемой слова).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7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Назови последний звук в слове «мышь». (Звук [Ш])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9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Скажи ШШШШ…..(тихо). Пусть мышка пробежит по дорожке так, чтобы кошка ее не услышала.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(Ребёнок произносит звук [Ш], а мышка «бежит» по экрану)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Характеристика звука [Ш]: звук [Ш] – согласный,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6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Твёрдый или мягкий?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3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Звонкий или глухой?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9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Характеристика звука [Ш]: звук [Ш] – согласный, твёрдый, глухой.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0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 «Сосчитай мышат».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мамы мышки есть мышата. Сейчас они будут появляться, а ты считай их: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мышонок, два мышонка… (Ребёнок считает по одной мышке)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Сколько всего было мышат у мамы мышки? (У мамы мышки шесть мышат)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2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 «Найди лишнюю игрушку».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Мышата принесли в норку много … (игрушек). Но одна игрушка лишняя, найди её. Назови все игрушки и внимательно послушай, в каком слове нет звука 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[Ш]. </a:t>
            </a:r>
          </a:p>
          <a:p>
            <a:r>
              <a:rPr lang="ru-RU" sz="1200" b="1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Физминутка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«Мыши»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(дети выполняют соответствующие тексту движения).</a:t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Вышли мыши как то раз,                                   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Посмотреть, который час.                                  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Раз, два, три, четыре –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Мыши дернули за гири!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Вдруг раздался страшный звон,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Убежали мышки вон!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ABB3-52BB-4C30-9763-247DBDFF33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3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7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slide" Target="slide18.xml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4.jpe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736304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Муниципальное автономное дошкольное образовательное учреждение</a:t>
            </a:r>
            <a:br>
              <a:rPr lang="ru-RU" sz="1600" i="1" dirty="0" smtClean="0"/>
            </a:br>
            <a:r>
              <a:rPr lang="ru-RU" sz="1600" i="1" dirty="0" smtClean="0"/>
              <a:t> детский сад комбинированного вида № 43 «Солнышко»</a:t>
            </a:r>
            <a:br>
              <a:rPr lang="ru-RU" sz="16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rgbClr val="7030A0"/>
                </a:solidFill>
              </a:rPr>
              <a:t>Индивидуальная логопедическая НОД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Автоматизация звука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ru-RU" b="1" dirty="0" smtClean="0">
                <a:solidFill>
                  <a:srgbClr val="0070C0"/>
                </a:solidFill>
              </a:rPr>
              <a:t>Ш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56984" cy="201622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Составитель: </a:t>
            </a:r>
            <a:r>
              <a:rPr lang="ru-RU" sz="2400" dirty="0" smtClean="0">
                <a:solidFill>
                  <a:schemeClr val="tx1"/>
                </a:solidFill>
              </a:rPr>
              <a:t>Короткова В.Ф.,</a:t>
            </a: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учитель-логопед</a:t>
            </a:r>
          </a:p>
          <a:p>
            <a:pPr algn="r"/>
            <a:endParaRPr lang="ru-RU" sz="3000" dirty="0" smtClean="0">
              <a:solidFill>
                <a:schemeClr val="tx1"/>
              </a:solidFill>
            </a:endParaRPr>
          </a:p>
          <a:p>
            <a:endParaRPr lang="ru-RU" sz="1600" i="1" smtClean="0">
              <a:solidFill>
                <a:schemeClr val="tx1"/>
              </a:solidFill>
              <a:latin typeface="+mj-lt"/>
            </a:endParaRPr>
          </a:p>
          <a:p>
            <a:r>
              <a:rPr lang="ru-RU" sz="1600" i="1" dirty="0" smtClean="0">
                <a:solidFill>
                  <a:schemeClr val="tx1"/>
                </a:solidFill>
                <a:latin typeface="+mj-lt"/>
              </a:rPr>
              <a:t>Златоуст, 2015 г.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3" name="Picture 4" descr="baby2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2276872"/>
            <a:ext cx="2376264" cy="269964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1283" r="43076" b="24613"/>
          <a:stretch/>
        </p:blipFill>
        <p:spPr bwMode="auto">
          <a:xfrm>
            <a:off x="3086100" y="4432618"/>
            <a:ext cx="851530" cy="977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2" y="4471973"/>
            <a:ext cx="8540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Гласный или согласный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Твердый или мягкий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Звонкий или  глухой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5029200" y="1295400"/>
            <a:ext cx="3657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[</a:t>
            </a:r>
            <a:r>
              <a:rPr lang="ru-RU" sz="7200" dirty="0" err="1" smtClean="0"/>
              <a:t>ш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4" name="Овал 3"/>
          <p:cNvSpPr/>
          <p:nvPr/>
        </p:nvSpPr>
        <p:spPr>
          <a:xfrm>
            <a:off x="1495084" y="1950027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28109" y="1950027"/>
            <a:ext cx="838200" cy="838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95084" y="3200400"/>
            <a:ext cx="838200" cy="838200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3200400"/>
            <a:ext cx="838200" cy="8382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3124200" y="4506609"/>
            <a:ext cx="9144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86100" y="4572000"/>
            <a:ext cx="9144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943600" y="3276600"/>
            <a:ext cx="2057400" cy="1981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19800" y="3352800"/>
            <a:ext cx="1905000" cy="1828800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еще!!!</a:t>
            </a:r>
            <a:endParaRPr lang="ru-RU" dirty="0"/>
          </a:p>
        </p:txBody>
      </p:sp>
      <p:pic>
        <p:nvPicPr>
          <p:cNvPr id="4" name="Picture 4" descr="baby15_1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060848"/>
            <a:ext cx="1944216" cy="22086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3" name="Picture 4" descr="baby2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2276872"/>
            <a:ext cx="2376264" cy="269964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звука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539552" y="1295400"/>
            <a:ext cx="8147248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[</a:t>
            </a:r>
            <a:r>
              <a:rPr lang="ru-RU" sz="7200" dirty="0" err="1" smtClean="0">
                <a:solidFill>
                  <a:srgbClr val="0070C0"/>
                </a:solidFill>
              </a:rPr>
              <a:t>ш</a:t>
            </a:r>
            <a:r>
              <a:rPr lang="en-US" sz="7200" dirty="0" smtClean="0">
                <a:solidFill>
                  <a:srgbClr val="0070C0"/>
                </a:solidFill>
              </a:rPr>
              <a:t>]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2636912"/>
            <a:ext cx="3528392" cy="33123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2708920"/>
            <a:ext cx="3384376" cy="3168352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7" y="2855294"/>
            <a:ext cx="592399" cy="5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169">
            <a:off x="5641577" y="2840432"/>
            <a:ext cx="592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мамы мышки есть мышата.</a:t>
            </a:r>
            <a:br>
              <a:rPr lang="ru-RU" sz="2400" dirty="0" smtClean="0"/>
            </a:br>
            <a:r>
              <a:rPr lang="ru-RU" sz="2400" dirty="0" smtClean="0"/>
              <a:t>Сейчас они будут появляться, а ты считай их.</a:t>
            </a:r>
            <a:br>
              <a:rPr lang="ru-RU" sz="2400" dirty="0" smtClean="0"/>
            </a:br>
            <a:r>
              <a:rPr lang="ru-RU" sz="1600" i="1" dirty="0" smtClean="0"/>
              <a:t>Один мышонок, два мышонка…</a:t>
            </a:r>
            <a:endParaRPr lang="ru-RU" sz="1600" i="1" dirty="0"/>
          </a:p>
        </p:txBody>
      </p:sp>
      <p:pic>
        <p:nvPicPr>
          <p:cNvPr id="6" name="Picture 5" descr="C:\Users\Ольга\Desktop\мышка\181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520280" cy="2520280"/>
          </a:xfrm>
          <a:prstGeom prst="rect">
            <a:avLst/>
          </a:prstGeom>
          <a:noFill/>
        </p:spPr>
      </p:pic>
      <p:pic>
        <p:nvPicPr>
          <p:cNvPr id="7170" name="Picture 2" descr="C:\Users\Ольга\Desktop\мышка\0_804d4_80fa053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1387759" cy="1445221"/>
          </a:xfrm>
          <a:prstGeom prst="rect">
            <a:avLst/>
          </a:prstGeom>
          <a:noFill/>
        </p:spPr>
      </p:pic>
      <p:pic>
        <p:nvPicPr>
          <p:cNvPr id="7171" name="Picture 3" descr="C:\Users\Ольга\Desktop\мышка\413974a27853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060848"/>
            <a:ext cx="1524000" cy="1514475"/>
          </a:xfrm>
          <a:prstGeom prst="rect">
            <a:avLst/>
          </a:prstGeom>
          <a:noFill/>
        </p:spPr>
      </p:pic>
      <p:pic>
        <p:nvPicPr>
          <p:cNvPr id="7172" name="Picture 4" descr="C:\Users\Ольга\Desktop\мышка\0b14bb2d00e183113b93078840feec4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25144"/>
            <a:ext cx="1584176" cy="1380782"/>
          </a:xfrm>
          <a:prstGeom prst="rect">
            <a:avLst/>
          </a:prstGeom>
          <a:noFill/>
        </p:spPr>
      </p:pic>
      <p:pic>
        <p:nvPicPr>
          <p:cNvPr id="7173" name="Picture 5" descr="C:\Users\Ольга\Desktop\мышка\0_52c8f_5d5bc6c1_X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97152"/>
            <a:ext cx="1190337" cy="1317873"/>
          </a:xfrm>
          <a:prstGeom prst="rect">
            <a:avLst/>
          </a:prstGeom>
          <a:noFill/>
        </p:spPr>
      </p:pic>
      <p:pic>
        <p:nvPicPr>
          <p:cNvPr id="7174" name="Picture 6" descr="C:\Users\Ольга\Desktop\мышка\0_52c8a_30003d23_X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941168"/>
            <a:ext cx="1514464" cy="1090414"/>
          </a:xfrm>
          <a:prstGeom prst="rect">
            <a:avLst/>
          </a:prstGeom>
          <a:noFill/>
        </p:spPr>
      </p:pic>
      <p:pic>
        <p:nvPicPr>
          <p:cNvPr id="7175" name="Picture 7" descr="C:\Users\Ольга\Desktop\мышка\15591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725144"/>
            <a:ext cx="1224136" cy="139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Мышата принесли в норку много …</a:t>
            </a:r>
            <a:br>
              <a:rPr lang="ru-RU" sz="3200" dirty="0" smtClean="0"/>
            </a:br>
            <a:r>
              <a:rPr lang="ru-RU" sz="3200" dirty="0" smtClean="0"/>
              <a:t>найди лишнюю</a:t>
            </a:r>
            <a:endParaRPr lang="ru-RU" sz="3200" dirty="0"/>
          </a:p>
        </p:txBody>
      </p:sp>
      <p:pic>
        <p:nvPicPr>
          <p:cNvPr id="8194" name="Picture 2" descr="C:\Users\Ольга\Desktop\мышка\0_6b11e_9ab84aba_XL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2387882" cy="2196852"/>
          </a:xfrm>
          <a:prstGeom prst="rect">
            <a:avLst/>
          </a:prstGeom>
          <a:noFill/>
        </p:spPr>
      </p:pic>
      <p:pic>
        <p:nvPicPr>
          <p:cNvPr id="8195" name="Picture 3" descr="C:\Users\Ольга\Desktop\мышка\25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3933056"/>
            <a:ext cx="2242220" cy="1515741"/>
          </a:xfrm>
          <a:prstGeom prst="rect">
            <a:avLst/>
          </a:prstGeom>
          <a:noFill/>
        </p:spPr>
      </p:pic>
      <p:pic>
        <p:nvPicPr>
          <p:cNvPr id="8196" name="Picture 4" descr="C:\Users\Ольга\Desktop\мышка\21312191_2556120ben20gol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628800"/>
            <a:ext cx="1794892" cy="1831522"/>
          </a:xfrm>
          <a:prstGeom prst="rect">
            <a:avLst/>
          </a:prstGeom>
          <a:noFill/>
        </p:spPr>
      </p:pic>
      <p:pic>
        <p:nvPicPr>
          <p:cNvPr id="8197" name="Picture 5" descr="C:\Users\Ольга\Desktop\мышка\417990000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799638"/>
            <a:ext cx="2592288" cy="194421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67" y="3869252"/>
            <a:ext cx="18049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41426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еще!!!</a:t>
            </a:r>
            <a:endParaRPr lang="ru-RU" dirty="0"/>
          </a:p>
        </p:txBody>
      </p:sp>
      <p:pic>
        <p:nvPicPr>
          <p:cNvPr id="4" name="Picture 4" descr="baby15_1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060848"/>
            <a:ext cx="1944216" cy="22086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3" name="Picture 4" descr="baby2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2276872"/>
            <a:ext cx="2376264" cy="269964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Мышата не всегда умеют наводить в норке порядок. Вот и сейчас они разбросали игрушки по комнате. Найди их все.</a:t>
            </a:r>
            <a:endParaRPr lang="ru-RU" sz="3200" dirty="0"/>
          </a:p>
        </p:txBody>
      </p:sp>
      <p:pic>
        <p:nvPicPr>
          <p:cNvPr id="8194" name="Picture 2" descr="C:\Users\Ольга\Desktop\мышка\0_6b11e_9ab84aba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1979712" cy="165618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109" t="4575" b="3364"/>
          <a:stretch>
            <a:fillRect/>
          </a:stretch>
        </p:blipFill>
        <p:spPr bwMode="auto">
          <a:xfrm>
            <a:off x="5148064" y="2132856"/>
            <a:ext cx="36028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00808"/>
            <a:ext cx="2571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Ольга\Desktop\мышка\21312191_2556120ben20gol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DFF"/>
              </a:clrFrom>
              <a:clrTo>
                <a:srgbClr val="F4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05064"/>
            <a:ext cx="1577355" cy="1609546"/>
          </a:xfrm>
          <a:prstGeom prst="ellipse">
            <a:avLst/>
          </a:prstGeom>
          <a:noFill/>
        </p:spPr>
      </p:pic>
      <p:pic>
        <p:nvPicPr>
          <p:cNvPr id="8197" name="Picture 5" descr="C:\Users\Ольга\Desktop\мышка\41799000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085184"/>
            <a:ext cx="1944216" cy="1458162"/>
          </a:xfrm>
          <a:prstGeom prst="snipRoundRect">
            <a:avLst>
              <a:gd name="adj1" fmla="val 16667"/>
              <a:gd name="adj2" fmla="val 50000"/>
            </a:avLst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60" y="3896724"/>
            <a:ext cx="5064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76" b="95203" l="2574" r="98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83" y="1160066"/>
            <a:ext cx="1117811" cy="111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Отгадай загадку:</a:t>
            </a:r>
            <a:br>
              <a:rPr lang="ru-RU" sz="3200" dirty="0" smtClean="0"/>
            </a:br>
            <a:r>
              <a:rPr lang="ru-RU" sz="3200" dirty="0" smtClean="0"/>
              <a:t>Если ты в лесу шумишь,</a:t>
            </a:r>
            <a:br>
              <a:rPr lang="ru-RU" sz="3200" dirty="0" smtClean="0"/>
            </a:br>
            <a:r>
              <a:rPr lang="ru-RU" sz="3200" dirty="0" smtClean="0"/>
              <a:t>не увидишь крошку….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Вспомни, какая игрушка была на шкафу?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109" t="4575" b="3364"/>
          <a:stretch>
            <a:fillRect/>
          </a:stretch>
        </p:blipFill>
        <p:spPr bwMode="auto">
          <a:xfrm>
            <a:off x="2699792" y="2204864"/>
            <a:ext cx="36028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26876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Вспомни, какая игрушка была перед шкафом?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109" t="4575" b="3364"/>
          <a:stretch>
            <a:fillRect/>
          </a:stretch>
        </p:blipFill>
        <p:spPr bwMode="auto">
          <a:xfrm>
            <a:off x="2699792" y="2204864"/>
            <a:ext cx="36028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Ольга\Desktop\мышка\41799000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229200"/>
            <a:ext cx="1944216" cy="1458162"/>
          </a:xfrm>
          <a:prstGeom prst="snipRoundRect">
            <a:avLst>
              <a:gd name="adj1" fmla="val 16667"/>
              <a:gd name="adj2" fmla="val 50000"/>
            </a:avLst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77" y="126876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Вспомни, какая игрушка была за шкафом?</a:t>
            </a:r>
            <a:endParaRPr lang="ru-RU" sz="3200" dirty="0"/>
          </a:p>
        </p:txBody>
      </p:sp>
      <p:pic>
        <p:nvPicPr>
          <p:cNvPr id="8194" name="Picture 2" descr="C:\Users\Ольга\Desktop\мышка\0_6b11e_9ab84aba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979712" cy="165618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109" t="4575" b="3364"/>
          <a:stretch>
            <a:fillRect/>
          </a:stretch>
        </p:blipFill>
        <p:spPr bwMode="auto">
          <a:xfrm>
            <a:off x="2699792" y="2204864"/>
            <a:ext cx="36028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Ольга\Desktop\мышка\417990000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157192"/>
            <a:ext cx="1944216" cy="1458162"/>
          </a:xfrm>
          <a:prstGeom prst="snipRoundRect">
            <a:avLst>
              <a:gd name="adj1" fmla="val 16667"/>
              <a:gd name="adj2" fmla="val 50000"/>
            </a:avLst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76" y="126876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Вспомни, какая игрушка была </a:t>
            </a:r>
            <a:r>
              <a:rPr lang="ru-RU" sz="3200" smtClean="0"/>
              <a:t>в шкафу?</a:t>
            </a:r>
            <a:endParaRPr lang="ru-RU" sz="3200" dirty="0"/>
          </a:p>
        </p:txBody>
      </p:sp>
      <p:pic>
        <p:nvPicPr>
          <p:cNvPr id="8194" name="Picture 2" descr="C:\Users\Ольга\Desktop\мышка\0_6b11e_9ab84aba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979712" cy="165618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109" t="4575" b="3364"/>
          <a:stretch>
            <a:fillRect/>
          </a:stretch>
        </p:blipFill>
        <p:spPr bwMode="auto">
          <a:xfrm>
            <a:off x="2699792" y="2204864"/>
            <a:ext cx="36028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Ольга\Desktop\мышка\417990000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157192"/>
            <a:ext cx="1944216" cy="1458162"/>
          </a:xfrm>
          <a:prstGeom prst="snipRoundRect">
            <a:avLst>
              <a:gd name="adj1" fmla="val 16667"/>
              <a:gd name="adj2" fmla="val 50000"/>
            </a:avLst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789040"/>
            <a:ext cx="504056" cy="10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652120" y="5517232"/>
            <a:ext cx="3491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latin typeface="+mj-lt"/>
                <a:ea typeface="+mj-ea"/>
                <a:cs typeface="+mj-cs"/>
              </a:rPr>
              <a:t>Какой игрушки нет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Где она спрятана?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2571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Ольга\Desktop\мышка\21312191_2556120ben20gol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DFF"/>
              </a:clrFrom>
              <a:clrTo>
                <a:srgbClr val="F4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149080"/>
            <a:ext cx="1577355" cy="160954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9" name="Содержимое 5" descr="icon_2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494610"/>
            <a:ext cx="3600400" cy="1858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Среди всех игрушек в норке, есть одна самая старая. Ее принесла сама мама-мышка. </a:t>
            </a:r>
            <a:br>
              <a:rPr lang="ru-RU" sz="2800" dirty="0" smtClean="0"/>
            </a:br>
            <a:r>
              <a:rPr lang="ru-RU" sz="2800" dirty="0" smtClean="0"/>
              <a:t>Угадай, какая это  игрушка?</a:t>
            </a:r>
            <a:endParaRPr lang="ru-RU" sz="2800" dirty="0"/>
          </a:p>
        </p:txBody>
      </p:sp>
      <p:pic>
        <p:nvPicPr>
          <p:cNvPr id="3" name="Picture 5" descr="C:\Users\Ольга\Desktop\мышка\181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664296" cy="2664296"/>
          </a:xfrm>
          <a:prstGeom prst="rect">
            <a:avLst/>
          </a:prstGeom>
          <a:noFill/>
        </p:spPr>
      </p:pic>
      <p:pic>
        <p:nvPicPr>
          <p:cNvPr id="5" name="Picture 5" descr="C:\Users\Ольга\Desktop\мышка\417990000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81128"/>
            <a:ext cx="2592288" cy="194421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223299" y="244749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42550" y="2447497"/>
            <a:ext cx="576064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447497"/>
            <a:ext cx="576064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2420888"/>
            <a:ext cx="576064" cy="576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16216" y="2406022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42900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7" y="4581128"/>
            <a:ext cx="1795587" cy="182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82" y="4765629"/>
            <a:ext cx="1561498" cy="15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Молодец!!!</a:t>
            </a:r>
            <a:br>
              <a:rPr lang="ru-RU" dirty="0" smtClean="0"/>
            </a:br>
            <a:r>
              <a:rPr lang="ru-RU" dirty="0" smtClean="0"/>
              <a:t>Ты выполнил все задания!!!</a:t>
            </a:r>
            <a:endParaRPr lang="ru-RU" dirty="0"/>
          </a:p>
        </p:txBody>
      </p:sp>
      <p:pic>
        <p:nvPicPr>
          <p:cNvPr id="9" name="Содержимое 5" descr="icon_25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494610"/>
            <a:ext cx="3600400" cy="1858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Назови последний звук в слове «Мышь»</a:t>
            </a:r>
            <a:endParaRPr lang="ru-RU" sz="2400" dirty="0"/>
          </a:p>
        </p:txBody>
      </p:sp>
      <p:pic>
        <p:nvPicPr>
          <p:cNvPr id="2053" name="Picture 5" descr="C:\Users\Ольга\Desktop\мышка\181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0872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Скажи ШШШШ…..(тихо). Пусть мышка пробежит по дорожке так, чтобы кошка ее не услышала.</a:t>
            </a:r>
            <a:endParaRPr lang="ru-RU" sz="2400" i="1" dirty="0"/>
          </a:p>
        </p:txBody>
      </p:sp>
      <p:pic>
        <p:nvPicPr>
          <p:cNvPr id="4099" name="Picture 3" descr="C:\Users\Ольга\Desktop\мышка\01rer66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844824"/>
            <a:ext cx="1224136" cy="1632181"/>
          </a:xfrm>
          <a:prstGeom prst="rect">
            <a:avLst/>
          </a:prstGeom>
        </p:spPr>
      </p:pic>
      <p:pic>
        <p:nvPicPr>
          <p:cNvPr id="3" name="Picture 2" descr="http://crosti.ru/patterns/00/00/9e/e7d32b43d2/%D0%BA%D0%BE%D1%82%D0%B8%D0%BA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4799" b="8597"/>
          <a:stretch/>
        </p:blipFill>
        <p:spPr bwMode="auto">
          <a:xfrm>
            <a:off x="755576" y="1412776"/>
            <a:ext cx="2893880" cy="31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78035E-8 C -0.05174 -0.07098 -0.1033 -0.14196 -0.14253 -0.12231 C -0.18177 -0.10265 -0.25503 0.06035 -0.23594 0.11792 C -0.21684 0.1755 -0.08403 0.1644 -0.02778 0.22266 C 0.02847 0.28093 0.10833 0.42081 0.10174 0.46729 C 0.09514 0.51376 -0.01302 0.50914 -0.06719 0.5022 C -0.12135 0.49526 -0.15851 0.41804 -0.22292 0.42567 C -0.28733 0.4333 -0.3816 0.55052 -0.45399 0.54798 C -0.52639 0.54544 -0.60399 0.42382 -0.65729 0.41041 C -0.71059 0.397 -0.75434 0.45781 -0.77378 0.46729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Характеристика звука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Гласный или согласный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5029200" y="1295400"/>
            <a:ext cx="3657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[</a:t>
            </a:r>
            <a:r>
              <a:rPr lang="ru-RU" sz="7200" dirty="0" err="1" smtClean="0"/>
              <a:t>ш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1691680" y="1868132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55021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еще!!!</a:t>
            </a:r>
            <a:endParaRPr lang="ru-RU" dirty="0"/>
          </a:p>
        </p:txBody>
      </p:sp>
      <p:pic>
        <p:nvPicPr>
          <p:cNvPr id="4" name="Picture 4" descr="baby15_1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060848"/>
            <a:ext cx="1944216" cy="22086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3" name="Picture 4" descr="baby21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2276872"/>
            <a:ext cx="2376264" cy="269964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Гласный или согласный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Твердый или мягкий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5029200" y="1295400"/>
            <a:ext cx="36576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[</a:t>
            </a:r>
            <a:r>
              <a:rPr lang="ru-RU" sz="7200" dirty="0" err="1" smtClean="0"/>
              <a:t>ш</a:t>
            </a:r>
            <a:r>
              <a:rPr lang="en-US" sz="7200" dirty="0" smtClean="0"/>
              <a:t>]</a:t>
            </a:r>
            <a:endParaRPr lang="ru-RU" sz="7200" dirty="0"/>
          </a:p>
        </p:txBody>
      </p:sp>
      <p:sp>
        <p:nvSpPr>
          <p:cNvPr id="4" name="Овал 3"/>
          <p:cNvSpPr/>
          <p:nvPr/>
        </p:nvSpPr>
        <p:spPr>
          <a:xfrm>
            <a:off x="1447800" y="1828800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1905000"/>
            <a:ext cx="838200" cy="838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527464" y="3193295"/>
            <a:ext cx="838200" cy="838200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030682" y="3200400"/>
            <a:ext cx="838200" cy="838200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43600" y="3276600"/>
            <a:ext cx="2057400" cy="1981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еще!!!</a:t>
            </a:r>
            <a:endParaRPr lang="ru-RU" dirty="0"/>
          </a:p>
        </p:txBody>
      </p:sp>
      <p:pic>
        <p:nvPicPr>
          <p:cNvPr id="4" name="Picture 4" descr="baby15_1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060848"/>
            <a:ext cx="1944216" cy="22086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 мышка(курсы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 мышка(курсы)</Template>
  <TotalTime>152</TotalTime>
  <Words>556</Words>
  <Application>Microsoft Office PowerPoint</Application>
  <PresentationFormat>Экран (4:3)</PresentationFormat>
  <Paragraphs>105</Paragraphs>
  <Slides>27</Slides>
  <Notes>15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 мышка(курсы)</vt:lpstr>
      <vt:lpstr>Муниципальное автономное дошкольное образовательное учреждение  детский сад комбинированного вида № 43 «Солнышко»    Индивидуальная логопедическая НОД Автоматизация звука [Ш]</vt:lpstr>
      <vt:lpstr>Отгадай загадку: Если ты в лесу шумишь, не увидишь крошку….</vt:lpstr>
      <vt:lpstr>Назови последний звук в слове «Мышь»</vt:lpstr>
      <vt:lpstr>Скажи ШШШШ…..(тихо). Пусть мышка пробежит по дорожке так, чтобы кошка ее не услышала.</vt:lpstr>
      <vt:lpstr>Характеристика звука</vt:lpstr>
      <vt:lpstr>Подумай еще!!!</vt:lpstr>
      <vt:lpstr>Молодец!!!</vt:lpstr>
      <vt:lpstr>Характеристика звука</vt:lpstr>
      <vt:lpstr>Подумай еще!!!</vt:lpstr>
      <vt:lpstr>Молодец!!!</vt:lpstr>
      <vt:lpstr>Характеристика звука</vt:lpstr>
      <vt:lpstr>Подумай еще!!!</vt:lpstr>
      <vt:lpstr>Молодец!!!</vt:lpstr>
      <vt:lpstr>Характеристика звука</vt:lpstr>
      <vt:lpstr>У мамы мышки есть мышата. Сейчас они будут появляться, а ты считай их. Один мышонок, два мышонка…</vt:lpstr>
      <vt:lpstr>Мышата принесли в норку много … найди лишнюю</vt:lpstr>
      <vt:lpstr>Подумай еще!!!</vt:lpstr>
      <vt:lpstr>Молодец!!!</vt:lpstr>
      <vt:lpstr>Мышата не всегда умеют наводить в норке порядок. Вот и сейчас они разбросали игрушки по комнате. Найди их все.</vt:lpstr>
      <vt:lpstr>Вспомни, какая игрушка была на шкафу?</vt:lpstr>
      <vt:lpstr>Вспомни, какая игрушка была перед шкафом?</vt:lpstr>
      <vt:lpstr>Вспомни, какая игрушка была за шкафом?</vt:lpstr>
      <vt:lpstr>Вспомни, какая игрушка была в шкафу?</vt:lpstr>
      <vt:lpstr>Презентация PowerPoint</vt:lpstr>
      <vt:lpstr>Молодец!!!</vt:lpstr>
      <vt:lpstr>Среди всех игрушек в норке, есть одна самая старая. Ее принесла сама мама-мышка.  Угадай, какая это  игрушка?</vt:lpstr>
      <vt:lpstr>Молодец!!! Ты выполнил все задания!!!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логопедическое занятие Автоматизация звука [Ш]</dc:title>
  <dc:creator>User</dc:creator>
  <cp:lastModifiedBy>User</cp:lastModifiedBy>
  <cp:revision>15</cp:revision>
  <dcterms:created xsi:type="dcterms:W3CDTF">2015-11-09T15:57:22Z</dcterms:created>
  <dcterms:modified xsi:type="dcterms:W3CDTF">2015-11-16T14:40:54Z</dcterms:modified>
</cp:coreProperties>
</file>