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8" r:id="rId4"/>
    <p:sldId id="259" r:id="rId5"/>
    <p:sldId id="260" r:id="rId6"/>
    <p:sldId id="261" r:id="rId7"/>
    <p:sldId id="257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B1983-39DE-470F-8110-D0EB21C88C72}" type="datetimeFigureOut">
              <a:rPr lang="ru-RU" smtClean="0"/>
              <a:pPr/>
              <a:t>10.12.2011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EB3D9-FE70-40B6-98DC-ECD819BA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b="1" i="1" dirty="0" smtClean="0">
                <a:solidFill>
                  <a:schemeClr val="tx2"/>
                </a:solidFill>
              </a:rPr>
              <a:t>Тема творчества </a:t>
            </a:r>
          </a:p>
          <a:p>
            <a:pPr algn="ctr">
              <a:buNone/>
            </a:pPr>
            <a:r>
              <a:rPr lang="ru-RU" sz="8000" b="1" i="1" dirty="0" smtClean="0">
                <a:solidFill>
                  <a:schemeClr val="tx2"/>
                </a:solidFill>
              </a:rPr>
              <a:t>в поэзии </a:t>
            </a:r>
          </a:p>
          <a:p>
            <a:pPr algn="ctr">
              <a:buNone/>
            </a:pPr>
            <a:r>
              <a:rPr lang="ru-RU" sz="8000" b="1" i="1" dirty="0" smtClean="0">
                <a:solidFill>
                  <a:schemeClr val="tx2"/>
                </a:solidFill>
              </a:rPr>
              <a:t>Анны Ахматовой</a:t>
            </a:r>
            <a:endParaRPr lang="ru-RU" sz="80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496944" cy="597666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Когда я ночью жду её прихода,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Жизнь, кажется. Висит на волоске.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Что почести, что юность, что свобода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Пред милой гостьей с дудочкой в руке.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И вот- вошла. Откинув покрывало,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Внимательно взглянула на меня.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Ей говорю: «ты </a:t>
            </a:r>
            <a:r>
              <a:rPr lang="ru-RU" dirty="0" err="1" smtClean="0">
                <a:solidFill>
                  <a:schemeClr val="tx1"/>
                </a:solidFill>
              </a:rPr>
              <a:t>Данту</a:t>
            </a:r>
            <a:r>
              <a:rPr lang="ru-RU" dirty="0" smtClean="0">
                <a:solidFill>
                  <a:schemeClr val="tx1"/>
                </a:solidFill>
              </a:rPr>
              <a:t> диктовала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Страница </a:t>
            </a:r>
            <a:r>
              <a:rPr lang="ru-RU" dirty="0" smtClean="0">
                <a:solidFill>
                  <a:schemeClr val="tx1"/>
                </a:solidFill>
              </a:rPr>
              <a:t>«Ада</a:t>
            </a:r>
            <a:r>
              <a:rPr lang="ru-RU" dirty="0" smtClean="0">
                <a:solidFill>
                  <a:schemeClr val="tx1"/>
                </a:solidFill>
              </a:rPr>
              <a:t>?» Отвечает</a:t>
            </a:r>
            <a:r>
              <a:rPr lang="ru-RU" i="1" dirty="0" smtClean="0">
                <a:solidFill>
                  <a:schemeClr val="tx1"/>
                </a:solidFill>
              </a:rPr>
              <a:t>: </a:t>
            </a:r>
            <a:r>
              <a:rPr lang="ru-RU" i="1" dirty="0" smtClean="0">
                <a:solidFill>
                  <a:schemeClr val="tx1"/>
                </a:solidFill>
              </a:rPr>
              <a:t>«</a:t>
            </a:r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 smtClean="0">
                <a:solidFill>
                  <a:schemeClr val="tx1"/>
                </a:solidFill>
              </a:rPr>
              <a:t>.»</a:t>
            </a:r>
          </a:p>
          <a:p>
            <a:pPr algn="r"/>
            <a:r>
              <a:rPr lang="ru-RU" b="1" i="1" dirty="0" smtClean="0">
                <a:solidFill>
                  <a:schemeClr val="tx1"/>
                </a:solidFill>
              </a:rPr>
              <a:t>А. Ахматова «Муза»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5733256"/>
            <a:ext cx="8640960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Вынос темы в заголовок – создание эффекта ожидания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40152" y="260648"/>
            <a:ext cx="2952328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Конфликт выявляется не сразу</a:t>
            </a:r>
            <a:endParaRPr lang="ru-RU" sz="2400" dirty="0">
              <a:solidFill>
                <a:srgbClr val="C00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7380312" y="1268760"/>
            <a:ext cx="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6156176" y="3429000"/>
            <a:ext cx="259228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Интерес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Когда 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 ночью жду её прихода,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</a:t>
            </a:r>
          </a:p>
          <a:p>
            <a:pPr>
              <a:buNone/>
            </a:pPr>
            <a:r>
              <a:rPr lang="ru-RU" u="sng" dirty="0" smtClean="0"/>
              <a:t>Жизнь, кажется, висит на волоске</a:t>
            </a:r>
          </a:p>
          <a:p>
            <a:pPr>
              <a:buNone/>
            </a:pPr>
            <a:endParaRPr lang="ru-RU" u="sng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2411760" y="76470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395536" y="1628800"/>
            <a:ext cx="7920880" cy="14184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Не случайно выведена: мистика, сила мистических начал, тайна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4365104"/>
            <a:ext cx="8208912" cy="16561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Героиня на грани, должно произойти что-то важное, соотносимое с жизнью и смертью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Что почести, что юность, что свобода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835696" y="76470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899592" y="1700808"/>
            <a:ext cx="1800200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Слава</a:t>
            </a:r>
            <a:endParaRPr lang="ru-RU" sz="3200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067944" y="7647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3491880" y="1628800"/>
            <a:ext cx="1512168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Жизнь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 rot="16200000">
            <a:off x="2807804" y="1304764"/>
            <a:ext cx="576064" cy="2808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7544" y="3212976"/>
            <a:ext cx="6120680" cy="15624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Чем можно пожертвовать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0486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Пред милой </a:t>
            </a:r>
            <a:r>
              <a:rPr lang="ru-RU" u="sng" dirty="0" smtClean="0"/>
              <a:t>гостьей с дудочкой в руке</a:t>
            </a:r>
            <a:endParaRPr lang="ru-RU" u="sng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644008" y="105273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2483768" y="2132856"/>
            <a:ext cx="4968552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Символ лёгкого жизненного творчества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3356992"/>
            <a:ext cx="7920880" cy="18722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Рисуется почти исключительная ситуация, когда лирическая героиня способна встретиться с мистическими силами, идя на жертвы.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5576" y="5661248"/>
            <a:ext cx="8064896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Принцип несовпадения ожидаемого и результата – структурный принцип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И вот вошла</a:t>
            </a:r>
            <a:r>
              <a:rPr lang="ru-RU" dirty="0" smtClean="0"/>
              <a:t>. Откинув покрывало,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Внимательно взглянула на меня.</a:t>
            </a:r>
          </a:p>
          <a:p>
            <a:pPr>
              <a:buNone/>
            </a:pPr>
            <a:r>
              <a:rPr lang="ru-RU" dirty="0" smtClean="0"/>
              <a:t>Ей говорю: «Ты </a:t>
            </a:r>
            <a:r>
              <a:rPr lang="ru-RU" u="sng" dirty="0" err="1" smtClean="0"/>
              <a:t>Данту</a:t>
            </a:r>
            <a:r>
              <a:rPr lang="ru-RU" dirty="0" smtClean="0"/>
              <a:t> диктовала страницы «</a:t>
            </a:r>
            <a:r>
              <a:rPr lang="ru-RU" u="sng" dirty="0" smtClean="0"/>
              <a:t>Ада</a:t>
            </a:r>
            <a:r>
              <a:rPr lang="ru-RU" dirty="0" smtClean="0"/>
              <a:t>»? Отвечает: «Да.»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1979712" y="9087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1403648" y="1556792"/>
            <a:ext cx="576064" cy="3456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979712" y="1556792"/>
            <a:ext cx="1800200" cy="3024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251520" y="1484784"/>
            <a:ext cx="4392488" cy="19442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Не та Муза, которую  ожидала героиня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Выводы: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ru-RU" dirty="0" smtClean="0"/>
              <a:t>Муза – это…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Муза                                        совпадает с ожиданиями героини   </a:t>
            </a:r>
          </a:p>
          <a:p>
            <a:r>
              <a:rPr lang="ru-RU" dirty="0" smtClean="0"/>
              <a:t>  </a:t>
            </a:r>
          </a:p>
          <a:p>
            <a:endParaRPr lang="ru-RU" dirty="0" smtClean="0"/>
          </a:p>
          <a:p>
            <a:r>
              <a:rPr lang="ru-RU" dirty="0" smtClean="0"/>
              <a:t>Возникает образ Музы не </a:t>
            </a:r>
          </a:p>
          <a:p>
            <a:pPr>
              <a:buNone/>
            </a:pPr>
            <a:r>
              <a:rPr lang="ru-RU" dirty="0" smtClean="0"/>
              <a:t>                           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31840" y="1124744"/>
            <a:ext cx="432048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г</a:t>
            </a:r>
            <a:r>
              <a:rPr lang="ru-RU" sz="3200" dirty="0" smtClean="0">
                <a:solidFill>
                  <a:srgbClr val="FF0000"/>
                </a:solidFill>
              </a:rPr>
              <a:t>лавное лицо,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7744" y="2276872"/>
            <a:ext cx="3024336" cy="6480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р</a:t>
            </a:r>
            <a:r>
              <a:rPr lang="ru-RU" sz="3200" dirty="0" smtClean="0">
                <a:solidFill>
                  <a:srgbClr val="FF0000"/>
                </a:solidFill>
              </a:rPr>
              <a:t>езко не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15616" y="3501008"/>
            <a:ext cx="7416824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Героиня абсолютно подвластна Музе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71600" y="5589240"/>
            <a:ext cx="7488832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«гостьи с дудочкой в руке»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/>
          <a:lstStyle/>
          <a:p>
            <a:r>
              <a:rPr lang="ru-RU" dirty="0" smtClean="0"/>
              <a:t>А какой образ возникает?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Что будет требовать эта Муза, муза творчества?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772816"/>
            <a:ext cx="8352928" cy="16561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Связанный с тайной, с ответственностью, с большой серьёзностью предполагаемого процесса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4509120"/>
            <a:ext cx="8280920" cy="1224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Эта Муза будет требовать большего, чем жизнеутверждающего творчества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Выводы: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/>
          <a:lstStyle/>
          <a:p>
            <a:r>
              <a:rPr lang="ru-RU" dirty="0" smtClean="0"/>
              <a:t>Готова героиня к такому процессу? Что об этом свидетельствует?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2420888"/>
            <a:ext cx="1296144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Да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83768" y="2276872"/>
            <a:ext cx="6264696" cy="14401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Диалог говорит о готовности героини к такому творческому процессу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4221088"/>
            <a:ext cx="6624736" cy="20882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/>
                </a:solidFill>
              </a:rPr>
              <a:t>Ей говорю: «ты </a:t>
            </a:r>
            <a:r>
              <a:rPr lang="ru-RU" sz="3200" dirty="0" err="1" smtClean="0">
                <a:solidFill>
                  <a:schemeClr val="tx1"/>
                </a:solidFill>
              </a:rPr>
              <a:t>Данту</a:t>
            </a:r>
            <a:r>
              <a:rPr lang="ru-RU" sz="3200" dirty="0" smtClean="0">
                <a:solidFill>
                  <a:schemeClr val="tx1"/>
                </a:solidFill>
              </a:rPr>
              <a:t> диктовала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Страница </a:t>
            </a:r>
            <a:r>
              <a:rPr lang="ru-RU" sz="3200" dirty="0" smtClean="0">
                <a:solidFill>
                  <a:schemeClr val="tx1"/>
                </a:solidFill>
              </a:rPr>
              <a:t>«Ада»?» </a:t>
            </a:r>
            <a:r>
              <a:rPr lang="ru-RU" sz="3200" dirty="0" smtClean="0">
                <a:solidFill>
                  <a:schemeClr val="tx1"/>
                </a:solidFill>
              </a:rPr>
              <a:t>Отвечает: </a:t>
            </a:r>
            <a:r>
              <a:rPr lang="ru-RU" sz="3200" i="1" dirty="0" smtClean="0">
                <a:solidFill>
                  <a:schemeClr val="tx1"/>
                </a:solidFill>
              </a:rPr>
              <a:t>«</a:t>
            </a:r>
            <a:r>
              <a:rPr lang="ru-RU" sz="3200" dirty="0" smtClean="0">
                <a:solidFill>
                  <a:schemeClr val="tx1"/>
                </a:solidFill>
              </a:rPr>
              <a:t>Да</a:t>
            </a:r>
            <a:r>
              <a:rPr lang="ru-RU" sz="3200" dirty="0" smtClean="0">
                <a:solidFill>
                  <a:schemeClr val="tx1"/>
                </a:solidFill>
              </a:rPr>
              <a:t>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318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Выводы:</vt:lpstr>
      <vt:lpstr>Выводы: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8</cp:revision>
  <dcterms:created xsi:type="dcterms:W3CDTF">2011-12-09T22:07:56Z</dcterms:created>
  <dcterms:modified xsi:type="dcterms:W3CDTF">2011-12-09T23:51:49Z</dcterms:modified>
</cp:coreProperties>
</file>