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5" r:id="rId3"/>
    <p:sldId id="304" r:id="rId4"/>
    <p:sldId id="257" r:id="rId5"/>
    <p:sldId id="300" r:id="rId6"/>
    <p:sldId id="258" r:id="rId7"/>
    <p:sldId id="301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306" r:id="rId16"/>
    <p:sldId id="266" r:id="rId17"/>
    <p:sldId id="267" r:id="rId18"/>
    <p:sldId id="268" r:id="rId19"/>
    <p:sldId id="275" r:id="rId20"/>
    <p:sldId id="269" r:id="rId21"/>
    <p:sldId id="270" r:id="rId22"/>
    <p:sldId id="271" r:id="rId23"/>
    <p:sldId id="272" r:id="rId24"/>
    <p:sldId id="273" r:id="rId25"/>
    <p:sldId id="274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302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F1D9-1238-424D-AD6F-3F9173A52E2F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28D2-B2B1-4C96-8C0F-85DBD539A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F1D9-1238-424D-AD6F-3F9173A52E2F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28D2-B2B1-4C96-8C0F-85DBD539A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F1D9-1238-424D-AD6F-3F9173A52E2F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28D2-B2B1-4C96-8C0F-85DBD539A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F1D9-1238-424D-AD6F-3F9173A52E2F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28D2-B2B1-4C96-8C0F-85DBD539A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F1D9-1238-424D-AD6F-3F9173A52E2F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28D2-B2B1-4C96-8C0F-85DBD539A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F1D9-1238-424D-AD6F-3F9173A52E2F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28D2-B2B1-4C96-8C0F-85DBD539A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F1D9-1238-424D-AD6F-3F9173A52E2F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28D2-B2B1-4C96-8C0F-85DBD539A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F1D9-1238-424D-AD6F-3F9173A52E2F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28D2-B2B1-4C96-8C0F-85DBD539A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F1D9-1238-424D-AD6F-3F9173A52E2F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28D2-B2B1-4C96-8C0F-85DBD539A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F1D9-1238-424D-AD6F-3F9173A52E2F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28D2-B2B1-4C96-8C0F-85DBD539A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F1D9-1238-424D-AD6F-3F9173A52E2F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28D2-B2B1-4C96-8C0F-85DBD539A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BF1D9-1238-424D-AD6F-3F9173A52E2F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928D2-B2B1-4C96-8C0F-85DBD539A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512167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Е.И. Замятин. Роман "Мы": «квадратная гармония» или дисгармоничный икс?</a:t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sz="27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Личность и государство</a:t>
            </a:r>
            <a:endParaRPr lang="ru-RU" sz="2700" b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276872"/>
            <a:ext cx="6400800" cy="1296144"/>
          </a:xfrm>
        </p:spPr>
        <p:txBody>
          <a:bodyPr>
            <a:normAutofit lnSpcReduction="10000"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Анализ романа Замятина "Мы"</a:t>
            </a:r>
            <a:endParaRPr lang="ru-RU" sz="40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852937"/>
            <a:ext cx="285750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2924944"/>
            <a:ext cx="288930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История создания и смысл названия романа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ru-RU" dirty="0" smtClean="0"/>
              <a:t>Обсуждение «дела» Замятина было сигналом к ужесточению политики партии в области литературы: шел 1929-й год — </a:t>
            </a:r>
            <a:r>
              <a:rPr lang="ru-RU" dirty="0" err="1" smtClean="0"/>
              <a:t>год</a:t>
            </a:r>
            <a:r>
              <a:rPr lang="ru-RU" dirty="0" smtClean="0"/>
              <a:t> Великого перелома, наступления сталинизма.</a:t>
            </a:r>
          </a:p>
          <a:p>
            <a:r>
              <a:rPr lang="ru-RU" dirty="0" smtClean="0"/>
              <a:t>Работать как литератору в России Замятину стало бессмысленно и невозможно и, с разрешения правительства, он в 1931 году уезжает за границу.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История создания и смысл названия романа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Объясняя произошедшее с ним, Е. Замятин приводит персидскую басню о петухе, у которого была дурная привычка петь на час раньше других, из-за чего хозяин попадал в нелепое положение. В конце концов он отрубил петуху голову.</a:t>
            </a:r>
          </a:p>
          <a:p>
            <a:r>
              <a:rPr lang="ru-RU" dirty="0" smtClean="0"/>
              <a:t>«Роман “Мы”, — с горечью заключает писатель, — оказался персидским петухом: этот вопрос и в такой форме поднимать было еще слишком рано». В действительности же роман на родине писателя еще не был прочитан: первая публикация романа в СССР состоялась лишь в 1988 году (журнал «Знамя». 1988. № 4–5).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Образ автора в романе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 Замятину (в этом утверждении он не был первым), любой художественный образ в той или иной мере всегда </a:t>
            </a:r>
            <a:r>
              <a:rPr lang="ru-RU" dirty="0" err="1" smtClean="0"/>
              <a:t>автобиографичен</a:t>
            </a:r>
            <a:r>
              <a:rPr lang="ru-RU" dirty="0" smtClean="0"/>
              <a:t>: «…для художника творить какой-нибудь образ — значит быть влюбленным в него… И так, как мать своего ребенка, писатель своих людей создает из себя, питает их собою — какой-то нематериальной субстанцией, заключенной в его существе»</a:t>
            </a:r>
          </a:p>
          <a:p>
            <a:r>
              <a:rPr lang="ru-RU" dirty="0" smtClean="0"/>
              <a:t>В случае с названием романа "Мы" и с героем романа это утверждение особенно справедливо. Название романа включает в себя и автобиографический элемент.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Образ автора в романе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Известно, что Евгений Замятин в годы первой русской революции был большевиком, восторженно приветствовал революцию 1917 года и, полный надежд, вернулся из Англии на родину — в революционную Россию. Но ему пришлось стать свидетелем трагедии революции: усиления «католицизма» властей, подавления творческой свободы, что должно было неизбежно привести к застою, энтропии (разрушению).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Автобиографический характер образа Д-503.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ru-RU" dirty="0" smtClean="0"/>
              <a:t>Роман "Мы" — это отчасти и </a:t>
            </a:r>
            <a:r>
              <a:rPr lang="ru-RU" dirty="0" err="1" smtClean="0"/>
              <a:t>автопародия</a:t>
            </a:r>
            <a:r>
              <a:rPr lang="ru-RU" dirty="0" smtClean="0"/>
              <a:t> на свои былые </a:t>
            </a:r>
            <a:r>
              <a:rPr lang="ru-RU" dirty="0" err="1" smtClean="0"/>
              <a:t>миссионерски-просветительские</a:t>
            </a:r>
            <a:r>
              <a:rPr lang="ru-RU" dirty="0" smtClean="0"/>
              <a:t> революционные устремления, идеалы, проверка их на жизненность.</a:t>
            </a:r>
          </a:p>
          <a:p>
            <a:r>
              <a:rPr lang="ru-RU" dirty="0" smtClean="0"/>
              <a:t>Роман "Мы" — это отчасти и </a:t>
            </a:r>
            <a:r>
              <a:rPr lang="ru-RU" dirty="0" err="1" smtClean="0"/>
              <a:t>автопародия</a:t>
            </a:r>
            <a:r>
              <a:rPr lang="ru-RU" dirty="0" smtClean="0"/>
              <a:t> на свои былые </a:t>
            </a:r>
            <a:r>
              <a:rPr lang="ru-RU" dirty="0" err="1" smtClean="0"/>
              <a:t>миссионерски-просветительские</a:t>
            </a:r>
            <a:r>
              <a:rPr lang="ru-RU" dirty="0" smtClean="0"/>
              <a:t> революционные устремления, идеалы, проверка их на жизненность.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200" b="1" i="1" dirty="0" smtClean="0">
                <a:solidFill>
                  <a:srgbClr val="C00000"/>
                </a:solidFill>
              </a:rPr>
              <a:t>Просвещенный народ легче вести, но его труднее гнать, им легче управлять, но невозможно поработить</a:t>
            </a:r>
            <a:r>
              <a:rPr lang="ru-RU" sz="2200" b="1" dirty="0" smtClean="0">
                <a:solidFill>
                  <a:srgbClr val="C00000"/>
                </a:solidFill>
              </a:rPr>
              <a:t>  --  Генри </a:t>
            </a:r>
            <a:r>
              <a:rPr lang="ru-RU" sz="2200" b="1" dirty="0" err="1" smtClean="0">
                <a:solidFill>
                  <a:srgbClr val="C00000"/>
                </a:solidFill>
              </a:rPr>
              <a:t>Бруэм</a:t>
            </a:r>
            <a:r>
              <a:rPr lang="ru-RU" sz="2200" b="1" dirty="0" smtClean="0">
                <a:solidFill>
                  <a:srgbClr val="C00000"/>
                </a:solidFill>
              </a:rPr>
              <a:t> (1778-1868)</a:t>
            </a:r>
            <a:r>
              <a:rPr lang="ru-RU" i="1" dirty="0" smtClean="0">
                <a:solidFill>
                  <a:srgbClr val="C00000"/>
                </a:solidFill>
              </a:rPr>
              <a:t/>
            </a:r>
            <a:br>
              <a:rPr lang="ru-RU" i="1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i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УТОПИЯ </a:t>
            </a:r>
            <a:r>
              <a:rPr lang="ru-RU" sz="2000" dirty="0" smtClean="0">
                <a:latin typeface="Arial" pitchFamily="34" charset="0"/>
              </a:rPr>
              <a:t>– (от греч. </a:t>
            </a:r>
            <a:r>
              <a:rPr lang="en-US" sz="2000" i="1" dirty="0" smtClean="0">
                <a:latin typeface="Arial" pitchFamily="34" charset="0"/>
              </a:rPr>
              <a:t>u</a:t>
            </a:r>
            <a:r>
              <a:rPr lang="ru-RU" sz="2000" dirty="0" smtClean="0">
                <a:latin typeface="Arial" pitchFamily="34" charset="0"/>
              </a:rPr>
              <a:t> – нет и </a:t>
            </a:r>
            <a:r>
              <a:rPr lang="en-US" sz="2000" i="1" dirty="0" err="1" smtClean="0">
                <a:latin typeface="Arial" pitchFamily="34" charset="0"/>
              </a:rPr>
              <a:t>topos</a:t>
            </a:r>
            <a:r>
              <a:rPr lang="ru-RU" sz="2000" dirty="0" smtClean="0">
                <a:latin typeface="Arial" pitchFamily="34" charset="0"/>
              </a:rPr>
              <a:t> – место, т.е. место, которого нет</a:t>
            </a:r>
            <a:r>
              <a:rPr lang="en-US" sz="2000" dirty="0" smtClean="0">
                <a:latin typeface="Arial" pitchFamily="34" charset="0"/>
              </a:rPr>
              <a:t>;</a:t>
            </a:r>
            <a:r>
              <a:rPr lang="ru-RU" sz="2000" dirty="0" smtClean="0">
                <a:latin typeface="Arial" pitchFamily="34" charset="0"/>
              </a:rPr>
              <a:t> по другой версии от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</a:rPr>
              <a:t>eu</a:t>
            </a:r>
            <a:r>
              <a:rPr lang="en-US" sz="2000" i="1" dirty="0" smtClean="0">
                <a:latin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</a:rPr>
              <a:t>– </a:t>
            </a:r>
            <a:r>
              <a:rPr lang="ru-RU" sz="2000" dirty="0" smtClean="0">
                <a:latin typeface="Arial" pitchFamily="34" charset="0"/>
              </a:rPr>
              <a:t>благо и </a:t>
            </a:r>
            <a:r>
              <a:rPr lang="en-US" sz="2000" i="1" dirty="0" err="1" smtClean="0">
                <a:latin typeface="Arial" pitchFamily="34" charset="0"/>
              </a:rPr>
              <a:t>topos</a:t>
            </a:r>
            <a:r>
              <a:rPr lang="en-US" sz="2000" dirty="0" smtClean="0">
                <a:latin typeface="Arial" pitchFamily="34" charset="0"/>
              </a:rPr>
              <a:t> – </a:t>
            </a:r>
            <a:r>
              <a:rPr lang="ru-RU" sz="2000" dirty="0" smtClean="0">
                <a:latin typeface="Arial" pitchFamily="34" charset="0"/>
              </a:rPr>
              <a:t>место, т.е. благословенная страна), изображение идеального обществ. Строя, лишенное </a:t>
            </a:r>
            <a:r>
              <a:rPr lang="ru-RU" sz="2000" dirty="0" err="1" smtClean="0">
                <a:latin typeface="Arial" pitchFamily="34" charset="0"/>
              </a:rPr>
              <a:t>науч</a:t>
            </a:r>
            <a:r>
              <a:rPr lang="ru-RU" sz="2000" dirty="0" smtClean="0">
                <a:latin typeface="Arial" pitchFamily="34" charset="0"/>
              </a:rPr>
              <a:t>. обоснования</a:t>
            </a:r>
            <a:r>
              <a:rPr lang="en-US" sz="2000" dirty="0" smtClean="0">
                <a:latin typeface="Arial" pitchFamily="34" charset="0"/>
              </a:rPr>
              <a:t>;</a:t>
            </a:r>
            <a:r>
              <a:rPr lang="ru-RU" sz="2000" dirty="0" smtClean="0">
                <a:latin typeface="Arial" pitchFamily="34" charset="0"/>
              </a:rPr>
              <a:t> жанр научной фантастики</a:t>
            </a:r>
            <a:r>
              <a:rPr lang="en-US" sz="2000" dirty="0" smtClean="0">
                <a:latin typeface="Arial" pitchFamily="34" charset="0"/>
              </a:rPr>
              <a:t>;</a:t>
            </a:r>
            <a:r>
              <a:rPr lang="ru-RU" sz="2000" dirty="0" smtClean="0">
                <a:latin typeface="Arial" pitchFamily="34" charset="0"/>
              </a:rPr>
              <a:t> обозначение всех соч., содержащих нереальные планы социальных преобразований. Термин происходит от названия книги Т. Мора (16 в)</a:t>
            </a:r>
            <a:endParaRPr lang="ru-RU" sz="2000" b="1" i="1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>
              <a:buNone/>
            </a:pPr>
            <a:r>
              <a:rPr lang="ru-RU" sz="20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АНТИУТОПИЯ</a:t>
            </a:r>
            <a:r>
              <a:rPr lang="ru-RU" sz="2000" dirty="0" smtClean="0">
                <a:solidFill>
                  <a:srgbClr val="CC0000"/>
                </a:solidFill>
                <a:latin typeface="Arial" pitchFamily="34" charset="0"/>
              </a:rPr>
              <a:t>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– </a:t>
            </a:r>
            <a:r>
              <a:rPr lang="ru-RU" sz="2000" dirty="0" smtClean="0">
                <a:latin typeface="Arial" pitchFamily="34" charset="0"/>
              </a:rPr>
              <a:t>жанр художественной литературы, близкий к научной фантастике, описывающий модель </a:t>
            </a:r>
            <a:r>
              <a:rPr lang="ru-RU" sz="2000" dirty="0" err="1" smtClean="0">
                <a:latin typeface="Arial" pitchFamily="34" charset="0"/>
              </a:rPr>
              <a:t>квазиидеального</a:t>
            </a:r>
            <a:r>
              <a:rPr lang="ru-RU" sz="2000" dirty="0" smtClean="0">
                <a:latin typeface="Arial" pitchFamily="34" charset="0"/>
              </a:rPr>
              <a:t> общества. Основная идея, как утопии, так и антиутопии, как правило, построены на ограничении свобод человека  ради его же счастья, однако в отличии от утопии, последняя раскрывает также и отрицательные стороны построенной модели, которые по замыслу автора являются её уязвимым местом. Как правило, кульминацией антиутопии является борьба против описанной системы.</a:t>
            </a:r>
            <a:endParaRPr lang="ru-RU" sz="2000" b="1" i="1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Жанр романа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ru-RU" dirty="0" smtClean="0"/>
              <a:t>Роман написан в жанре фантастики — антиутопии.</a:t>
            </a:r>
          </a:p>
          <a:p>
            <a:r>
              <a:rPr lang="ru-RU" dirty="0" smtClean="0"/>
              <a:t>Причем наряду с условностью, фантастичностью роману свойствен также психологизм, что драматизирует собственно социально-общественную, идеологическую проблематику.</a:t>
            </a:r>
          </a:p>
          <a:p>
            <a:r>
              <a:rPr lang="ru-RU" dirty="0" smtClean="0"/>
              <a:t>За фантастическим сюжетом и антуражем автор видит и показывает человека, его дыхание, пульс, пульсирование мысли.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Жанр романа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ru-RU" dirty="0" smtClean="0"/>
              <a:t>«По своим, </a:t>
            </a:r>
            <a:r>
              <a:rPr lang="ru-RU" dirty="0" err="1" smtClean="0"/>
              <a:t>замятинским</a:t>
            </a:r>
            <a:r>
              <a:rPr lang="ru-RU" dirty="0" smtClean="0"/>
              <a:t> законам творчества написан и роман “Мы”, не то действительно “роман” с его тягой к изображению объемности и многогранности событий в центре с любовной интригой, не то повесть как повествование, даже летопись отдаленной от нас эпохи, не то “записи”, как определяет их Д-503, давая им заглавие “Мы”. (Л. Полякова)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Жанр романа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ru-RU" dirty="0" smtClean="0"/>
              <a:t>Сам автор чаще всего называл произведение романом, “самой моей шуточной и самой серьезной вещью”, “романом фантастическим”, “сатирическим романом”, “сатирой”, “утопией”. Произведение явно не укладывается ни в какие известные жанровые каноны»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dirty="0" smtClean="0"/>
              <a:t>    Поэтика романа, в том числе и особенности психологизма, обусловлена его жанровой спецификой. Нередко роман кажется «тяжелым», так, А.К. </a:t>
            </a:r>
            <a:r>
              <a:rPr lang="ru-RU" sz="3600" dirty="0" err="1" smtClean="0"/>
              <a:t>Воронский</a:t>
            </a:r>
            <a:r>
              <a:rPr lang="ru-RU" sz="3600" dirty="0" smtClean="0"/>
              <a:t> писал о "Мы": «очень растянут роман и тяжело читается». А.И. Солженицын оценивает роман как «блестящую, сверкающую талантом вещь; среди фантастической литературы редкость тем, что люди – живые и судьба их очень волнует».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100" b="1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Евгений Иванович Замятин    </a:t>
            </a:r>
            <a:r>
              <a:rPr lang="ru-RU" sz="3100" b="1" dirty="0" smtClean="0">
                <a:solidFill>
                  <a:srgbClr val="CC0000"/>
                </a:solidFill>
                <a:latin typeface="Trebuchet MS" pitchFamily="34" charset="0"/>
              </a:rPr>
              <a:t>                </a:t>
            </a:r>
            <a:r>
              <a:rPr lang="ru-RU" sz="31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          </a:t>
            </a:r>
            <a:br>
              <a:rPr lang="ru-RU" sz="31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</a:br>
            <a:r>
              <a:rPr lang="ru-RU" sz="31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             (1884 – 1937)</a:t>
            </a:r>
            <a:r>
              <a:rPr lang="ru-RU" sz="4000" b="1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/>
            </a:r>
            <a:br>
              <a:rPr lang="ru-RU" sz="4000" b="1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txBody>
          <a:bodyPr>
            <a:normAutofit fontScale="25000" lnSpcReduction="20000"/>
          </a:bodyPr>
          <a:lstStyle/>
          <a:p>
            <a:r>
              <a:rPr lang="ru-RU" sz="5600" dirty="0" smtClean="0">
                <a:latin typeface="Times New Roman" pitchFamily="18" charset="0"/>
              </a:rPr>
              <a:t>Родился 20 января (1 февраля н.с.) в Лебедяни Тамбовской губернии в семье священника. </a:t>
            </a:r>
          </a:p>
          <a:p>
            <a:r>
              <a:rPr lang="ru-RU" sz="5600" dirty="0" smtClean="0">
                <a:latin typeface="Times New Roman" pitchFamily="18" charset="0"/>
              </a:rPr>
              <a:t>                                                         Окончив в 1902 воронежскую гимназию с золотой медалью, поступает в кораблестроительный институт, </a:t>
            </a:r>
          </a:p>
          <a:p>
            <a:r>
              <a:rPr lang="ru-RU" sz="5600" dirty="0" smtClean="0">
                <a:latin typeface="Times New Roman" pitchFamily="18" charset="0"/>
              </a:rPr>
              <a:t>                                                                                                                                   который оканчивает в 1908. </a:t>
            </a:r>
          </a:p>
          <a:p>
            <a:r>
              <a:rPr lang="ru-RU" sz="5600" dirty="0" smtClean="0">
                <a:latin typeface="Times New Roman" pitchFamily="18" charset="0"/>
              </a:rPr>
              <a:t>В студенческие годы, во время первой русской революции, принимал участие в революционном движении. </a:t>
            </a:r>
          </a:p>
          <a:p>
            <a:r>
              <a:rPr lang="ru-RU" sz="5600" dirty="0" smtClean="0">
                <a:latin typeface="Times New Roman" pitchFamily="18" charset="0"/>
              </a:rPr>
              <a:t>В 1906 - 11 жил на нелегальном положении. </a:t>
            </a:r>
          </a:p>
          <a:p>
            <a:r>
              <a:rPr lang="ru-RU" sz="5600" dirty="0" smtClean="0">
                <a:latin typeface="Times New Roman" pitchFamily="18" charset="0"/>
              </a:rPr>
              <a:t>Замятин начал печататься в 1908, </a:t>
            </a:r>
          </a:p>
          <a:p>
            <a:r>
              <a:rPr lang="ru-RU" sz="5600" dirty="0" smtClean="0">
                <a:latin typeface="Times New Roman" pitchFamily="18" charset="0"/>
              </a:rPr>
              <a:t>но первый крупный литературный успех пришел к нему после выхода в свет повести "Уездное" (1911). </a:t>
            </a:r>
          </a:p>
          <a:p>
            <a:r>
              <a:rPr lang="ru-RU" sz="5600" dirty="0" smtClean="0">
                <a:latin typeface="Times New Roman" pitchFamily="18" charset="0"/>
              </a:rPr>
              <a:t>В 1914 за антивоенную повесть "На куличках" писатель был привлечен к суду, </a:t>
            </a:r>
          </a:p>
          <a:p>
            <a:r>
              <a:rPr lang="ru-RU" sz="5600" dirty="0" smtClean="0">
                <a:latin typeface="Times New Roman" pitchFamily="18" charset="0"/>
              </a:rPr>
              <a:t>а номер журнала, в котором появилась повесть, конфискован. Горький высоко оценил обе эти повести. </a:t>
            </a:r>
          </a:p>
          <a:p>
            <a:r>
              <a:rPr lang="ru-RU" sz="5600" dirty="0" smtClean="0">
                <a:latin typeface="Times New Roman" pitchFamily="18" charset="0"/>
              </a:rPr>
              <a:t>В 1916 - 17 Замятин работал морским инженером в Англии,</a:t>
            </a:r>
          </a:p>
          <a:p>
            <a:r>
              <a:rPr lang="ru-RU" sz="5600" dirty="0" smtClean="0">
                <a:latin typeface="Times New Roman" pitchFamily="18" charset="0"/>
              </a:rPr>
              <a:t>впечатления от которой легли в основу повести "Островитяне" (1917).</a:t>
            </a:r>
          </a:p>
          <a:p>
            <a:r>
              <a:rPr lang="ru-RU" sz="5600" dirty="0" smtClean="0">
                <a:latin typeface="Times New Roman" pitchFamily="18" charset="0"/>
              </a:rPr>
              <a:t> Осенью 1917 возвращается в Россию, работает в редколлегии издательства "Всемирная литература", публикуется в журналах. Авторитет Замятина в это время во всех отношениях был очень высок. Как инженер он прославился участием в строительстве ледоколов - "Ермак" и "Красин" и др. </a:t>
            </a:r>
          </a:p>
          <a:p>
            <a:r>
              <a:rPr lang="ru-RU" sz="5600" dirty="0" smtClean="0">
                <a:latin typeface="Times New Roman" pitchFamily="18" charset="0"/>
              </a:rPr>
              <a:t>В сложной литературной ситуации 1920-х Замятин тяготел к группе "</a:t>
            </a:r>
            <a:r>
              <a:rPr lang="ru-RU" sz="5600" dirty="0" err="1" smtClean="0">
                <a:latin typeface="Times New Roman" pitchFamily="18" charset="0"/>
              </a:rPr>
              <a:t>Серапионовы</a:t>
            </a:r>
            <a:r>
              <a:rPr lang="ru-RU" sz="5600" dirty="0" smtClean="0">
                <a:latin typeface="Times New Roman" pitchFamily="18" charset="0"/>
              </a:rPr>
              <a:t> братья". Он пишет рассказы и повести - "Пещера", "Русь", "Рассказ о самом главном"; пробует силы в драматургии - пьесы "Блоха", "</a:t>
            </a:r>
            <a:r>
              <a:rPr lang="ru-RU" sz="5600" dirty="0" err="1" smtClean="0">
                <a:latin typeface="Times New Roman" pitchFamily="18" charset="0"/>
              </a:rPr>
              <a:t>Атилла</a:t>
            </a:r>
            <a:r>
              <a:rPr lang="ru-RU" sz="5600" dirty="0" smtClean="0">
                <a:latin typeface="Times New Roman" pitchFamily="18" charset="0"/>
              </a:rPr>
              <a:t>". </a:t>
            </a:r>
          </a:p>
          <a:p>
            <a:r>
              <a:rPr lang="ru-RU" sz="5600" dirty="0" smtClean="0">
                <a:latin typeface="Times New Roman" pitchFamily="18" charset="0"/>
              </a:rPr>
              <a:t>Свой знаменитый роман "Мы" писатель закончил в 1920. Сразу же последовало долгое и бурное обсуждение книги и в обществе, и в критике, хотя роман был опубликован за рубежом только в 1924 (а через 64 года увидел свет на родине автора). С 1929 Замятина в России уже не печатали. Его подвергли не то что несправедливой разносной критике, но настоящей травле. </a:t>
            </a:r>
          </a:p>
          <a:p>
            <a:r>
              <a:rPr lang="ru-RU" sz="5600" dirty="0" smtClean="0">
                <a:latin typeface="Times New Roman" pitchFamily="18" charset="0"/>
              </a:rPr>
              <a:t>В 1931 он обратился с письмом к Сталину с просьбой разрешить ему выехать за границу и, получив разрешение, поселяется в Париже. Находясь в эмиграции, до конца жизни сохранял советское гражданство. </a:t>
            </a:r>
          </a:p>
          <a:p>
            <a:r>
              <a:rPr lang="ru-RU" sz="5600" dirty="0" smtClean="0">
                <a:latin typeface="Times New Roman" pitchFamily="18" charset="0"/>
              </a:rPr>
              <a:t>Посмертные публикации: повесть "Бич божий" (1938), книга воспоминаний "Лица". </a:t>
            </a:r>
          </a:p>
          <a:p>
            <a:r>
              <a:rPr lang="ru-RU" sz="5600" dirty="0" smtClean="0">
                <a:latin typeface="Times New Roman" pitchFamily="18" charset="0"/>
              </a:rPr>
              <a:t>Умер Е.Замятин в 1937 в Париже от тяжелой болезни.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Сюжет романа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Сюжет романа фантастичен, действие его происходит в далеком будущем в некоем Едином Государстве – утопическом городе всеобщего счастья.</a:t>
            </a:r>
          </a:p>
          <a:p>
            <a:r>
              <a:rPr lang="ru-RU" dirty="0" smtClean="0"/>
              <a:t>Государство полностью взяло на себя заботу о своих жителях, точнее, оно приковало их к счастью: всеобщему, обязательному, равному. </a:t>
            </a:r>
          </a:p>
          <a:p>
            <a:r>
              <a:rPr lang="ru-RU" dirty="0" smtClean="0"/>
              <a:t>В Едином Государстве с изобретением нефтяной пищи побежден давний враг человечества — голод, ликвидирована зависимость от природы и нет необходимости думать о завтрашнем дне.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Сюжет романа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Жителям Единого Государства не знаком и еще один источник страданий, переживаний человечества — любовь, а вместе с ней — и ревность, нерациональная трата физических, эмоциональных сил, им ничто не мешает «нормально функционировать». Любовь сведена к случайным, </a:t>
            </a:r>
            <a:r>
              <a:rPr lang="ru-RU" dirty="0" err="1" smtClean="0"/>
              <a:t>медицински</a:t>
            </a:r>
            <a:r>
              <a:rPr lang="ru-RU" dirty="0" smtClean="0"/>
              <a:t> полезным процедурам по заявкам – розовым талонам. Причем ликвидированы неравенство и несправедливость и в этой области — в отношениях полов: каждый </a:t>
            </a:r>
            <a:r>
              <a:rPr lang="ru-RU" dirty="0" err="1" smtClean="0"/>
              <a:t>нумер</a:t>
            </a:r>
            <a:r>
              <a:rPr lang="ru-RU" dirty="0" smtClean="0"/>
              <a:t> имеет право на </a:t>
            </a:r>
            <a:r>
              <a:rPr lang="ru-RU" dirty="0" err="1" smtClean="0"/>
              <a:t>нумер</a:t>
            </a:r>
            <a:r>
              <a:rPr lang="ru-RU" dirty="0" smtClean="0"/>
              <a:t> другого пола как на сексуальный продукт. Создана новая практическая наука — «</a:t>
            </a:r>
            <a:r>
              <a:rPr lang="ru-RU" dirty="0" err="1" smtClean="0"/>
              <a:t>детоводство</a:t>
            </a:r>
            <a:r>
              <a:rPr lang="ru-RU" dirty="0" smtClean="0"/>
              <a:t>», и эта сфера также полностью находится в ведении Единого Государства. Дети воспитываются на Детско-Воспитательном заводе, где школьные предметы преподают роботы.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Сюжет романа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Искусство заменено Музыкальным Заводом, марши которого придают </a:t>
            </a:r>
            <a:r>
              <a:rPr lang="ru-RU" dirty="0" err="1" smtClean="0"/>
              <a:t>нумерам</a:t>
            </a:r>
            <a:r>
              <a:rPr lang="ru-RU" dirty="0" smtClean="0"/>
              <a:t> бодрость и соединяют в единое счастливое монолитное "Мы". Эстетический экстаз у жителей Единого Государства вызывают лишь такие произведения, как жуткие, красные «Цветы Судебных приговоров», бессмертная трагедия «Опоздавший на работу» и настольная книга «Стансов о половой гигиене». Монолитно сплоченными рядами по четыре «</a:t>
            </a:r>
            <a:r>
              <a:rPr lang="ru-RU" dirty="0" err="1" smtClean="0"/>
              <a:t>нумера</a:t>
            </a:r>
            <a:r>
              <a:rPr lang="ru-RU" dirty="0" smtClean="0"/>
              <a:t>» маршируют на лекции, на работу, в </a:t>
            </a:r>
            <a:r>
              <a:rPr lang="ru-RU" dirty="0" err="1" smtClean="0"/>
              <a:t>аудиториумы</a:t>
            </a:r>
            <a:r>
              <a:rPr lang="ru-RU" dirty="0" smtClean="0"/>
              <a:t>, на прогулку: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Сюжет романа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i="1" dirty="0" smtClean="0"/>
              <a:t>«Проспект полон: в такую погоду послеобеденный личный час — мы, обычно, тратим на дополнительную прогулку. Как всегда, музыкальный завод всеми своими трубами пел Марш Единого Государства. Мерными рядами, по четыре, восторженно отбивая такт, шли </a:t>
            </a:r>
            <a:r>
              <a:rPr lang="ru-RU" i="1" dirty="0" err="1" smtClean="0"/>
              <a:t>нумера</a:t>
            </a:r>
            <a:r>
              <a:rPr lang="ru-RU" i="1" dirty="0" smtClean="0"/>
              <a:t> — сотни, тысячи </a:t>
            </a:r>
            <a:r>
              <a:rPr lang="ru-RU" i="1" dirty="0" err="1" smtClean="0"/>
              <a:t>нумеров</a:t>
            </a:r>
            <a:r>
              <a:rPr lang="ru-RU" i="1" dirty="0" smtClean="0"/>
              <a:t>, в голубоватых </a:t>
            </a:r>
            <a:r>
              <a:rPr lang="ru-RU" i="1" dirty="0" err="1" smtClean="0"/>
              <a:t>юнифах</a:t>
            </a:r>
            <a:r>
              <a:rPr lang="ru-RU" i="1" dirty="0" smtClean="0"/>
              <a:t>, с золотыми бляхами на груди — государственный </a:t>
            </a:r>
            <a:r>
              <a:rPr lang="ru-RU" i="1" dirty="0" err="1" smtClean="0"/>
              <a:t>нумер</a:t>
            </a:r>
            <a:r>
              <a:rPr lang="ru-RU" i="1" dirty="0" smtClean="0"/>
              <a:t> каждого и каждой. И я — мы, четверо, — одна из бесчисленных волн в этом могучем потоке.»</a:t>
            </a:r>
            <a:endParaRPr lang="ru-RU" i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Сюжет романа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Действие известных в мировой литературе утопий происходит, как правило, на острове либо в идеальном городе. Замятин выбирает город, что символично в контексте технической цивилизации ХХ века, когда сложилась антиномия город—деревня. В античную эпоху город еще не противостоял деревне, в новое же время город означает отрыв от природы, земли, отрыв от человеческой сути. В лекции «Современная русская литература» Е. Замятин одной из черт неореализма называл </a:t>
            </a:r>
            <a:r>
              <a:rPr lang="ru-RU" dirty="0" err="1" smtClean="0"/>
              <a:t>антиурбанизм</a:t>
            </a:r>
            <a:r>
              <a:rPr lang="ru-RU" dirty="0" smtClean="0"/>
              <a:t>, обращенность «в глушь, в провинцию, в деревню, на окраины», потому что «жизнь больших городов похожа на жизнь фабрик: она обезличивает, делает людей какими-то одинаковыми, машинными».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Композиция романа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Поступки героев в этом романе жестко регламентированы, расчислены. Однако форма, структура романа глубоко органична авторскому замыслу, механистичному, роботизированному миру романа. Не забудем, что главный герой романа — математик, строитель «Интеграла». Он привык к языку формул, точных понятий. Например, о своей знакомой О-90, о ее милой болтовне он записывает: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400" dirty="0" smtClean="0"/>
              <a:t>«Вообще, эта милая О… как бы сказать… у ней неправильно рассчитана скорость языка, секундная скорость языка должна быть всегда немного меньше секундной скорости мысли, а уж никак не наоборот.»</a:t>
            </a:r>
            <a:endParaRPr lang="ru-RU" sz="4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Композиция романа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ru-RU" dirty="0" smtClean="0"/>
              <a:t>Роман написан в форме дневниковых записей-конспектов (их число — 40).</a:t>
            </a:r>
          </a:p>
          <a:p>
            <a:r>
              <a:rPr lang="ru-RU" dirty="0" smtClean="0"/>
              <a:t>Д-503 движим целью прославить достижения идеально устроенного общества.</a:t>
            </a:r>
          </a:p>
          <a:p>
            <a:r>
              <a:rPr lang="ru-RU" dirty="0" smtClean="0"/>
              <a:t>Роман написан от первого лица единственного числа — «Я» Д-503, но его «Я» полностью растворено в общем "Мы", и вначале «душевный» мир главного героя романа — это «типовой» мир жителя ЕГ.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Композиция романа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ru-RU" dirty="0" smtClean="0"/>
              <a:t>Повествование от первого лица единственного числа (для которого характерна рефлексия, самонаблюдение, анализ собственных переживаний), в принципе, </a:t>
            </a:r>
            <a:r>
              <a:rPr lang="ru-RU" dirty="0" err="1" smtClean="0"/>
              <a:t>интимизирует</a:t>
            </a:r>
            <a:r>
              <a:rPr lang="ru-RU" dirty="0" smtClean="0"/>
              <a:t> повествование, позволяет полнее раскрыть образ изнутри.</a:t>
            </a:r>
          </a:p>
          <a:p>
            <a:r>
              <a:rPr lang="ru-RU" dirty="0" smtClean="0"/>
              <a:t>Но такой характер повествования обедняет другие образы, которые существуют только в восприятии, в оценках повествователя, и иная точка зрения не предусмотрена.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Мир Единого Государства показан изнутри — в восприятии героя, авторского голоса в тексте нет, и это очень важно и оправдано: «автор антиутопии (и романа неклассического типа, создателем которого и мыслил себя Замятин) не может уподобиться творцу высмеиваемого им, Замятиным, жанра утопии, чье слово — носитель последней истины, завершенного, конечного знания»</a:t>
            </a:r>
          </a:p>
          <a:p>
            <a:r>
              <a:rPr lang="ru-RU" dirty="0" smtClean="0"/>
              <a:t>Изображение утопического мира в мировой литературе не было новым, но взгляд на утопическое общество изнутри, с точки зрения одного из его жителей — принадлежит к числу новаторских приемов Е. Замятина.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>
                <a:solidFill>
                  <a:schemeClr val="accent3">
                    <a:lumMod val="50000"/>
                  </a:schemeClr>
                </a:solidFill>
              </a:rPr>
              <a:t>Государство - это Я</a:t>
            </a:r>
            <a:r>
              <a:rPr lang="ru-RU" sz="3100" b="1" dirty="0" smtClean="0">
                <a:solidFill>
                  <a:schemeClr val="accent3">
                    <a:lumMod val="50000"/>
                  </a:schemeClr>
                </a:solidFill>
              </a:rPr>
              <a:t>»  --  Людовик </a:t>
            </a:r>
            <a:r>
              <a:rPr lang="en-US" sz="3100" b="1" dirty="0" smtClean="0">
                <a:solidFill>
                  <a:schemeClr val="accent3">
                    <a:lumMod val="50000"/>
                  </a:schemeClr>
                </a:solidFill>
              </a:rPr>
              <a:t>XIV</a:t>
            </a:r>
            <a:r>
              <a:rPr lang="ru-RU" sz="3100" b="1" dirty="0" smtClean="0">
                <a:solidFill>
                  <a:schemeClr val="accent3">
                    <a:lumMod val="50000"/>
                  </a:schemeClr>
                </a:solidFill>
              </a:rPr>
              <a:t> (1638 – 1715)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ru-RU" b="1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Цель урока:  </a:t>
            </a:r>
            <a:r>
              <a:rPr lang="ru-RU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осмысление роли личности в государстве.</a:t>
            </a:r>
          </a:p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ru-RU" sz="3600" b="1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Задачи: 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ru-RU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Проанализировать произведение, выявить типичные черты граждан Единого Государства 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ru-RU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Ответить на вопрос: «Какие качества помогают человеку выживать в тоталитарном государстве</a:t>
            </a:r>
            <a:r>
              <a:rPr lang="en-US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?</a:t>
            </a:r>
            <a:r>
              <a:rPr lang="ru-RU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Мир Единого Государства в романе Замятина "Мы"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В архитектурном плане мир Единого Государства, разумеется, представляет собой также нечто строго рационализованное, геометрически упорядоченное, </a:t>
            </a:r>
            <a:r>
              <a:rPr lang="ru-RU" dirty="0" err="1" smtClean="0"/>
              <a:t>математиче</a:t>
            </a:r>
            <a:r>
              <a:rPr lang="ru-RU" dirty="0" smtClean="0"/>
              <a:t> </a:t>
            </a:r>
            <a:r>
              <a:rPr lang="ru-RU" dirty="0" err="1" smtClean="0"/>
              <a:t>ски</a:t>
            </a:r>
            <a:r>
              <a:rPr lang="ru-RU" dirty="0" smtClean="0"/>
              <a:t> выверенное, господствует эстетика кубизма: прямо угольные стеклянные коробки домов, где живут </a:t>
            </a:r>
            <a:r>
              <a:rPr lang="ru-RU" dirty="0" err="1" smtClean="0"/>
              <a:t>люди-нумера</a:t>
            </a:r>
            <a:r>
              <a:rPr lang="ru-RU" dirty="0" smtClean="0"/>
              <a:t> («божественные параллелепипеды прозрачных жилищ»), прямые просматриваемые улицы, площади («Площадь Куба. Шестьдесят шесть мощных концентрических кругов: трибуны. И шестьдесят шесть рядов: тихие светильники лиц…»).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Мир Единого Государства в романе Замятина "Мы"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Люди в этом геометризованном мире являются неотъемлемой его частью, несут на себе печать этого мира: «Круглые, гладкие шары голов плыли мимо — и оборачивались». Стерильно чистые плоскости стекла делают мир Единого Государства еще более безжизненным, холодным, ирреальным. Архитектура строго функциональна, лишена малейших украшений, «ненужностей», и в этом угадывается пародия на эстетические утопии футуристов начала ХХ века, где стекло и бетон воспевались как новые строительные материалы технического будущего.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Мир Единого Государства в романе Замятина "Мы"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16624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     Жители Единого Государства настолько лишены индивидуальности, что различаются только по </a:t>
            </a:r>
            <a:r>
              <a:rPr lang="ru-RU" dirty="0" err="1" smtClean="0"/>
              <a:t>нумерам-индексам</a:t>
            </a:r>
            <a:r>
              <a:rPr lang="ru-RU" dirty="0" smtClean="0"/>
              <a:t>. Вся жизнь в Едином Государстве базируется на математических, рациональных основаниях: сложении, вычитании, делении, умножении. Все представляют собой счастливое среднее арифметическое, обезличенное, лишенное индивидуальности. Появление гениев невозможно, творческое вдохновение воспринимается как неизвестный вид эпилепсии.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Мир Единого Государства в романе Замятина "Мы"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Тот или иной </a:t>
            </a:r>
            <a:r>
              <a:rPr lang="ru-RU" dirty="0" err="1" smtClean="0"/>
              <a:t>нумер</a:t>
            </a:r>
            <a:r>
              <a:rPr lang="ru-RU" dirty="0" smtClean="0"/>
              <a:t> (житель Единого Государства) не обладает в глазах других никакой ценностью и </a:t>
            </a:r>
            <a:r>
              <a:rPr lang="ru-RU" dirty="0" err="1" smtClean="0"/>
              <a:t>легкозаменяем</a:t>
            </a:r>
            <a:r>
              <a:rPr lang="ru-RU" dirty="0" smtClean="0"/>
              <a:t>. Так, равнодушно воспринимается </a:t>
            </a:r>
            <a:r>
              <a:rPr lang="ru-RU" dirty="0" err="1" smtClean="0"/>
              <a:t>нумерами</a:t>
            </a:r>
            <a:r>
              <a:rPr lang="ru-RU" dirty="0" smtClean="0"/>
              <a:t> гибель нескольких «зазевавшихся» строителей «Интеграла», погибших при испытании корабля, цель строительства которого — «проинтегрировать» вселенную.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Мир Единого Государства в романе Замятина "Мы"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Отдельным </a:t>
            </a:r>
            <a:r>
              <a:rPr lang="ru-RU" dirty="0" err="1" smtClean="0"/>
              <a:t>нумерам</a:t>
            </a:r>
            <a:r>
              <a:rPr lang="ru-RU" dirty="0" smtClean="0"/>
              <a:t>, проявившим склонность к самостоятельному мышлению, проводится Великая Операция по удалению фантазии, которая убивает способность мыслить. Вопросительный знак — это свидетельство сомнения — не существует в ЕГ, зато в избытке, разумеется, знак восклицательный.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Мир Единого Государства в романе Замятина "Мы"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Не только государство расценивает как преступление всякое личностное проявление, но и </a:t>
            </a:r>
            <a:r>
              <a:rPr lang="ru-RU" dirty="0" err="1" smtClean="0"/>
              <a:t>нумера</a:t>
            </a:r>
            <a:r>
              <a:rPr lang="ru-RU" dirty="0" smtClean="0"/>
              <a:t> не ощущают потребности быть личностью, человеческой индивидуальностью со своим неповторимым миром. Главный герой романа Д-503, математик, первый строитель «Интеграла», приводит хорошо знакомую каждому школьнику в Едином Государстве историю «трех отпущенников».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Мир Единого Государства в романе Замятина "Мы"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Эта история о том, как троих </a:t>
            </a:r>
            <a:r>
              <a:rPr lang="ru-RU" dirty="0" err="1" smtClean="0"/>
              <a:t>нумеров</a:t>
            </a:r>
            <a:r>
              <a:rPr lang="ru-RU" dirty="0" smtClean="0"/>
              <a:t>, в виде опыта, на месяц освободили от работы. Однако несчастные возвращались к своему рабочему месту и по целым часам проделывали те движения, которые в определенное время дня уже были потребностью их организма (пилили, строгали воздух и т.п.). На десятый день, не выдержав, они взялись за руки и вошли в воду под звуки марша, погружаясь все глубже, пока вода не прекратила их мучений. Для </a:t>
            </a:r>
            <a:r>
              <a:rPr lang="ru-RU" dirty="0" err="1" smtClean="0"/>
              <a:t>нумеров</a:t>
            </a:r>
            <a:r>
              <a:rPr lang="ru-RU" dirty="0" smtClean="0"/>
              <a:t> стала потребностью направляющая рука Благодетеля, полное подчинение контролю хранителей-шпионов: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Мир Единого Государства в романе Замятина "Мы"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    «Так приятно чувствовать чей-то зоркий глаз, любовно охраняющий от малейшей ошибки, от малейшего неверного шага. Пусть это звучит несколько сентиментально, но мне приходит в голову опять все та же аналогия: ангелы-хранители, о которых мечтали древние. Как много из того, о чем они только мечтали, в нашей жизни материализовалось.»</a:t>
            </a:r>
            <a:endParaRPr lang="ru-RU" i="1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08912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Мир Единого Государства в романе Замятина "Мы"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Д-503 недоумевает, почему «древние» так много уделяли внимания «нерациональному» И. Канту7 и не увидели величия рационалистической системы Ф. Тейлора8, превратившего процесс труда в ряд продуманных, четких, экономных ритмичных движений, при которых не терялось даром ни одной секунды. Д-503 — инженер по профессии и поэт в душе — поэтически описывает особую гармонию </a:t>
            </a:r>
            <a:r>
              <a:rPr lang="ru-RU" dirty="0" err="1" smtClean="0"/>
              <a:t>тейлоровской</a:t>
            </a:r>
            <a:r>
              <a:rPr lang="ru-RU" dirty="0" smtClean="0"/>
              <a:t> системы труда: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4608512"/>
          </a:xfrm>
        </p:spPr>
        <p:txBody>
          <a:bodyPr/>
          <a:lstStyle/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      </a:t>
            </a:r>
            <a:r>
              <a:rPr lang="ru-RU" sz="4000" b="1" i="1" dirty="0" smtClean="0"/>
              <a:t>Роман "Мы" — это протест против тупика, в который упирается европейско-американская цивилизация, стирающая, механизирующая, </a:t>
            </a:r>
            <a:r>
              <a:rPr lang="ru-RU" sz="4000" b="1" i="1" dirty="0" err="1" smtClean="0"/>
              <a:t>омашинивающая</a:t>
            </a:r>
            <a:r>
              <a:rPr lang="ru-RU" sz="4000" b="1" i="1" dirty="0" smtClean="0"/>
              <a:t> человека. </a:t>
            </a:r>
          </a:p>
          <a:p>
            <a:pPr>
              <a:buNone/>
            </a:pPr>
            <a:r>
              <a:rPr lang="ru-RU" sz="4000" b="1" i="1" dirty="0" smtClean="0"/>
              <a:t>                                      Е. Замятин</a:t>
            </a:r>
            <a:endParaRPr lang="ru-RU" sz="4000" b="1" i="1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149080"/>
            <a:ext cx="208823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Мир Единого Государства в романе Замятина "Мы"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i="1" dirty="0" smtClean="0"/>
              <a:t>«Я видел: по Тейлору, размеренно быстро, в такт, как рычаги одной огромной машины, нагибались, разгибались, поворачивались люди внизу. В руках у них сверкали трубки: огнем резали, огнем спаивали стеклянные стенки, угольники, ребра, кницы. Я видел: по стеклянным рельсам медленно катились прозрачно-стеклянные чудовища-краны и так же, как люди, послушно поворачивались, нагибались, просовывали внутрь, в чрево «Интеграла», свои грузы. Это была высочайшая, потрясающая красота, гармония, музыка…»</a:t>
            </a:r>
            <a:endParaRPr lang="ru-RU" i="1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Образ Д-503 в романе Замятина "Мы". Характеристика главного героя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Д-503 приводит в восхищение Часовая Скрижаль, регламентирующая всю жизнь в Едином Государстве:</a:t>
            </a:r>
          </a:p>
          <a:p>
            <a:pPr>
              <a:buNone/>
            </a:pPr>
            <a:r>
              <a:rPr lang="ru-RU" i="1" dirty="0" smtClean="0"/>
              <a:t>    «Скрижаль… Вот сейчас, со стены у меня в комнате, сурово и нежно в глаза мне глядят ее пурпурные на золотом поле цифры. Невольно вспоминается то, что у древних называлось «иконой», и мне хочется слагать стихи или молитвы (что одно и то же). Ах, зачем я не поэт, чтобы достойно воспеть тебя, о, Скрижаль, о, сердце и пульс Единого Государства.</a:t>
            </a:r>
            <a:endParaRPr lang="ru-RU" i="1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Образ Д-503 в романе Замятина "Мы". Характеристика главного героя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i="1" dirty="0" smtClean="0"/>
              <a:t>     Все мы… еще детьми, в школе, читали этот величайший из дошедших до нас памятников древней литературы — «Расписание железных дорог». Но поставьте даже его рядом со Скрижалью — и вы увидите рядом графит и алмаз: в обоих одно и то же — С, углерод, — но как вечен, прозрачен, как сияет алмаз… Часовая Скрижаль — каждого из нас наяву превращает в стального шестиколесного героя великой поэмы. Каждое утро, с шестиколесной точностью, в один и тот же час и в одну и ту же минуту, — мы, миллионы, встаем, как один. В один и тот же час, </a:t>
            </a:r>
            <a:r>
              <a:rPr lang="ru-RU" i="1" dirty="0" err="1" smtClean="0"/>
              <a:t>единомиллионно</a:t>
            </a:r>
            <a:r>
              <a:rPr lang="ru-RU" i="1" dirty="0" smtClean="0"/>
              <a:t> начинаем работу — </a:t>
            </a:r>
            <a:r>
              <a:rPr lang="ru-RU" i="1" dirty="0" err="1" smtClean="0"/>
              <a:t>единомиллионно</a:t>
            </a:r>
            <a:r>
              <a:rPr lang="ru-RU" i="1" dirty="0" smtClean="0"/>
              <a:t> кончаем. И, сливаясь в единое, </a:t>
            </a:r>
            <a:r>
              <a:rPr lang="ru-RU" i="1" dirty="0" err="1" smtClean="0"/>
              <a:t>миллионнорукое</a:t>
            </a:r>
            <a:r>
              <a:rPr lang="ru-RU" i="1" dirty="0" smtClean="0"/>
              <a:t> тело, в одну и ту же, назначенную Скрижалью, секунду, — мы подносим ложки ко рту, — и в одну и ту же секунду выходим на прогулку и идем в </a:t>
            </a:r>
            <a:r>
              <a:rPr lang="ru-RU" i="1" dirty="0" err="1" smtClean="0"/>
              <a:t>аудиториум</a:t>
            </a:r>
            <a:r>
              <a:rPr lang="ru-RU" i="1" dirty="0" smtClean="0"/>
              <a:t>, </a:t>
            </a:r>
            <a:r>
              <a:rPr lang="ru-RU" i="1" dirty="0" err="1" smtClean="0"/>
              <a:t>в</a:t>
            </a:r>
            <a:r>
              <a:rPr lang="ru-RU" i="1" dirty="0" smtClean="0"/>
              <a:t> зал </a:t>
            </a:r>
            <a:r>
              <a:rPr lang="ru-RU" i="1" dirty="0" err="1" smtClean="0"/>
              <a:t>Тейлоровских</a:t>
            </a:r>
            <a:r>
              <a:rPr lang="ru-RU" i="1" dirty="0" smtClean="0"/>
              <a:t> экзерсисов, отходим ко сну…»</a:t>
            </a:r>
            <a:endParaRPr lang="ru-RU" i="1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Образ Д-503 в романе Замятина "Мы". Характеристика главного героя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/>
          <a:lstStyle/>
          <a:p>
            <a:r>
              <a:rPr lang="ru-RU" dirty="0" smtClean="0"/>
              <a:t>Однако и в подобном государстве еще нет абсолютного решения проблемы всеобщего счастья, личное преодолено еще не полностью: два раза в день – с 16 до 17 часов и с 21 до 22 «единый мощный механизм рассыпается на отдельные клетки» – личные часы.</a:t>
            </a: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86409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Образ Д-503 в романе Замятина "Мы". Характеристика главного героя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Д-503 – такой же винтик, </a:t>
            </a:r>
            <a:r>
              <a:rPr lang="ru-RU" dirty="0" err="1" smtClean="0"/>
              <a:t>нумер</a:t>
            </a:r>
            <a:r>
              <a:rPr lang="ru-RU" dirty="0" smtClean="0"/>
              <a:t>, как и другие, представляющий собой продукт рационализированного государства, с выпрямленными, математически выверенными чувствами, что подчеркивается говорящей портретной деталью: «прочерченными по прямой бровями». Однако плоскостное, «выпрямленное» измерение не единственное его измерение, в нем есть то, что потенциально отличает его от других, в нем заложено особенное, поэтическое начало, которое содержится уже в поэтизации им Часовой Скрижали, вдохновенном восторге перед ее математическим совершенством и гармонией. Не случайно эмоциональный R-13 предлагает главному герою «устроить» его в поэты:</a:t>
            </a: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i="1" dirty="0" smtClean="0"/>
              <a:t>    «Вам бы, милейший, не математиком быть, а поэтом, поэтом, да! Ей-ей, переходите к нам — в Поэты, а? Ну, хотите — мигом устрою, а?»</a:t>
            </a:r>
            <a:endParaRPr lang="ru-RU" sz="4000" i="1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Образ Д-503 в романе Замятина "Мы". Характеристика главного героя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С таким человеком в Едином Государстве должно что-либо произойти, он маркирован, обречен выделиться из общей массы. И действительно, Д-503 становится инакомыслящим, преступником — с точки зрения Единого Государства. Изменение психологического состояния героя романа проявляется в его поведении: в начале романа Д-503 – добропорядочный, то есть унифицированный </a:t>
            </a:r>
            <a:r>
              <a:rPr lang="ru-RU" dirty="0" err="1" smtClean="0"/>
              <a:t>нумер</a:t>
            </a:r>
            <a:r>
              <a:rPr lang="ru-RU" dirty="0" smtClean="0"/>
              <a:t>. Заговорившая в герое капелька дикой крови толкает его на необдуманные поступки, крамольные по отношению к Единому Государству мысли. </a:t>
            </a: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Образ Д-503 в романе Замятина "Мы". Характеристика главного героя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В романе появляется собственно романная, любовная линия. Любовь для Д-503 превращается из </a:t>
            </a:r>
            <a:r>
              <a:rPr lang="ru-RU" dirty="0" err="1" smtClean="0"/>
              <a:t>медицински</a:t>
            </a:r>
            <a:r>
              <a:rPr lang="ru-RU" dirty="0" smtClean="0"/>
              <a:t> полезной процедуры по розовому талону в страсть, захватившую и возродившую его:</a:t>
            </a:r>
          </a:p>
          <a:p>
            <a:pPr>
              <a:buNone/>
            </a:pPr>
            <a:r>
              <a:rPr lang="ru-RU" i="1" dirty="0" smtClean="0"/>
              <a:t>     «Вместо стройной и строгой математической поэмы в честь единого Государства – у меня выходит какой-то фантастический авантюрный роман.»</a:t>
            </a:r>
            <a:endParaRPr lang="ru-RU" i="1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Образ Д-503 в романе Замятина "Мы". Характеристика главного героя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Причем решающими в этом его превращении стали мотивы не политические, а личные: психологические, эмоционально-чувственные. Так, Д-503 обладает врожденной эмоциональностью, Часовая Скрижаль напоминает ему поэму, он слушает музыку Скрябина в исполнении I-330 и впервые ощущает «медленную, сладкую боль», чувствуя в своей крови ожог «дикого, несущегося, опаляющего солнца». Решающей в истории государственного грехопадения Д-503 стала его любовь к I-330, переживание ошеломляющего потрясения от этой любви.</a:t>
            </a:r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Образ Д-503 в романе Замятина "Мы". Характеристика главного героя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Д-503 становится одним из заговорщиков — МЕФИ, он принимает участие в попытке захвата «Интеграла», чтобы вырваться за пределы Единого Государства, но заговор был раскрыт. Д-503 вновь становится послушным исполнителем воли Благодетеля, а I-330 — уничтожена, поскольку ее сопротивление государство бессильно преодолеть.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764704"/>
            <a:ext cx="612068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23528" y="332657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 dirty="0" smtClean="0">
                <a:solidFill>
                  <a:srgbClr val="C00000"/>
                </a:solidFill>
              </a:rPr>
              <a:t>Когда народ глуп, им легко управлять</a:t>
            </a:r>
            <a:r>
              <a:rPr lang="ru-RU" b="1" dirty="0" smtClean="0">
                <a:solidFill>
                  <a:srgbClr val="C00000"/>
                </a:solidFill>
              </a:rPr>
              <a:t>  --  </a:t>
            </a:r>
            <a:r>
              <a:rPr lang="ru-RU" b="1" dirty="0" err="1" smtClean="0">
                <a:solidFill>
                  <a:srgbClr val="C00000"/>
                </a:solidFill>
              </a:rPr>
              <a:t>Шан</a:t>
            </a:r>
            <a:r>
              <a:rPr lang="ru-RU" b="1" dirty="0" smtClean="0">
                <a:solidFill>
                  <a:srgbClr val="C00000"/>
                </a:solidFill>
              </a:rPr>
              <a:t> Ян (390-338 гг. до н.э)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           </a:t>
            </a:r>
            <a:r>
              <a:rPr lang="ru-RU" sz="4000" b="1" i="1" dirty="0" smtClean="0"/>
              <a:t>Я читал его "Мы": блестящая, сверкающая талантом вещь; среди фантастической литературы редкость тем, что люди — живые и судьба их очень волнует. </a:t>
            </a:r>
          </a:p>
          <a:p>
            <a:pPr>
              <a:buNone/>
            </a:pPr>
            <a:r>
              <a:rPr lang="ru-RU" sz="4000" b="1" i="1" dirty="0" smtClean="0"/>
              <a:t>                                 А. Солженицын</a:t>
            </a:r>
            <a:endParaRPr lang="ru-RU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9144000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История создания и смысл названия романа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Роман создавался вскоре после возвращения автора из Англии в революционную Россию в 1920 году.</a:t>
            </a:r>
          </a:p>
          <a:p>
            <a:r>
              <a:rPr lang="ru-RU" dirty="0" smtClean="0"/>
              <a:t>Первая публикация романа состоялась за границей в 1924 году.</a:t>
            </a:r>
          </a:p>
          <a:p>
            <a:r>
              <a:rPr lang="ru-RU" dirty="0" smtClean="0"/>
              <a:t> В 1929 году роман был использован для массированной критики Е. Замятина, и автор был вынужден защищаться, оправдываться, объясняться, поскольку роман был расценен как политическая его ошибка и </a:t>
            </a:r>
            <a:r>
              <a:rPr lang="ru-RU" dirty="0" smtClean="0">
                <a:solidFill>
                  <a:srgbClr val="FF0000"/>
                </a:solidFill>
              </a:rPr>
              <a:t>«проявление вредительства интересам советской литературы».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История создания и смысл названия романа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ru-RU" dirty="0" smtClean="0"/>
              <a:t>После очередной проработки на очередном собрании писательской общественности Е. Замятин заявил о своем выходе из Всероссийского Союза Писателей.</a:t>
            </a:r>
          </a:p>
          <a:p>
            <a:r>
              <a:rPr lang="ru-RU" dirty="0" smtClean="0"/>
              <a:t>Свидетель и участник событий К. Федин писал в связи с этим: «Я был раздавлен происходившей 22 сентября поркой писателей, никогда личность моя не была так унижена».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3771</Words>
  <Application>Microsoft Office PowerPoint</Application>
  <PresentationFormat>Экран (4:3)</PresentationFormat>
  <Paragraphs>126</Paragraphs>
  <Slides>50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1" baseType="lpstr">
      <vt:lpstr>Тема Office</vt:lpstr>
      <vt:lpstr>Е.И. Замятин. Роман "Мы": «квадратная гармония» или дисгармоничный икс?  Личность и государство</vt:lpstr>
      <vt:lpstr>Евгений Иванович Замятин                                            (1884 – 1937) </vt:lpstr>
      <vt:lpstr>Государство - это Я»  --  Людовик XIV (1638 – 1715) </vt:lpstr>
      <vt:lpstr>Слайд 4</vt:lpstr>
      <vt:lpstr>Слайд 5</vt:lpstr>
      <vt:lpstr>Слайд 6</vt:lpstr>
      <vt:lpstr>Слайд 7</vt:lpstr>
      <vt:lpstr>История создания и смысл названия романа</vt:lpstr>
      <vt:lpstr>История создания и смысл названия романа</vt:lpstr>
      <vt:lpstr>История создания и смысл названия романа</vt:lpstr>
      <vt:lpstr>История создания и смысл названия романа</vt:lpstr>
      <vt:lpstr>Образ автора в романе</vt:lpstr>
      <vt:lpstr>Образ автора в романе</vt:lpstr>
      <vt:lpstr>Автобиографический характер образа Д-503.</vt:lpstr>
      <vt:lpstr>Просвещенный народ легче вести, но его труднее гнать, им легче управлять, но невозможно поработить  --  Генри Бруэм (1778-1868) </vt:lpstr>
      <vt:lpstr>Жанр романа</vt:lpstr>
      <vt:lpstr>Жанр романа</vt:lpstr>
      <vt:lpstr>Жанр романа</vt:lpstr>
      <vt:lpstr>Слайд 19</vt:lpstr>
      <vt:lpstr>Сюжет романа</vt:lpstr>
      <vt:lpstr>Сюжет романа</vt:lpstr>
      <vt:lpstr>Сюжет романа</vt:lpstr>
      <vt:lpstr>Сюжет романа</vt:lpstr>
      <vt:lpstr>Сюжет романа</vt:lpstr>
      <vt:lpstr>Композиция романа</vt:lpstr>
      <vt:lpstr>Слайд 26</vt:lpstr>
      <vt:lpstr>Композиция романа</vt:lpstr>
      <vt:lpstr>Композиция романа</vt:lpstr>
      <vt:lpstr>Слайд 29</vt:lpstr>
      <vt:lpstr>Мир Единого Государства в романе Замятина "Мы"</vt:lpstr>
      <vt:lpstr>Мир Единого Государства в романе Замятина "Мы"</vt:lpstr>
      <vt:lpstr>Мир Единого Государства в романе Замятина "Мы"</vt:lpstr>
      <vt:lpstr>Мир Единого Государства в романе Замятина "Мы"</vt:lpstr>
      <vt:lpstr>Мир Единого Государства в романе Замятина "Мы"</vt:lpstr>
      <vt:lpstr>Мир Единого Государства в романе Замятина "Мы"</vt:lpstr>
      <vt:lpstr>Мир Единого Государства в романе Замятина "Мы"</vt:lpstr>
      <vt:lpstr>Мир Единого Государства в романе Замятина "Мы"</vt:lpstr>
      <vt:lpstr>Слайд 38</vt:lpstr>
      <vt:lpstr>Мир Единого Государства в романе Замятина "Мы"</vt:lpstr>
      <vt:lpstr>Мир Единого Государства в романе Замятина "Мы"</vt:lpstr>
      <vt:lpstr>Образ Д-503 в романе Замятина "Мы". Характеристика главного героя</vt:lpstr>
      <vt:lpstr>Образ Д-503 в романе Замятина "Мы". Характеристика главного героя</vt:lpstr>
      <vt:lpstr>Образ Д-503 в романе Замятина "Мы". Характеристика главного героя</vt:lpstr>
      <vt:lpstr>Образ Д-503 в романе Замятина "Мы". Характеристика главного героя</vt:lpstr>
      <vt:lpstr>Слайд 45</vt:lpstr>
      <vt:lpstr>Образ Д-503 в романе Замятина "Мы". Характеристика главного героя</vt:lpstr>
      <vt:lpstr>Образ Д-503 в романе Замятина "Мы". Характеристика главного героя</vt:lpstr>
      <vt:lpstr>Образ Д-503 в романе Замятина "Мы". Характеристика главного героя</vt:lpstr>
      <vt:lpstr>Образ Д-503 в романе Замятина "Мы". Характеристика главного героя</vt:lpstr>
      <vt:lpstr>Слайд 50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Е.И. Замятин. Роман "Мы": «квадратная гармония» или дисгармоничный икс?</dc:title>
  <dc:creator>lenovo</dc:creator>
  <cp:lastModifiedBy>lenovo</cp:lastModifiedBy>
  <cp:revision>11</cp:revision>
  <dcterms:created xsi:type="dcterms:W3CDTF">2012-01-15T09:11:51Z</dcterms:created>
  <dcterms:modified xsi:type="dcterms:W3CDTF">2012-01-15T22:24:07Z</dcterms:modified>
</cp:coreProperties>
</file>