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06" r:id="rId2"/>
    <p:sldId id="289" r:id="rId3"/>
    <p:sldId id="285" r:id="rId4"/>
    <p:sldId id="290" r:id="rId5"/>
    <p:sldId id="298" r:id="rId6"/>
    <p:sldId id="299" r:id="rId7"/>
    <p:sldId id="300" r:id="rId8"/>
    <p:sldId id="291" r:id="rId9"/>
    <p:sldId id="257" r:id="rId10"/>
    <p:sldId id="258" r:id="rId11"/>
    <p:sldId id="259" r:id="rId12"/>
    <p:sldId id="261" r:id="rId13"/>
    <p:sldId id="260" r:id="rId14"/>
    <p:sldId id="262" r:id="rId15"/>
    <p:sldId id="263" r:id="rId16"/>
    <p:sldId id="274" r:id="rId17"/>
    <p:sldId id="265" r:id="rId18"/>
    <p:sldId id="292" r:id="rId19"/>
    <p:sldId id="295" r:id="rId20"/>
    <p:sldId id="296" r:id="rId21"/>
    <p:sldId id="307" r:id="rId22"/>
    <p:sldId id="302" r:id="rId23"/>
    <p:sldId id="305" r:id="rId24"/>
    <p:sldId id="304" r:id="rId25"/>
    <p:sldId id="297" r:id="rId26"/>
    <p:sldId id="276" r:id="rId27"/>
    <p:sldId id="277" r:id="rId28"/>
    <p:sldId id="283" r:id="rId29"/>
    <p:sldId id="27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8" d="100"/>
          <a:sy n="108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4F801-D1E8-4E47-8001-88C725B498B2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2774D-18DE-4D5E-9852-237EF45F04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277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6282C-BC7F-4520-9C68-DD937D1858F8}" type="datetimeFigureOut">
              <a:rPr lang="ru-RU" smtClean="0"/>
              <a:pPr/>
              <a:t>05.07.2013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C9550-095E-445D-8E73-F4E1C32A7D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3;&#1072;&#1090;&#1072;&#1083;&#1080;&#1103;%20&#1048;&#1074;&#1072;&#1085;&#1086;&#1074;&#1085;&#1072;\&#1056;&#1072;&#1073;&#1086;&#1095;&#1080;&#1081;%20&#1089;&#1090;&#1086;&#1083;\&#1050;&#1042;&#1053;%20&#1087;&#1086;%20&#1089;&#1091;&#1097;\16.wav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BackUp\&#1052;&#1086;&#1080;%20&#1076;&#1086;&#1082;&#1091;&#1084;&#1077;&#1085;&#1090;&#1099;\&#1052;&#1091;&#1079;&#1099;&#1082;&#1072;\&#1088;&#1091;&#1089;&#1089;&#1082;&#1072;&#1103;%20&#1087;&#1086;&#1087;&#1089;&#1072;\&#1041;&#1072;&#1085;&#1076;&#1069;&#1088;&#1086;&#1089;_&#1050;&#1086;&#1083;&#1072;&#1084;&#1073;&#1080;&#1103;%20&#1055;&#1080;&#1082;&#1095;&#1077;&#1088;&#1089;.mp3" TargetMode="External"/><Relationship Id="rId4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BackUp\&#1052;&#1086;&#1080;%20&#1076;&#1086;&#1082;&#1091;&#1084;&#1077;&#1085;&#1090;&#1099;\&#1052;&#1091;&#1079;&#1099;&#1082;&#1072;\&#1088;&#1091;&#1089;&#1089;&#1082;&#1072;&#1103;%20&#1087;&#1086;&#1087;&#1089;&#1072;\100%20-%20&#1041;&#1100;&#1103;&#1085;&#1082;&#1072;%20-%20&#1041;&#1077;&#1083;&#1099;&#1081;%20&#1090;&#1072;&#1085;&#1077;&#1094;.mp3" TargetMode="External"/><Relationship Id="rId4" Type="http://schemas.openxmlformats.org/officeDocument/2006/relationships/image" Target="../media/image2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slide" Target="slide13.xml"/><Relationship Id="rId18" Type="http://schemas.openxmlformats.org/officeDocument/2006/relationships/slide" Target="slide12.xml"/><Relationship Id="rId3" Type="http://schemas.openxmlformats.org/officeDocument/2006/relationships/slide" Target="slide17.xml"/><Relationship Id="rId7" Type="http://schemas.openxmlformats.org/officeDocument/2006/relationships/slide" Target="slide18.xml"/><Relationship Id="rId12" Type="http://schemas.openxmlformats.org/officeDocument/2006/relationships/image" Target="../media/image9.gif"/><Relationship Id="rId17" Type="http://schemas.openxmlformats.org/officeDocument/2006/relationships/image" Target="../media/image13.gif"/><Relationship Id="rId2" Type="http://schemas.openxmlformats.org/officeDocument/2006/relationships/slide" Target="slide14.xml"/><Relationship Id="rId16" Type="http://schemas.openxmlformats.org/officeDocument/2006/relationships/image" Target="../media/image12.gif"/><Relationship Id="rId20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11" Type="http://schemas.openxmlformats.org/officeDocument/2006/relationships/slide" Target="slide16.xml"/><Relationship Id="rId5" Type="http://schemas.openxmlformats.org/officeDocument/2006/relationships/slide" Target="slide11.xml"/><Relationship Id="rId15" Type="http://schemas.openxmlformats.org/officeDocument/2006/relationships/image" Target="../media/image11.gif"/><Relationship Id="rId10" Type="http://schemas.openxmlformats.org/officeDocument/2006/relationships/image" Target="../media/image8.gif"/><Relationship Id="rId19" Type="http://schemas.openxmlformats.org/officeDocument/2006/relationships/image" Target="../media/image14.gif"/><Relationship Id="rId4" Type="http://schemas.openxmlformats.org/officeDocument/2006/relationships/slide" Target="slide25.xml"/><Relationship Id="rId9" Type="http://schemas.openxmlformats.org/officeDocument/2006/relationships/slide" Target="slide10.xml"/><Relationship Id="rId1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Кирилл\Рабочий стол\МАМА\анимация\2137a0b44f0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76002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 rot="21420638">
            <a:off x="2598360" y="1991097"/>
            <a:ext cx="5158890" cy="115569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Лингвистический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КВН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6488668"/>
            <a:ext cx="3923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Итоговый урок – игра для 6-го класса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1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baseline="0" dirty="0" smtClean="0"/>
              <a:t>  </a:t>
            </a:r>
            <a:r>
              <a:rPr lang="ru-RU" b="1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 только </a:t>
            </a:r>
            <a:r>
              <a:rPr lang="ru-RU" sz="3600" b="1" u="sng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одушевлённые</a:t>
            </a:r>
            <a:r>
              <a:rPr lang="ru-RU" sz="3600" b="1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имена существительные:</a:t>
            </a:r>
          </a:p>
          <a:p>
            <a:pPr algn="ctr">
              <a:buNone/>
            </a:pPr>
            <a:r>
              <a:rPr lang="ru-RU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Народ, молодёжь, туз, кукла, дерево, котёнок, группа.</a:t>
            </a:r>
            <a:endParaRPr lang="ru-RU" sz="4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58148" y="5857892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429256" y="3000372"/>
            <a:ext cx="107157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715140" y="3000372"/>
            <a:ext cx="142876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00430" y="3714752"/>
            <a:ext cx="235745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4" name="Рисунок 4" descr="df6eb5a16f2dca616eea7c5fc527e19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429132"/>
            <a:ext cx="1152525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       </a:t>
            </a:r>
            <a:r>
              <a:rPr lang="ru-RU" sz="3600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Раскрой правильно скобки!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(НЕ)печь кормит, а руки.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(НЕ)внимание на уроке – причина многих бед!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(НЕ)везение помогает на диктанте, а хорошее знание предмета.</a:t>
            </a:r>
          </a:p>
          <a:p>
            <a:pPr>
              <a:buNone/>
            </a:pP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  <a:p>
            <a:pPr marL="514350" indent="-514350">
              <a:buNone/>
            </a:pPr>
            <a:endParaRPr lang="ru-RU" dirty="0">
              <a:latin typeface="Segoe Script" pitchFamily="34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58148" y="5929330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3500430" y="3571876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endParaRPr lang="ru-RU" sz="24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Улыбающееся лицо 6"/>
          <p:cNvSpPr/>
          <p:nvPr/>
        </p:nvSpPr>
        <p:spPr>
          <a:xfrm>
            <a:off x="5857884" y="2357430"/>
            <a:ext cx="557210" cy="500066"/>
          </a:xfrm>
          <a:prstGeom prst="smileyFace">
            <a:avLst>
              <a:gd name="adj" fmla="val 4653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6215074" y="4572008"/>
            <a:ext cx="557210" cy="571504"/>
          </a:xfrm>
          <a:prstGeom prst="smileyFace">
            <a:avLst>
              <a:gd name="adj" fmla="val 4653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285984" y="3500438"/>
            <a:ext cx="557210" cy="571504"/>
          </a:xfrm>
          <a:prstGeom prst="smileyFace">
            <a:avLst>
              <a:gd name="adj" fmla="val 4653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>
              <a:latin typeface="Segoe Script" pitchFamily="34" charset="0"/>
            </a:endParaRPr>
          </a:p>
          <a:p>
            <a:pPr>
              <a:buNone/>
            </a:pPr>
            <a:r>
              <a:rPr lang="ru-RU" b="1" dirty="0">
                <a:latin typeface="Segoe Script" pitchFamily="34" charset="0"/>
              </a:rPr>
              <a:t> </a:t>
            </a:r>
            <a:r>
              <a:rPr lang="ru-RU" b="1" dirty="0" smtClean="0">
                <a:latin typeface="Segoe Script" pitchFamily="34" charset="0"/>
              </a:rPr>
              <a:t>    </a:t>
            </a:r>
          </a:p>
          <a:p>
            <a:pPr algn="ctr">
              <a:buNone/>
            </a:pPr>
            <a:r>
              <a:rPr lang="ru-RU" b="1" dirty="0" smtClean="0">
                <a:latin typeface="Segoe Script" pitchFamily="34" charset="0"/>
              </a:rPr>
              <a:t>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001024" y="585789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071678"/>
            <a:ext cx="77510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называется раздел науки о языке, </a:t>
            </a:r>
          </a:p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изучающий части речи?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5143512"/>
            <a:ext cx="1913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Морфология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4" descr="df6eb5a16f2dca616eea7c5fc527e19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571876"/>
            <a:ext cx="1152525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Segoe Script" pitchFamily="34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Имя существительное – это…</a:t>
            </a:r>
            <a:endParaRPr lang="ru-RU" b="1" dirty="0">
              <a:latin typeface="Segoe Script" pitchFamily="34" charset="0"/>
            </a:endParaRPr>
          </a:p>
          <a:p>
            <a:pPr algn="ctr">
              <a:buNone/>
            </a:pPr>
            <a:r>
              <a:rPr lang="ru-RU" b="1" dirty="0" smtClean="0">
                <a:latin typeface="Segoe Script" pitchFamily="34" charset="0"/>
              </a:rPr>
              <a:t> </a:t>
            </a:r>
            <a:endParaRPr lang="ru-RU" b="1" dirty="0" smtClean="0">
              <a:solidFill>
                <a:srgbClr val="FFC000"/>
              </a:solidFill>
              <a:latin typeface="Segoe Script" pitchFamily="34" charset="0"/>
            </a:endParaRPr>
          </a:p>
          <a:p>
            <a:pPr>
              <a:buNone/>
            </a:pPr>
            <a:endParaRPr lang="ru-RU" dirty="0">
              <a:latin typeface="Segoe Script" pitchFamily="34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29586" y="6072206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4643446"/>
            <a:ext cx="66255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Часть речи, отвечающая на вопросы КТО?, ЧТО?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обозначающая предмет.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4" descr="df6eb5a16f2dca616eea7c5fc527e19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000372"/>
            <a:ext cx="1152525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44391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endParaRPr lang="ru-RU" b="1" dirty="0"/>
          </a:p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город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барнаул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Сабака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шарик,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рассказек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комочик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заказщик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отрасль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      </a:t>
            </a:r>
            <a:r>
              <a:rPr lang="ru-RU" b="1" dirty="0" smtClean="0">
                <a:solidFill>
                  <a:srgbClr val="FFC000"/>
                </a:solidFill>
                <a:latin typeface="Segoe Script" pitchFamily="34" charset="0"/>
              </a:rPr>
              <a:t> </a:t>
            </a:r>
            <a:endParaRPr lang="ru-RU" dirty="0">
              <a:solidFill>
                <a:srgbClr val="FFC000"/>
              </a:solidFill>
              <a:latin typeface="Segoe Script" pitchFamily="34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5929322" y="5715016"/>
            <a:ext cx="642942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4286256"/>
            <a:ext cx="82529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 Барнаул, собака Шарик, рассказик, комочек,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заказчик, отрасль</a:t>
            </a:r>
          </a:p>
          <a:p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df6eb5a16f2dca616eea7c5fc527e19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642917"/>
            <a:ext cx="1366839" cy="1116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1461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Segoe Script" pitchFamily="34" charset="0"/>
              </a:rPr>
              <a:t>         </a:t>
            </a:r>
          </a:p>
          <a:p>
            <a:pPr>
              <a:buNone/>
            </a:pPr>
            <a:endParaRPr lang="ru-RU" b="1" dirty="0">
              <a:latin typeface="Segoe Script" pitchFamily="34" charset="0"/>
            </a:endParaRPr>
          </a:p>
          <a:p>
            <a:pPr algn="ctr">
              <a:buNone/>
            </a:pPr>
            <a:r>
              <a:rPr lang="ru-RU" b="1" dirty="0" smtClean="0">
                <a:latin typeface="Segoe Script" pitchFamily="34" charset="0"/>
              </a:rPr>
              <a:t>   </a:t>
            </a:r>
            <a:r>
              <a:rPr lang="ru-RU" b="1" dirty="0" smtClean="0">
                <a:solidFill>
                  <a:srgbClr val="FFC000"/>
                </a:solidFill>
                <a:latin typeface="Segoe Script" pitchFamily="34" charset="0"/>
              </a:rPr>
              <a:t> </a:t>
            </a:r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Растов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ростение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рассписание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</a:p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журнал </a:t>
            </a:r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bratz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врачь</a:t>
            </a:r>
            <a:endParaRPr lang="ru-RU" sz="4000" b="1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dirty="0">
              <a:solidFill>
                <a:srgbClr val="FFC000"/>
              </a:solidFill>
              <a:latin typeface="Segoe Script" pitchFamily="34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58148" y="5929330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97548" y="4786322"/>
            <a:ext cx="8346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Ростов, растение, расписание,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журнал «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Bratz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»,  врач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4" descr="df6eb5a16f2dca616eea7c5fc527e19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7"/>
            <a:ext cx="1509715" cy="1233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Найди ошибку!</a:t>
            </a:r>
          </a:p>
          <a:p>
            <a:pPr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а) надеть туфлю</a:t>
            </a:r>
          </a:p>
          <a:p>
            <a:pPr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б) одну помидору</a:t>
            </a:r>
          </a:p>
          <a:p>
            <a:pPr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в) чистое полотенце</a:t>
            </a:r>
          </a:p>
          <a:p>
            <a:pPr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г) моя фамилия</a:t>
            </a:r>
          </a:p>
          <a:p>
            <a:pPr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новая простыня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58148" y="5857892"/>
            <a:ext cx="642942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 descr="df6eb5a16f2dca616eea7c5fc527e19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442" y="2928934"/>
            <a:ext cx="166174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900" b="1" dirty="0" smtClean="0">
                <a:latin typeface="Segoe Script" pitchFamily="34" charset="0"/>
              </a:rPr>
              <a:t>   </a:t>
            </a:r>
            <a:r>
              <a:rPr lang="ru-RU" sz="4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Найдите имя существительное не такого рода, что все остальные:</a:t>
            </a:r>
            <a:endParaRPr lang="ru-RU" sz="47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а) шампунь</a:t>
            </a:r>
          </a:p>
          <a:p>
            <a:pPr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б) тюль</a:t>
            </a:r>
          </a:p>
          <a:p>
            <a:pPr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в) мозоль</a:t>
            </a:r>
          </a:p>
          <a:p>
            <a:pPr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г) лебедь</a:t>
            </a:r>
          </a:p>
          <a:p>
            <a:pPr>
              <a:buNone/>
            </a:pPr>
            <a:r>
              <a:rPr lang="ru-RU" sz="5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</a:t>
            </a: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картофель</a:t>
            </a:r>
          </a:p>
          <a:p>
            <a:pPr>
              <a:buNone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Script" pitchFamily="34" charset="0"/>
            </a:endParaRP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  </a:t>
            </a:r>
          </a:p>
          <a:p>
            <a:pPr>
              <a:buNone/>
            </a:pP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86710" y="5786454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 descr="df6eb5a16f2dca616eea7c5fc527e19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1204" y="3357562"/>
            <a:ext cx="174920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5572125" cy="92868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Существительные – иностранцы!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800" y="1600200"/>
            <a:ext cx="8229600" cy="4525963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Как-то рано  поутру</a:t>
            </a:r>
            <a:b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С другом  сели  мы в  метру!</a:t>
            </a:r>
          </a:p>
          <a:p>
            <a:pPr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И поехали в  метре</a:t>
            </a:r>
            <a:b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Фильм  смотреть  о  </a:t>
            </a:r>
            <a:r>
              <a:rPr lang="ru-RU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кенгуре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Вот  сидим  опять в  </a:t>
            </a:r>
            <a:r>
              <a:rPr lang="ru-RU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кине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Без </a:t>
            </a:r>
            <a:r>
              <a:rPr lang="ru-RU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пальта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и  без  кашне.</a:t>
            </a:r>
          </a:p>
          <a:p>
            <a:pPr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А вернее: я  и  ты</a:t>
            </a:r>
          </a:p>
          <a:p>
            <a:pPr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Без </a:t>
            </a:r>
            <a:r>
              <a:rPr lang="ru-RU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пальта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и без  </a:t>
            </a:r>
            <a:r>
              <a:rPr lang="ru-RU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кашны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Любит  </a:t>
            </a:r>
            <a:r>
              <a:rPr lang="ru-RU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кина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детвора,</a:t>
            </a:r>
          </a:p>
          <a:p>
            <a:pPr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Если  в  </a:t>
            </a:r>
            <a:r>
              <a:rPr lang="ru-RU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кинах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ru-RU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кенгура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Ходит - бродит по  </a:t>
            </a:r>
            <a:r>
              <a:rPr lang="ru-RU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шоссу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</a:p>
          <a:p>
            <a:pPr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Носит  в  сумке   </a:t>
            </a:r>
            <a:r>
              <a:rPr lang="ru-RU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шимпанзу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1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16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300" b="1" dirty="0" smtClean="0">
                <a:solidFill>
                  <a:srgbClr val="C00000"/>
                </a:solidFill>
              </a:rPr>
              <a:t> </a:t>
            </a:r>
            <a:endParaRPr lang="ru-RU" sz="12300" b="1" dirty="0">
              <a:solidFill>
                <a:srgbClr val="C00000"/>
              </a:solidFill>
            </a:endParaRPr>
          </a:p>
        </p:txBody>
      </p:sp>
      <p:sp>
        <p:nvSpPr>
          <p:cNvPr id="5124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>
                <a:solidFill>
                  <a:srgbClr val="B88C00"/>
                </a:solidFill>
              </a:rPr>
              <a:t>МОУ "СОШ № 59"</a:t>
            </a:r>
          </a:p>
        </p:txBody>
      </p:sp>
      <p:pic>
        <p:nvPicPr>
          <p:cNvPr id="1026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4643446"/>
            <a:ext cx="1288919" cy="1819599"/>
          </a:xfrm>
          <a:prstGeom prst="ellipse">
            <a:avLst/>
          </a:prstGeom>
          <a:solidFill>
            <a:srgbClr val="FFD6C1"/>
          </a:solidFill>
          <a:ln w="28575">
            <a:solidFill>
              <a:srgbClr val="7030A0"/>
            </a:solidFill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715008" y="4357694"/>
            <a:ext cx="1571636" cy="857256"/>
          </a:xfrm>
          <a:prstGeom prst="wedgeRoundRectCallout">
            <a:avLst>
              <a:gd name="adj1" fmla="val 98476"/>
              <a:gd name="adj2" fmla="val 51670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B050"/>
                </a:solidFill>
              </a:rPr>
              <a:t>По 1 баллу за исправленное  слово  (12 б)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7286644" y="285728"/>
            <a:ext cx="1214438" cy="1033272"/>
          </a:xfrm>
          <a:prstGeom prst="horizontalScroll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Третий конкурс</a:t>
            </a:r>
            <a:endParaRPr lang="ru-RU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5572125" cy="92868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Капитаны, вперёд!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4300" dirty="0" smtClean="0"/>
              <a:t>Профессор –</a:t>
            </a:r>
          </a:p>
          <a:p>
            <a:pPr>
              <a:buNone/>
            </a:pPr>
            <a:r>
              <a:rPr lang="ru-RU" sz="4300" dirty="0" smtClean="0"/>
              <a:t>Учитель  -</a:t>
            </a:r>
          </a:p>
          <a:p>
            <a:pPr>
              <a:buNone/>
            </a:pPr>
            <a:r>
              <a:rPr lang="ru-RU" sz="4300" dirty="0" smtClean="0"/>
              <a:t>Директор –</a:t>
            </a:r>
          </a:p>
          <a:p>
            <a:pPr>
              <a:buNone/>
            </a:pPr>
            <a:r>
              <a:rPr lang="ru-RU" sz="4300" dirty="0" smtClean="0"/>
              <a:t>Слесарь –</a:t>
            </a:r>
          </a:p>
          <a:p>
            <a:pPr>
              <a:buNone/>
            </a:pPr>
            <a:r>
              <a:rPr lang="ru-RU" sz="4300" dirty="0" smtClean="0"/>
              <a:t>Шофёр –</a:t>
            </a:r>
          </a:p>
          <a:p>
            <a:pPr>
              <a:buNone/>
            </a:pPr>
            <a:r>
              <a:rPr lang="ru-RU" sz="4300" dirty="0" smtClean="0"/>
              <a:t>Молоко –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5124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>
                <a:solidFill>
                  <a:srgbClr val="B88C00"/>
                </a:solidFill>
              </a:rPr>
              <a:t>МОУ "СОШ № 59"</a:t>
            </a:r>
          </a:p>
        </p:txBody>
      </p:sp>
      <p:pic>
        <p:nvPicPr>
          <p:cNvPr id="1026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7687" y="4669823"/>
            <a:ext cx="1288919" cy="1819599"/>
          </a:xfrm>
          <a:prstGeom prst="ellipse">
            <a:avLst/>
          </a:prstGeom>
          <a:solidFill>
            <a:srgbClr val="FFD6C1"/>
          </a:solidFill>
          <a:ln w="28575">
            <a:solidFill>
              <a:srgbClr val="7030A0"/>
            </a:solidFill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857884" y="4572008"/>
            <a:ext cx="1428760" cy="642942"/>
          </a:xfrm>
          <a:prstGeom prst="wedgeRoundRectCallout">
            <a:avLst>
              <a:gd name="adj1" fmla="val 98476"/>
              <a:gd name="adj2" fmla="val 51670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По 1 б за слово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7072330" y="285728"/>
            <a:ext cx="1500190" cy="1033272"/>
          </a:xfrm>
          <a:prstGeom prst="horizontalScroll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Четвёртый конкурс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43240" y="1714488"/>
            <a:ext cx="27835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профессора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2643174" y="2285992"/>
            <a:ext cx="1711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учителя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928926" y="2786058"/>
            <a:ext cx="2260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директора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500298" y="3929066"/>
            <a:ext cx="1745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шофера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643174" y="4500570"/>
            <a:ext cx="2096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нет мн. ч.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643174" y="3357562"/>
            <a:ext cx="3512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слесари, слесаря</a:t>
            </a:r>
            <a:endParaRPr lang="ru-RU" sz="36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340769"/>
            <a:ext cx="8286808" cy="38027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                   </a:t>
            </a:r>
            <a:r>
              <a:rPr lang="ru-RU" sz="2800" b="1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  <a:br>
              <a:rPr lang="ru-RU" sz="2800" b="1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                  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Кирилина Наталья 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                  Ивановна, учитель 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                  русского  языка 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                  и литературы МОУ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                  «СОШ № 59»</a:t>
            </a:r>
            <a:endParaRPr lang="ru-RU" sz="2800" b="1" dirty="0" smtClean="0">
              <a:solidFill>
                <a:srgbClr val="00206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pic>
        <p:nvPicPr>
          <p:cNvPr id="38914" name="Picture 2" descr="C:\Users\1\Pictures\Мои документы\Мои картинки\Я в школьной жизни\IMG_0124.JPG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43" t="-1456"/>
          <a:stretch>
            <a:fillRect/>
          </a:stretch>
        </p:blipFill>
        <p:spPr bwMode="auto">
          <a:xfrm>
            <a:off x="159313" y="1916832"/>
            <a:ext cx="4000528" cy="2909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1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14688" y="6072188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МБОУ «СОШ № 59»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 Барнаул, 2013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5572125" cy="92868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Необычные имена существительные!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124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>
                <a:solidFill>
                  <a:srgbClr val="B88C00"/>
                </a:solidFill>
              </a:rPr>
              <a:t>МОУ "СОШ № 59"</a:t>
            </a:r>
          </a:p>
        </p:txBody>
      </p:sp>
      <p:pic>
        <p:nvPicPr>
          <p:cNvPr id="1026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714488"/>
            <a:ext cx="1288919" cy="1819599"/>
          </a:xfrm>
          <a:prstGeom prst="ellipse">
            <a:avLst/>
          </a:prstGeom>
          <a:solidFill>
            <a:srgbClr val="FFD6C1"/>
          </a:solidFill>
          <a:ln w="28575">
            <a:solidFill>
              <a:srgbClr val="7030A0"/>
            </a:solidFill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715008" y="2500306"/>
            <a:ext cx="1643074" cy="857256"/>
          </a:xfrm>
          <a:prstGeom prst="wedgeRoundRectCallout">
            <a:avLst>
              <a:gd name="adj1" fmla="val 98427"/>
              <a:gd name="adj2" fmla="val -68274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B050"/>
                </a:solidFill>
              </a:rPr>
              <a:t>По 1 б за </a:t>
            </a:r>
            <a:r>
              <a:rPr lang="ru-RU" b="1" dirty="0" smtClean="0">
                <a:solidFill>
                  <a:srgbClr val="00B050"/>
                </a:solidFill>
              </a:rPr>
              <a:t>правильный ответ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7072330" y="357166"/>
            <a:ext cx="1500190" cy="1033272"/>
          </a:xfrm>
          <a:prstGeom prst="horizontalScroll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Пятый конкурс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143504" y="1714488"/>
            <a:ext cx="1382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сутки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4" y="3143248"/>
            <a:ext cx="2115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ножницы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2143116"/>
            <a:ext cx="1623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белила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6578" y="4143380"/>
            <a:ext cx="1880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дрожжи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7620" y="5143512"/>
            <a:ext cx="2142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каникулы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1934" y="3643314"/>
            <a:ext cx="1407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недра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22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57158" y="1714488"/>
            <a:ext cx="692948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Двадцать четыре часа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Белая краска</a:t>
            </a:r>
            <a:r>
              <a:rPr kumimoji="0" lang="ru-RU" i="0" u="none" strike="noStrike" normalizeH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-</a:t>
            </a:r>
            <a:endParaRPr kumimoji="0" lang="ru-RU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Инструмент для резания</a:t>
            </a:r>
            <a:endParaRPr kumimoji="0" lang="ru-RU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ткани, бумаги -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Земные глубины 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Грибки, вызывающие брожение -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Перерыв в занятиях для отдыха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учащихся школы -  </a:t>
            </a:r>
            <a:endParaRPr kumimoji="0" lang="ru-RU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9985002">
            <a:off x="357158" y="2786058"/>
            <a:ext cx="8229600" cy="154304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Дополнительные конкурсы</a:t>
            </a:r>
          </a:p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Конкурсы для болельщиков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Зри в корень»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ЗАДАНИЕ: </a:t>
            </a:r>
            <a:r>
              <a:rPr lang="ru-RU" i="1" dirty="0" smtClean="0"/>
              <a:t>определите, какое слово является и существительным, и  глаголом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		Брать, дать, жать, знать, мать, рать, рвать, стать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072330" y="357166"/>
            <a:ext cx="1500190" cy="1033272"/>
          </a:xfrm>
          <a:prstGeom prst="horizontalScroll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Шестой конкурс</a:t>
            </a:r>
            <a:endParaRPr lang="ru-RU" b="1" dirty="0"/>
          </a:p>
        </p:txBody>
      </p:sp>
      <p:pic>
        <p:nvPicPr>
          <p:cNvPr id="6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4429132"/>
            <a:ext cx="1288919" cy="1819599"/>
          </a:xfrm>
          <a:prstGeom prst="ellipse">
            <a:avLst/>
          </a:prstGeom>
          <a:solidFill>
            <a:srgbClr val="FFD6C1"/>
          </a:solidFill>
          <a:ln w="28575">
            <a:solidFill>
              <a:srgbClr val="7030A0"/>
            </a:solidFill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5429256" y="4643446"/>
            <a:ext cx="1643074" cy="857256"/>
          </a:xfrm>
          <a:prstGeom prst="wedgeRoundRectCallout">
            <a:avLst>
              <a:gd name="adj1" fmla="val 105481"/>
              <a:gd name="adj2" fmla="val -2243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10 баллов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Сочините четверостишие с такими конечными словами: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4000" dirty="0" smtClean="0"/>
          </a:p>
          <a:p>
            <a:r>
              <a:rPr lang="ru-RU" sz="4000" b="1" dirty="0" smtClean="0">
                <a:solidFill>
                  <a:srgbClr val="008000"/>
                </a:solidFill>
              </a:rPr>
              <a:t>цветок – носок – листок – щенок;</a:t>
            </a:r>
          </a:p>
          <a:p>
            <a:r>
              <a:rPr lang="ru-RU" sz="4000" b="1" dirty="0" smtClean="0">
                <a:solidFill>
                  <a:srgbClr val="008000"/>
                </a:solidFill>
              </a:rPr>
              <a:t>стакан – банан – карман – обман;</a:t>
            </a:r>
          </a:p>
          <a:p>
            <a:r>
              <a:rPr lang="ru-RU" sz="4000" b="1" dirty="0" smtClean="0">
                <a:solidFill>
                  <a:srgbClr val="008000"/>
                </a:solidFill>
              </a:rPr>
              <a:t>бег – снег – век – человек;</a:t>
            </a:r>
            <a:endParaRPr lang="ru-RU" sz="4000" b="1" dirty="0">
              <a:solidFill>
                <a:srgbClr val="008000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143768" y="1000108"/>
            <a:ext cx="1500190" cy="1033272"/>
          </a:xfrm>
          <a:prstGeom prst="horizontalScroll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Седьмой конкурс</a:t>
            </a:r>
            <a:endParaRPr lang="ru-RU" b="1" dirty="0"/>
          </a:p>
        </p:txBody>
      </p:sp>
      <p:pic>
        <p:nvPicPr>
          <p:cNvPr id="5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4429132"/>
            <a:ext cx="1288919" cy="1819599"/>
          </a:xfrm>
          <a:prstGeom prst="ellipse">
            <a:avLst/>
          </a:prstGeom>
          <a:solidFill>
            <a:srgbClr val="FFD6C1"/>
          </a:solidFill>
          <a:ln w="28575">
            <a:solidFill>
              <a:srgbClr val="7030A0"/>
            </a:solidFill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429256" y="4643446"/>
            <a:ext cx="1643074" cy="857256"/>
          </a:xfrm>
          <a:prstGeom prst="wedgeRoundRectCallout">
            <a:avLst>
              <a:gd name="adj1" fmla="val 104818"/>
              <a:gd name="adj2" fmla="val 6646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10 баллов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Раскрой скобки: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sz="4000" dirty="0" smtClean="0"/>
              <a:t>1. (До) води дело (до) конца.</a:t>
            </a:r>
            <a:br>
              <a:rPr lang="ru-RU" sz="4000" dirty="0" smtClean="0"/>
            </a:br>
            <a:r>
              <a:rPr lang="ru-RU" sz="4000" dirty="0" smtClean="0"/>
              <a:t>2. Лодка (от) плыла (от) берега.</a:t>
            </a:r>
          </a:p>
          <a:p>
            <a:r>
              <a:rPr lang="ru-RU" sz="4000" dirty="0" smtClean="0"/>
              <a:t>3. Цветы (под) резали (под) корень.</a:t>
            </a:r>
            <a:br>
              <a:rPr lang="ru-RU" sz="4000" dirty="0" smtClean="0"/>
            </a:br>
            <a:r>
              <a:rPr lang="ru-RU" sz="4000" dirty="0" smtClean="0"/>
              <a:t>4. Тропинка (с) пускалась (с) горы.</a:t>
            </a:r>
          </a:p>
          <a:p>
            <a:endParaRPr lang="ru-RU" sz="40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072330" y="357166"/>
            <a:ext cx="1500190" cy="1033272"/>
          </a:xfrm>
          <a:prstGeom prst="horizontalScroll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Восьмой конкурс</a:t>
            </a:r>
            <a:endParaRPr lang="ru-RU" b="1" dirty="0"/>
          </a:p>
        </p:txBody>
      </p:sp>
      <p:pic>
        <p:nvPicPr>
          <p:cNvPr id="5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4429132"/>
            <a:ext cx="1288919" cy="1819599"/>
          </a:xfrm>
          <a:prstGeom prst="ellipse">
            <a:avLst/>
          </a:prstGeom>
          <a:solidFill>
            <a:srgbClr val="FFD6C1"/>
          </a:solidFill>
          <a:ln w="28575">
            <a:solidFill>
              <a:srgbClr val="7030A0"/>
            </a:solidFill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429256" y="4714884"/>
            <a:ext cx="1643074" cy="857256"/>
          </a:xfrm>
          <a:prstGeom prst="wedgeRoundRectCallout">
            <a:avLst>
              <a:gd name="adj1" fmla="val 108794"/>
              <a:gd name="adj2" fmla="val -4783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10 баллов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5572125" cy="92868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Домашнее задание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124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>
                <a:solidFill>
                  <a:srgbClr val="B88C00"/>
                </a:solidFill>
              </a:rPr>
              <a:t>МОУ "СОШ № 59"</a:t>
            </a:r>
          </a:p>
        </p:txBody>
      </p:sp>
      <p:pic>
        <p:nvPicPr>
          <p:cNvPr id="1026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4429132"/>
            <a:ext cx="1288919" cy="1819599"/>
          </a:xfrm>
          <a:prstGeom prst="ellipse">
            <a:avLst/>
          </a:prstGeom>
          <a:solidFill>
            <a:srgbClr val="FFD6C1"/>
          </a:solidFill>
          <a:ln w="28575">
            <a:solidFill>
              <a:srgbClr val="7030A0"/>
            </a:solidFill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572132" y="4214818"/>
            <a:ext cx="1643074" cy="857256"/>
          </a:xfrm>
          <a:prstGeom prst="wedgeRoundRectCallout">
            <a:avLst>
              <a:gd name="adj1" fmla="val 90243"/>
              <a:gd name="adj2" fmla="val 65058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10 баллов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7072330" y="285728"/>
            <a:ext cx="1500190" cy="1033272"/>
          </a:xfrm>
          <a:prstGeom prst="horizontalScroll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Последний  конкурс</a:t>
            </a:r>
            <a:endParaRPr lang="ru-RU" b="1" dirty="0"/>
          </a:p>
        </p:txBody>
      </p:sp>
      <p:sp>
        <p:nvSpPr>
          <p:cNvPr id="522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714348" y="2285992"/>
            <a:ext cx="692948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Команды представляют рекламу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имени существительного</a:t>
            </a:r>
            <a:endParaRPr kumimoji="0" lang="ru-RU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7030A0"/>
                </a:solidFill>
                <a:latin typeface="Segoe Script" pitchFamily="34" charset="0"/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Поздравляем победителей!!!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5429256" y="4143380"/>
            <a:ext cx="3071834" cy="2214578"/>
          </a:xfrm>
          <a:prstGeom prst="irregularSeal1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 </a:t>
            </a:r>
            <a:r>
              <a:rPr lang="ru-RU" sz="2400" b="1" dirty="0" smtClean="0">
                <a:hlinkClick r:id="rId2" action="ppaction://hlinksldjump"/>
              </a:rPr>
              <a:t>место</a:t>
            </a:r>
            <a:endParaRPr lang="ru-RU" sz="2400" b="1" dirty="0"/>
          </a:p>
        </p:txBody>
      </p:sp>
      <p:sp>
        <p:nvSpPr>
          <p:cNvPr id="12" name="Пятно 1 11"/>
          <p:cNvSpPr/>
          <p:nvPr/>
        </p:nvSpPr>
        <p:spPr>
          <a:xfrm>
            <a:off x="2928926" y="1214422"/>
            <a:ext cx="3571900" cy="2643206"/>
          </a:xfrm>
          <a:prstGeom prst="irregularSeal1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1 </a:t>
            </a:r>
            <a:r>
              <a:rPr lang="ru-RU" sz="2800" b="1" dirty="0" smtClean="0">
                <a:solidFill>
                  <a:srgbClr val="FF0000"/>
                </a:solidFill>
                <a:hlinkClick r:id="rId3" action="ppaction://hlinksldjump"/>
              </a:rPr>
              <a:t>место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857224" y="3357562"/>
            <a:ext cx="2843226" cy="2143140"/>
          </a:xfrm>
          <a:prstGeom prst="irregularSeal1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 </a:t>
            </a:r>
            <a:r>
              <a:rPr lang="ru-RU" b="1" dirty="0" smtClean="0">
                <a:solidFill>
                  <a:srgbClr val="FF0000"/>
                </a:solidFill>
                <a:hlinkClick r:id="" action="ppaction://noaction"/>
              </a:rPr>
              <a:t>место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УРААААА!!!!!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31326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    </a:t>
            </a:r>
          </a:p>
          <a:p>
            <a:pPr algn="ctr">
              <a:buNone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Поздравляем с победой в лингвистическом </a:t>
            </a:r>
          </a:p>
          <a:p>
            <a:pPr algn="ctr">
              <a:buNone/>
            </a:pPr>
            <a:r>
              <a:rPr lang="ru-RU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КВНе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!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Picture 25" descr="j028364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329427"/>
            <a:ext cx="1000132" cy="179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" action="ppaction://hlinkshowjump?jump=lastslideviewed" highlightClick="1"/>
          </p:cNvPr>
          <p:cNvSpPr/>
          <p:nvPr/>
        </p:nvSpPr>
        <p:spPr>
          <a:xfrm>
            <a:off x="8001024" y="5857892"/>
            <a:ext cx="613788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БандЭрос_Коламбия Пикчер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58214" y="6215082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321471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Поздравляем, Вы заняли 2 –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ое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место в лингвистическом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КВНе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 descr="007201c35fd3$62925040$0100a8c0@ufane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357562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214546" y="5715016"/>
            <a:ext cx="62247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Можете уже расслабиться….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7" name="Выгнутая вниз стрелка 6"/>
          <p:cNvSpPr/>
          <p:nvPr/>
        </p:nvSpPr>
        <p:spPr>
          <a:xfrm rot="16200000">
            <a:off x="5580702" y="4349124"/>
            <a:ext cx="1714512" cy="731520"/>
          </a:xfrm>
          <a:prstGeom prst="curvedUpArrow">
            <a:avLst/>
          </a:prstGeom>
          <a:solidFill>
            <a:srgbClr val="00FF0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Управляющая кнопка: домой 8">
            <a:hlinkClick r:id="" action="ppaction://hlinkshowjump?jump=lastslideviewed" highlightClick="1"/>
          </p:cNvPr>
          <p:cNvSpPr/>
          <p:nvPr/>
        </p:nvSpPr>
        <p:spPr>
          <a:xfrm>
            <a:off x="8358214" y="6072206"/>
            <a:ext cx="542350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83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100 - Бьянка - Белый тане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86776" y="6000768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427591">
            <a:off x="-29649" y="1581212"/>
            <a:ext cx="8229600" cy="2186333"/>
          </a:xfrm>
        </p:spPr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Поздравляем с 3-им почётным местом!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Picture 7" descr="C:\Users\1\Desktop\grateful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712937"/>
            <a:ext cx="1665287" cy="2276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Управляющая кнопка: домой 7">
            <a:hlinkClick r:id="" action="ppaction://hlinkshowjump?jump=lastslideviewed" highlightClick="1"/>
          </p:cNvPr>
          <p:cNvSpPr/>
          <p:nvPr/>
        </p:nvSpPr>
        <p:spPr>
          <a:xfrm>
            <a:off x="8215338" y="5929330"/>
            <a:ext cx="399474" cy="4709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15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занятия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Создать условия для формирования коммуникативной и языковой компетенции через игровую деятельность, развитие умения употреблять имена существительные в речи, составлять текст на заданную тему, находить существительные в тексте,  определяя их морфологические признаки, ориентироваться в орфографическом режиме имени существительного 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5572125" cy="92868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Приветствие команд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800" y="1600200"/>
            <a:ext cx="8229600" cy="4525963"/>
          </a:xfrm>
          <a:ln w="38100">
            <a:solidFill>
              <a:srgbClr val="7030A0"/>
            </a:solidFill>
          </a:ln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dirty="0" smtClean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dirty="0" smtClean="0">
              <a:solidFill>
                <a:srgbClr val="C00000"/>
              </a:solidFill>
            </a:endParaRP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название;</a:t>
            </a: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девиз;</a:t>
            </a: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приветствие соперникам;</a:t>
            </a: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7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костюмы, эмблемы.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300" b="1" dirty="0" smtClean="0">
                <a:solidFill>
                  <a:srgbClr val="C00000"/>
                </a:solidFill>
              </a:rPr>
              <a:t> </a:t>
            </a:r>
            <a:endParaRPr lang="ru-RU" sz="12300" b="1" dirty="0">
              <a:solidFill>
                <a:srgbClr val="C00000"/>
              </a:solidFill>
            </a:endParaRPr>
          </a:p>
        </p:txBody>
      </p:sp>
      <p:sp>
        <p:nvSpPr>
          <p:cNvPr id="5124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err="1" smtClean="0">
                <a:solidFill>
                  <a:srgbClr val="B88C00"/>
                </a:solidFill>
              </a:rPr>
              <a:t>МОУ</a:t>
            </a:r>
            <a:r>
              <a:rPr lang="ru-RU" smtClean="0">
                <a:solidFill>
                  <a:srgbClr val="B88C00"/>
                </a:solidFill>
              </a:rPr>
              <a:t> "СОШ № 59"</a:t>
            </a:r>
          </a:p>
        </p:txBody>
      </p:sp>
      <p:pic>
        <p:nvPicPr>
          <p:cNvPr id="1026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446" y="3071810"/>
            <a:ext cx="1771117" cy="2500330"/>
          </a:xfrm>
          <a:prstGeom prst="ellipse">
            <a:avLst/>
          </a:prstGeom>
          <a:solidFill>
            <a:srgbClr val="FFD6C1"/>
          </a:solidFill>
          <a:ln w="28575">
            <a:solidFill>
              <a:srgbClr val="7030A0"/>
            </a:solidFill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786314" y="2571750"/>
            <a:ext cx="1785936" cy="827088"/>
          </a:xfrm>
          <a:prstGeom prst="wedgeRoundRectCallout">
            <a:avLst>
              <a:gd name="adj1" fmla="val 77696"/>
              <a:gd name="adj2" fmla="val 91034"/>
              <a:gd name="adj3" fmla="val 16667"/>
            </a:avLst>
          </a:prstGeom>
          <a:solidFill>
            <a:srgbClr val="FFD6C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</a:rPr>
              <a:t>5 баллов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7215206" y="285728"/>
            <a:ext cx="1214438" cy="1033272"/>
          </a:xfrm>
          <a:prstGeom prst="horizontalScroll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Первый конкурс</a:t>
            </a:r>
            <a:endParaRPr lang="ru-RU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Девиз команды «Лингвисты»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484030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лингвисты,</a:t>
            </a:r>
          </a:p>
          <a:p>
            <a:pPr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лингвисты!</a:t>
            </a:r>
          </a:p>
          <a:p>
            <a:pPr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Победим мы очень быстро!</a:t>
            </a:r>
          </a:p>
          <a:p>
            <a:pPr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</a:t>
            </a:r>
            <a:r>
              <a:rPr lang="ru-RU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Приветствие соперникам: </a:t>
            </a:r>
          </a:p>
          <a:p>
            <a:pPr>
              <a:buNone/>
            </a:pPr>
            <a:r>
              <a:rPr lang="ru-RU" sz="3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	В</a:t>
            </a:r>
            <a:r>
              <a:rPr lang="ru-RU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КВН сегодня мы играем и удачи соперникам желаем! Ведь всё равно мы победим – мы команда номер один!</a:t>
            </a:r>
            <a:endParaRPr lang="ru-RU" sz="35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8e0877442d5e42e45e979b1b16c7fd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357826"/>
            <a:ext cx="1831572" cy="1372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0761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214290"/>
            <a:ext cx="17049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Команда «Грамматики»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Люблю тебя, грамматика,</a:t>
            </a:r>
          </a:p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Ты умная и строгая!</a:t>
            </a:r>
          </a:p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Тебя, моя грамматика,</a:t>
            </a:r>
          </a:p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Осилю понемногу я!</a:t>
            </a:r>
          </a:p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Приветствие соперникам: </a:t>
            </a:r>
            <a:endParaRPr lang="ru-RU" u="sng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Желаем вам, соперники, удачи и открытий, но выше наших всех задач – не дать вам победить!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Команда «Имя существительное»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существительных команда крепкая и дружная,</a:t>
            </a:r>
          </a:p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для нас сейчас победа очень –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очень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нужная.</a:t>
            </a:r>
          </a:p>
          <a:p>
            <a:pPr algn="ctr">
              <a:buNone/>
            </a:pPr>
            <a:r>
              <a:rPr lang="ru-RU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Приветствие соперникам:</a:t>
            </a:r>
          </a:p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Мы желаем  Всем победить,</a:t>
            </a:r>
          </a:p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 удаче и нас не забыть!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1b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6437" y="4500570"/>
            <a:ext cx="20875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5572125" cy="92868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Разминка для самых сообразительных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800" y="1600200"/>
            <a:ext cx="8229600" cy="4525963"/>
          </a:xfrm>
          <a:ln w="38100">
            <a:solidFill>
              <a:srgbClr val="7030A0"/>
            </a:solidFill>
          </a:ln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dirty="0" smtClean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dirty="0" smtClean="0">
              <a:solidFill>
                <a:srgbClr val="C00000"/>
              </a:solidFill>
            </a:endParaRP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участвуют все члены команды</a:t>
            </a:r>
          </a:p>
          <a:p>
            <a:pPr marL="252000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1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отвечает тот, кто быстрее </a:t>
            </a:r>
          </a:p>
          <a:p>
            <a:pPr marL="252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1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сообразит </a:t>
            </a:r>
          </a:p>
          <a:p>
            <a:pPr marL="252000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1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тот, кто знает ответ, должен быстро  </a:t>
            </a:r>
          </a:p>
          <a:p>
            <a:pPr marL="252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1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поднять руку;</a:t>
            </a: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520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16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300" b="1" dirty="0" smtClean="0">
                <a:solidFill>
                  <a:srgbClr val="C00000"/>
                </a:solidFill>
              </a:rPr>
              <a:t> </a:t>
            </a:r>
            <a:endParaRPr lang="ru-RU" sz="12300" b="1" dirty="0">
              <a:solidFill>
                <a:srgbClr val="C00000"/>
              </a:solidFill>
            </a:endParaRPr>
          </a:p>
        </p:txBody>
      </p:sp>
      <p:sp>
        <p:nvSpPr>
          <p:cNvPr id="5124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>
                <a:solidFill>
                  <a:srgbClr val="B88C00"/>
                </a:solidFill>
              </a:rPr>
              <a:t>МОУ "СОШ № 59"</a:t>
            </a:r>
          </a:p>
        </p:txBody>
      </p:sp>
      <p:pic>
        <p:nvPicPr>
          <p:cNvPr id="1026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4643446"/>
            <a:ext cx="1288919" cy="1819599"/>
          </a:xfrm>
          <a:prstGeom prst="ellipse">
            <a:avLst/>
          </a:prstGeom>
          <a:solidFill>
            <a:srgbClr val="FFD6C1"/>
          </a:solidFill>
          <a:ln w="28575">
            <a:solidFill>
              <a:srgbClr val="7030A0"/>
            </a:solidFill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715008" y="4357694"/>
            <a:ext cx="1571636" cy="857256"/>
          </a:xfrm>
          <a:prstGeom prst="wedgeRoundRectCallout">
            <a:avLst>
              <a:gd name="adj1" fmla="val 98476"/>
              <a:gd name="adj2" fmla="val 51670"/>
              <a:gd name="adj3" fmla="val 16667"/>
            </a:avLst>
          </a:prstGeom>
          <a:solidFill>
            <a:srgbClr val="FFD6C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B050"/>
                </a:solidFill>
              </a:rPr>
              <a:t>По 1 баллу за правильный ответ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7286644" y="285728"/>
            <a:ext cx="1214438" cy="1033272"/>
          </a:xfrm>
          <a:prstGeom prst="horizontalScroll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Второй конкурс</a:t>
            </a:r>
            <a:endParaRPr lang="ru-RU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571480"/>
          <a:ext cx="8229600" cy="3729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257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зевай, соображай!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Это</a:t>
                      </a:r>
                      <a:r>
                        <a:rPr lang="ru-RU" baseline="0" dirty="0" smtClean="0"/>
                        <a:t> должен знать каждый!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Исправь!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Угадай!</a:t>
                      </a:r>
                      <a:endParaRPr lang="ru-RU" dirty="0"/>
                    </a:p>
                  </a:txBody>
                  <a:tcPr/>
                </a:tc>
              </a:tr>
              <a:tr h="1431622">
                <a:tc>
                  <a:txBody>
                    <a:bodyPr/>
                    <a:lstStyle/>
                    <a:p>
                      <a:pPr algn="ctr"/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hlinkClick r:id="rId2" action="ppaction://hlinksldjump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hlinkClick r:id="rId3" action="ppaction://hlinksldjump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hlinkClick r:id="rId4" action="ppaction://hlinksldjump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658179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hlinkClick r:id="rId5" action="ppaction://hlinksldjump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hlinkClick r:id="rId6" action="ppaction://hlinksldjump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hlinkClick r:id="rId7" action="ppaction://hlinksldjump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hlinkClick r:id="rId8" action="ppaction://hlinksldjump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0" descr="http://poteryashka.spb.ru/anim/cat0/cat19.gif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42976" y="1255243"/>
            <a:ext cx="857256" cy="11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7" descr="http://poteryashka.spb.ru/anim/cat0/cat46.gif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72330" y="1500174"/>
            <a:ext cx="82019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http://poteryashka.spb.ru/anim/cat0/cat12.gif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00364" y="2857496"/>
            <a:ext cx="783094" cy="1274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http://poteryashka.spb.ru/anim/cat0/cat14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00892" y="2786058"/>
            <a:ext cx="1072451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poteryashka.spb.ru/anim/cat0/cat1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143504" y="2928934"/>
            <a:ext cx="928694" cy="101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5" descr="http://poteryashka.spb.ru/anim/cat0/cat2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14414" y="3143248"/>
            <a:ext cx="78867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4" descr="http://poteryashka.spb.ru/anim/cat0/cat33.gif">
            <a:hlinkClick r:id="rId18" action="ppaction://hlinksldjump"/>
          </p:cNvPr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071802" y="1571612"/>
            <a:ext cx="978965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7" descr="http://poteryashka.spb.ru/anim/cat0/cat66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000628" y="1500174"/>
            <a:ext cx="91197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D1D1D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D1D1D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728</Words>
  <Application>Microsoft Office PowerPoint</Application>
  <PresentationFormat>Экран (4:3)</PresentationFormat>
  <Paragraphs>216</Paragraphs>
  <Slides>29</Slides>
  <Notes>0</Notes>
  <HiddenSlides>1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                                        Кирилина Наталья                     Ивановна, учитель                     русского  языка                     и литературы МОУ                    «СОШ № 59»</vt:lpstr>
      <vt:lpstr>Цель занятия</vt:lpstr>
      <vt:lpstr>Приветствие команд</vt:lpstr>
      <vt:lpstr>Девиз команды «Лингвисты»</vt:lpstr>
      <vt:lpstr>Команда «Грамматики»</vt:lpstr>
      <vt:lpstr>Команда «Имя существительное»</vt:lpstr>
      <vt:lpstr>Разминка для самых сообразительных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Существительные – иностранцы!</vt:lpstr>
      <vt:lpstr>Капитаны, вперёд!</vt:lpstr>
      <vt:lpstr>Необычные имена существительные!</vt:lpstr>
      <vt:lpstr>Презентация PowerPoint</vt:lpstr>
      <vt:lpstr>«Зри в корень»</vt:lpstr>
      <vt:lpstr>Сочините четверостишие с такими конечными словами:</vt:lpstr>
      <vt:lpstr>Раскрой скобки: </vt:lpstr>
      <vt:lpstr>Домашнее задание</vt:lpstr>
      <vt:lpstr> Поздравляем победителей!!!</vt:lpstr>
      <vt:lpstr>УРААААА!!!!!</vt:lpstr>
      <vt:lpstr>Поздравляем, Вы заняли 2 –ое место в лингвистическом КВНе!</vt:lpstr>
      <vt:lpstr>Поздравляем с 3-им почётным местом!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классные риторы!?</dc:title>
  <dc:creator>Кирилина</dc:creator>
  <cp:lastModifiedBy>андрей</cp:lastModifiedBy>
  <cp:revision>165</cp:revision>
  <dcterms:created xsi:type="dcterms:W3CDTF">2009-01-08T12:10:45Z</dcterms:created>
  <dcterms:modified xsi:type="dcterms:W3CDTF">2013-07-05T09:01:57Z</dcterms:modified>
</cp:coreProperties>
</file>