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56" r:id="rId2"/>
    <p:sldId id="275" r:id="rId3"/>
    <p:sldId id="278" r:id="rId4"/>
    <p:sldId id="279" r:id="rId5"/>
    <p:sldId id="280" r:id="rId6"/>
    <p:sldId id="277" r:id="rId7"/>
    <p:sldId id="259" r:id="rId8"/>
    <p:sldId id="281" r:id="rId9"/>
    <p:sldId id="26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928826"/>
          </a:xfrm>
        </p:spPr>
        <p:txBody>
          <a:bodyPr/>
          <a:lstStyle>
            <a:lvl1pPr algn="ctr">
              <a:defRPr sz="48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90912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00174"/>
            <a:ext cx="8229600" cy="485778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72330" y="274638"/>
            <a:ext cx="1614470" cy="608332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543692" cy="608332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14676"/>
            <a:ext cx="7772400" cy="1500209"/>
          </a:xfrm>
        </p:spPr>
        <p:txBody>
          <a:bodyPr anchor="t"/>
          <a:lstStyle>
            <a:lvl1pPr algn="ctr">
              <a:defRPr sz="4000" b="1" cap="all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14488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757758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/>
          <a:lstStyle>
            <a:lvl1pPr algn="l">
              <a:defRPr sz="2800">
                <a:effectLst/>
              </a:defRPr>
            </a:lvl1pPr>
            <a:lvl2pPr algn="l">
              <a:defRPr sz="2400">
                <a:effectLst/>
              </a:defRPr>
            </a:lvl2pPr>
            <a:lvl3pPr algn="l">
              <a:defRPr sz="2000">
                <a:effectLst/>
              </a:defRPr>
            </a:lvl3pPr>
            <a:lvl4pPr algn="l">
              <a:defRPr sz="1800">
                <a:effectLst/>
              </a:defRPr>
            </a:lvl4pPr>
            <a:lvl5pPr algn="l">
              <a:defRPr sz="1800"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57758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/>
          <a:lstStyle>
            <a:lvl1pPr algn="l">
              <a:defRPr sz="2800"/>
            </a:lvl1pPr>
            <a:lvl2pPr algn="l">
              <a:defRPr sz="2400"/>
            </a:lvl2pPr>
            <a:lvl3pPr algn="l">
              <a:defRPr sz="2000"/>
            </a:lvl3pPr>
            <a:lvl4pPr algn="l">
              <a:defRPr sz="1800"/>
            </a:lvl4pPr>
            <a:lvl5pPr algn="l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 anchor="ctr"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marL="0" indent="0" algn="ctr">
              <a:buNone/>
              <a:defRPr lang="zh-CN" altLang="en-US" sz="2800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defRPr>
            </a:lvl1pPr>
            <a:lvl2pPr marL="457200" indent="0" algn="ctr">
              <a:buNone/>
              <a:defRPr lang="zh-CN" altLang="en-US" sz="2400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defRPr>
            </a:lvl2pPr>
            <a:lvl3pPr marL="914400" indent="0" algn="ctr">
              <a:buNone/>
              <a:defRPr lang="zh-CN" altLang="en-US" sz="2000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defRPr>
            </a:lvl3pPr>
            <a:lvl4pPr marL="1371600" indent="0" algn="ctr">
              <a:buNone/>
              <a:defRPr lang="zh-CN" altLang="en-US" sz="1800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defRPr>
            </a:lvl4pPr>
            <a:lvl5pPr marL="1828800" indent="0" algn="ctr">
              <a:buNone/>
              <a:defRPr lang="zh-CN" altLang="en-US" sz="1600" b="1" dirty="0" smtClean="0">
                <a:ln w="11430"/>
                <a:gradFill>
                  <a:gsLst>
                    <a:gs pos="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  <a:gs pos="2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50000">
                      <a:schemeClr val="accent6">
                        <a:tint val="100000"/>
                        <a:shade val="99000"/>
                        <a:satMod val="100000"/>
                      </a:schemeClr>
                    </a:gs>
                    <a:gs pos="75000">
                      <a:schemeClr val="accent6">
                        <a:tint val="92000"/>
                        <a:shade val="100000"/>
                        <a:satMod val="105000"/>
                      </a:schemeClr>
                    </a:gs>
                    <a:gs pos="100000">
                      <a:schemeClr val="accent6">
                        <a:tint val="70000"/>
                        <a:shade val="100000"/>
                        <a:satMod val="13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4183083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 anchor="ctr"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lvl1pPr marL="0" indent="0" algn="ctr">
              <a:buNone/>
              <a:defRPr lang="zh-CN" altLang="en-US" sz="2800" b="1" dirty="0" smtClean="0">
                <a:ln/>
                <a:solidFill>
                  <a:schemeClr val="accent1"/>
                </a:solidFill>
                <a:effectLst/>
              </a:defRPr>
            </a:lvl1pPr>
            <a:lvl2pPr marL="457200" indent="0" algn="ctr">
              <a:buNone/>
              <a:defRPr lang="zh-CN" altLang="en-US" sz="2400" b="1" dirty="0" smtClean="0">
                <a:ln/>
                <a:solidFill>
                  <a:schemeClr val="accent1"/>
                </a:solidFill>
                <a:effectLst/>
              </a:defRPr>
            </a:lvl2pPr>
            <a:lvl3pPr marL="914400" indent="0" algn="ctr">
              <a:buNone/>
              <a:defRPr lang="zh-CN" altLang="en-US" sz="2000" b="1" dirty="0" smtClean="0">
                <a:ln/>
                <a:solidFill>
                  <a:schemeClr val="accent1"/>
                </a:solidFill>
                <a:effectLst/>
              </a:defRPr>
            </a:lvl3pPr>
            <a:lvl4pPr marL="1371600" indent="0" algn="ctr">
              <a:buNone/>
              <a:defRPr lang="zh-CN" altLang="en-US" sz="1800" b="1" dirty="0" smtClean="0">
                <a:ln/>
                <a:solidFill>
                  <a:schemeClr val="accent1"/>
                </a:solidFill>
                <a:effectLst/>
              </a:defRPr>
            </a:lvl4pPr>
            <a:lvl5pPr marL="1828800" indent="0" algn="ctr">
              <a:buNone/>
              <a:defRPr lang="zh-CN" altLang="en-US" sz="1600" b="1" dirty="0" smtClean="0">
                <a:ln/>
                <a:solidFill>
                  <a:schemeClr val="accent1"/>
                </a:solidFill>
                <a:effectLst/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4183083"/>
          </a:xfrm>
          <a:ln w="3175">
            <a:solidFill>
              <a:schemeClr val="tx2">
                <a:shade val="50000"/>
              </a:schemeClr>
            </a:solidFill>
          </a:ln>
          <a:effectLst/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A009892A-0574-4753-B3B5-882803074C2D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108" y="5500702"/>
            <a:ext cx="8228639" cy="857256"/>
          </a:xfrm>
        </p:spPr>
        <p:txBody>
          <a:bodyPr anchor="ctr"/>
          <a:lstStyle>
            <a:lvl1pPr algn="ctr">
              <a:spcAft>
                <a:spcPts val="0"/>
              </a:spcAft>
              <a:defRPr sz="3200" b="1">
                <a:ln w="6350">
                  <a:solidFill>
                    <a:schemeClr val="tx2">
                      <a:tint val="5000"/>
                    </a:schemeClr>
                  </a:solidFill>
                  <a:prstDash val="solid"/>
                </a:ln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57166"/>
            <a:ext cx="5111750" cy="50720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1" y="1714488"/>
            <a:ext cx="3008313" cy="3714776"/>
          </a:xfrm>
        </p:spPr>
        <p:txBody>
          <a:bodyPr anchor="t"/>
          <a:lstStyle>
            <a:lvl1pPr marL="0" indent="0">
              <a:spcAft>
                <a:spcPts val="600"/>
              </a:spcAft>
              <a:buNone/>
              <a:defRPr sz="1400"/>
            </a:lvl1pPr>
            <a:lvl2pPr marL="457200" indent="0">
              <a:spcAft>
                <a:spcPts val="600"/>
              </a:spcAft>
              <a:buNone/>
              <a:defRPr sz="1200"/>
            </a:lvl2pPr>
            <a:lvl3pPr marL="914400" indent="0">
              <a:spcAft>
                <a:spcPts val="600"/>
              </a:spcAft>
              <a:buNone/>
              <a:defRPr sz="1000"/>
            </a:lvl3pPr>
            <a:lvl4pPr marL="1371600" indent="0">
              <a:spcAft>
                <a:spcPts val="600"/>
              </a:spcAft>
              <a:buNone/>
              <a:defRPr sz="900"/>
            </a:lvl4pPr>
            <a:lvl5pPr marL="1828800" indent="0">
              <a:spcAft>
                <a:spcPts val="60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888" y="428604"/>
            <a:ext cx="6172224" cy="566738"/>
          </a:xfrm>
        </p:spPr>
        <p:txBody>
          <a:bodyPr anchor="ctr"/>
          <a:lstStyle>
            <a:lvl1pPr algn="ctr">
              <a:defRPr sz="2800" b="1">
                <a:ln w="9525">
                  <a:solidFill>
                    <a:schemeClr val="tx2">
                      <a:tint val="5000"/>
                    </a:schemeClr>
                  </a:solidFill>
                  <a:prstDash val="solid"/>
                </a:ln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000" y="1151862"/>
            <a:ext cx="8172000" cy="4420278"/>
          </a:xfrm>
          <a:prstGeom prst="ellipse">
            <a:avLst/>
          </a:prstGeom>
          <a:ln w="25400" cap="flat" cmpd="sng" algn="ctr">
            <a:solidFill>
              <a:schemeClr val="accent5">
                <a:shade val="75000"/>
              </a:schemeClr>
            </a:solidFill>
            <a:prstDash val="solid"/>
          </a:ln>
          <a:effectLst>
            <a:glow rad="152400">
              <a:schemeClr val="accent5">
                <a:alpha val="75000"/>
              </a:schemeClr>
            </a:glo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695972"/>
            <a:ext cx="5486400" cy="804862"/>
          </a:xfrm>
        </p:spPr>
        <p:txBody>
          <a:bodyPr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9892A-0574-4753-B3B5-882803074C2D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57758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9892A-0574-4753-B3B5-882803074C2D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492875"/>
            <a:ext cx="571472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00B4B-F5D2-44DD-9A19-A980681504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rtl="0" eaLnBrk="1" latinLnBrk="0" hangingPunct="1">
        <a:spcBef>
          <a:spcPct val="0"/>
        </a:spcBef>
        <a:buNone/>
        <a:defRPr kumimoji="0" lang="zh-CN" altLang="en-US" sz="4400" b="1" kern="1200" dirty="0">
          <a:ln w="19050">
            <a:solidFill>
              <a:schemeClr val="tx2">
                <a:tint val="5000"/>
              </a:schemeClr>
            </a:solidFill>
            <a:prstDash val="solid"/>
          </a:ln>
          <a:solidFill>
            <a:schemeClr val="accent3"/>
          </a:solidFill>
          <a:effectLst>
            <a:outerShdw blurRad="50800" dist="50800" dir="7500000" algn="tl">
              <a:srgbClr val="000000">
                <a:shade val="5000"/>
                <a:alpha val="35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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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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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5000628" cy="6858000"/>
          </a:xfrm>
        </p:spPr>
        <p:txBody>
          <a:bodyPr>
            <a:normAutofit/>
          </a:bodyPr>
          <a:lstStyle/>
          <a:p>
            <a:r>
              <a:rPr lang="ru-RU" dirty="0" smtClean="0"/>
              <a:t>Евгений Иванович Замятин</a:t>
            </a:r>
            <a:endParaRPr lang="ru-RU" dirty="0"/>
          </a:p>
        </p:txBody>
      </p:sp>
      <p:pic>
        <p:nvPicPr>
          <p:cNvPr id="1026" name="Picture 2" descr="C:\Users\Сауле\Desktop\Новая папка\Kustodiev_Zamyati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571480"/>
            <a:ext cx="4772025" cy="5715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9124" y="1285860"/>
            <a:ext cx="4714876" cy="4500594"/>
          </a:xfrm>
        </p:spPr>
        <p:txBody>
          <a:bodyPr>
            <a:noAutofit/>
          </a:bodyPr>
          <a:lstStyle/>
          <a:p>
            <a:pPr marL="265176" indent="-265176" algn="l">
              <a:defRPr/>
            </a:pP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1920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г. – написан роман «Мы», в 1921 г. рукопись была отправлена в Берлин.</a:t>
            </a:r>
            <a:b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1924 г. - выясняется, что вследствие цензурных затруднений роман «Мы» в Советской России не может быть напечатан. </a:t>
            </a:r>
            <a:b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Весной 1927г.  появляются отрывки из романа «Мы» в пражском журнале «Воля России», без ведома писателя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ru-RU" sz="2000" dirty="0" smtClean="0"/>
              <a:t>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Началась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травля писателя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b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2000" dirty="0" smtClean="0"/>
              <a:t>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 русском «Мы» вышел в 1952 в Нью-Йорке в Издательстве им. Чехова, в России впервые вышел лишь в 1988 году. 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9218" name="Picture 2" descr="C:\Users\Сауле\Desktop\Новая папка\images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357166"/>
            <a:ext cx="3857652" cy="621508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429288"/>
          </a:xfrm>
        </p:spPr>
        <p:txBody>
          <a:bodyPr>
            <a:normAutofit lnSpcReduction="10000"/>
          </a:bodyPr>
          <a:lstStyle/>
          <a:p>
            <a:pPr>
              <a:spcBef>
                <a:spcPct val="0"/>
              </a:spcBef>
            </a:pPr>
            <a:r>
              <a:rPr lang="ru-RU" b="1" dirty="0" smtClean="0"/>
              <a:t>Е.И. Замятин </a:t>
            </a:r>
            <a:r>
              <a:rPr lang="ru-RU" b="1" dirty="0" smtClean="0"/>
              <a:t>не встал в ряды оппозиции, но спорил с большевизмом. </a:t>
            </a:r>
            <a:endParaRPr lang="ru-RU" b="1" dirty="0" smtClean="0"/>
          </a:p>
          <a:p>
            <a:pPr>
              <a:spcBef>
                <a:spcPct val="0"/>
              </a:spcBef>
            </a:pPr>
            <a:r>
              <a:rPr lang="ru-RU" b="1" dirty="0" smtClean="0"/>
              <a:t>Он </a:t>
            </a:r>
            <a:r>
              <a:rPr lang="ru-RU" b="1" dirty="0" smtClean="0"/>
              <a:t>вышел из Союза писателей и написал заявление с просьбой разрешить </a:t>
            </a:r>
            <a:r>
              <a:rPr lang="ru-RU" b="1" dirty="0" smtClean="0"/>
              <a:t>ему и его семье  </a:t>
            </a:r>
            <a:r>
              <a:rPr lang="ru-RU" b="1" dirty="0" smtClean="0"/>
              <a:t>уехать за границу. В просьбе ему было отказано.</a:t>
            </a:r>
          </a:p>
          <a:p>
            <a:pPr>
              <a:spcBef>
                <a:spcPct val="0"/>
              </a:spcBef>
            </a:pPr>
            <a:r>
              <a:rPr lang="ru-RU" b="1" dirty="0" smtClean="0"/>
              <a:t>Е.Замятин написал смелое письмо И. Сталину, в котором потребовал, чтобы ему дали возможность печатать свои произведения на родине или разрешили уехать за границу. 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429288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Как </a:t>
            </a:r>
            <a:r>
              <a:rPr lang="ru-RU" b="1" dirty="0" smtClean="0"/>
              <a:t>писатель он всегда был честен: «Я знаю, что у меня очень неудобная привычка говорить не то, что в данный момент выгодно, а то что мне кажется правдой, в частности, я никогда не скрывал своего отношения к литературному раболепству, прислуживанию и приукрашиванию: я считал -и продолжаю считать - что это одинаково унижает как писателя, так и революцию», - писал Замятин в письме Сталину. 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4857752" y="1857364"/>
            <a:ext cx="4014758" cy="3786214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0"/>
              </a:spcBef>
            </a:pPr>
            <a:r>
              <a:rPr lang="ru-RU" b="1" dirty="0" smtClean="0"/>
              <a:t>По </a:t>
            </a:r>
            <a:r>
              <a:rPr lang="ru-RU" b="1" dirty="0" smtClean="0"/>
              <a:t>редкому стечению обстоятельств Замятину удалось получить право на легальный выезд для себя и жены, и в ноябре 1931 года он уехал из России.</a:t>
            </a:r>
          </a:p>
          <a:p>
            <a:endParaRPr lang="ru-RU" dirty="0"/>
          </a:p>
        </p:txBody>
      </p:sp>
      <p:pic>
        <p:nvPicPr>
          <p:cNvPr id="3" name="Picture 2" descr="C:\Users\Сауле\Desktop\Новая папка\ez02w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714356"/>
            <a:ext cx="4171979" cy="521497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7858180" cy="4214842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Антиутопия - изображение опасных, пагубных последствий разного рода социальных экспериментов, связанных с построением общества, соответствующего тому или иному социальному идеалу. </a:t>
            </a:r>
            <a:endParaRPr lang="ru-RU" b="1" dirty="0" smtClean="0"/>
          </a:p>
          <a:p>
            <a:r>
              <a:rPr lang="ru-RU" b="1" dirty="0" smtClean="0"/>
              <a:t>Жанр </a:t>
            </a:r>
            <a:r>
              <a:rPr lang="ru-RU" b="1" dirty="0" smtClean="0"/>
              <a:t>антиутопии начал активно развиваться в </a:t>
            </a:r>
            <a:r>
              <a:rPr lang="en-US" b="1" dirty="0" smtClean="0"/>
              <a:t>XX</a:t>
            </a:r>
            <a:r>
              <a:rPr lang="ru-RU" b="1" dirty="0" smtClean="0"/>
              <a:t> веке и приобрел статус «романа-предупреждения».</a:t>
            </a:r>
            <a:endParaRPr lang="ru-RU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14356"/>
            <a:ext cx="8358246" cy="5000660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В 1920 году Маяковский написал поэму «150 000 000». Его имя демонстративно отсутствует на обложке - он один из миллионов:</a:t>
            </a:r>
          </a:p>
          <a:p>
            <a:r>
              <a:rPr lang="ru-RU" b="1" dirty="0" smtClean="0"/>
              <a:t>«Партия - рука </a:t>
            </a:r>
            <a:r>
              <a:rPr lang="ru-RU" b="1" dirty="0" err="1" smtClean="0"/>
              <a:t>миллионнолапая</a:t>
            </a:r>
            <a:r>
              <a:rPr lang="ru-RU" b="1" dirty="0" smtClean="0"/>
              <a:t>, сжатая в один </a:t>
            </a:r>
            <a:r>
              <a:rPr lang="ru-RU" b="1" dirty="0" err="1" smtClean="0"/>
              <a:t>громящий-кулак</a:t>
            </a:r>
            <a:r>
              <a:rPr lang="ru-RU" b="1" dirty="0" smtClean="0"/>
              <a:t>».</a:t>
            </a:r>
          </a:p>
          <a:p>
            <a:r>
              <a:rPr lang="ru-RU" b="1" dirty="0" smtClean="0"/>
              <a:t> </a:t>
            </a:r>
            <a:r>
              <a:rPr lang="ru-RU" b="1" dirty="0" smtClean="0"/>
              <a:t>«Единица! Кому она нужна?!... Единица - вздор, единица - ноль...». </a:t>
            </a:r>
            <a:endParaRPr lang="ru-RU" b="1" dirty="0" smtClean="0"/>
          </a:p>
          <a:p>
            <a:r>
              <a:rPr lang="ru-RU" b="1" dirty="0" smtClean="0"/>
              <a:t>«</a:t>
            </a:r>
            <a:r>
              <a:rPr lang="ru-RU" b="1" dirty="0" smtClean="0"/>
              <a:t>Я счастлив, что я этой силы частица, что общие даже слёзы из глаз».</a:t>
            </a:r>
          </a:p>
          <a:p>
            <a:endParaRPr lang="ru-RU" dirty="0" smtClean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358246" cy="5000660"/>
          </a:xfrm>
        </p:spPr>
        <p:txBody>
          <a:bodyPr>
            <a:normAutofit/>
          </a:bodyPr>
          <a:lstStyle/>
          <a:p>
            <a:r>
              <a:rPr lang="ru-RU" b="1" dirty="0" smtClean="0"/>
              <a:t>У пролетарского поэта В. Кириллова есть стихотворение с таким же названием - «Мы»:</a:t>
            </a:r>
          </a:p>
          <a:p>
            <a:pPr>
              <a:buNone/>
            </a:pPr>
            <a:r>
              <a:rPr lang="ru-RU" b="1" dirty="0" smtClean="0"/>
              <a:t>    Мы </a:t>
            </a:r>
            <a:r>
              <a:rPr lang="ru-RU" b="1" dirty="0" smtClean="0"/>
              <a:t>несметные, грозные легионы Труда.</a:t>
            </a:r>
          </a:p>
          <a:p>
            <a:pPr>
              <a:buNone/>
            </a:pPr>
            <a:r>
              <a:rPr lang="ru-RU" b="1" dirty="0" smtClean="0"/>
              <a:t>    Мы </a:t>
            </a:r>
            <a:r>
              <a:rPr lang="ru-RU" b="1" dirty="0" smtClean="0"/>
              <a:t>победители пространства морей, океанов и суши</a:t>
            </a:r>
            <a:r>
              <a:rPr lang="ru-RU" b="1" dirty="0" smtClean="0"/>
              <a:t>...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   Всё </a:t>
            </a:r>
            <a:r>
              <a:rPr lang="ru-RU" b="1" dirty="0" smtClean="0"/>
              <a:t>— мы, во всём — мы, мы пламень и свет </a:t>
            </a:r>
            <a:r>
              <a:rPr lang="ru-RU" b="1" dirty="0" smtClean="0"/>
              <a:t>побеждающий,</a:t>
            </a:r>
          </a:p>
          <a:p>
            <a:pPr>
              <a:buNone/>
            </a:pPr>
            <a:r>
              <a:rPr lang="ru-RU" b="1" dirty="0" smtClean="0"/>
              <a:t> </a:t>
            </a:r>
            <a:r>
              <a:rPr lang="ru-RU" b="1" dirty="0" smtClean="0"/>
              <a:t>   Сами </a:t>
            </a:r>
            <a:r>
              <a:rPr lang="ru-RU" b="1" dirty="0" smtClean="0"/>
              <a:t>себе Божество, и Судья, и Закон.</a:t>
            </a:r>
          </a:p>
          <a:p>
            <a:endParaRPr lang="ru-RU" dirty="0" smtClean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857752" y="714356"/>
            <a:ext cx="4071966" cy="542928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Роман  «Мы» повлиял </a:t>
            </a:r>
            <a:r>
              <a:rPr lang="ru-RU" b="1" dirty="0" smtClean="0"/>
              <a:t>на вышедшие позже романы-антиутопии Джорджа Оруэлла («1984», </a:t>
            </a:r>
            <a:r>
              <a:rPr lang="ru-RU" b="1" dirty="0" err="1" smtClean="0"/>
              <a:t>опубл</a:t>
            </a:r>
            <a:r>
              <a:rPr lang="ru-RU" b="1" dirty="0" smtClean="0"/>
              <a:t>. в 1948), Р. Д. </a:t>
            </a:r>
            <a:r>
              <a:rPr lang="ru-RU" b="1" dirty="0" err="1" smtClean="0"/>
              <a:t>Бредбери</a:t>
            </a:r>
            <a:r>
              <a:rPr lang="ru-RU" b="1" dirty="0" smtClean="0"/>
              <a:t> («451° по Фаренгейту», 1953) и О. Хаксли («О дивный новый мир», 1932). </a:t>
            </a:r>
          </a:p>
          <a:p>
            <a:endParaRPr lang="ru-RU" dirty="0"/>
          </a:p>
        </p:txBody>
      </p:sp>
      <p:pic>
        <p:nvPicPr>
          <p:cNvPr id="4" name="Picture 2" descr="C:\Users\Сауле\Desktop\Новая папка\802-871-thickbox.jpg"/>
          <p:cNvPicPr>
            <a:picLocks noChangeAspect="1" noChangeArrowheads="1"/>
          </p:cNvPicPr>
          <p:nvPr/>
        </p:nvPicPr>
        <p:blipFill>
          <a:blip r:embed="rId2"/>
          <a:srcRect l="19000" r="20000"/>
          <a:stretch>
            <a:fillRect/>
          </a:stretch>
        </p:blipFill>
        <p:spPr bwMode="auto">
          <a:xfrm>
            <a:off x="428596" y="0"/>
            <a:ext cx="4357718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antern">
  <a:themeElements>
    <a:clrScheme name="Lantern">
      <a:dk1>
        <a:sysClr val="windowText" lastClr="000000"/>
      </a:dk1>
      <a:lt1>
        <a:sysClr val="window" lastClr="FFFFFF"/>
      </a:lt1>
      <a:dk2>
        <a:srgbClr val="430000"/>
      </a:dk2>
      <a:lt2>
        <a:srgbClr val="FFE8E8"/>
      </a:lt2>
      <a:accent1>
        <a:srgbClr val="E91201"/>
      </a:accent1>
      <a:accent2>
        <a:srgbClr val="FF6262"/>
      </a:accent2>
      <a:accent3>
        <a:srgbClr val="FF8000"/>
      </a:accent3>
      <a:accent4>
        <a:srgbClr val="EEA451"/>
      </a:accent4>
      <a:accent5>
        <a:srgbClr val="EA44C9"/>
      </a:accent5>
      <a:accent6>
        <a:srgbClr val="D21578"/>
      </a:accent6>
      <a:hlink>
        <a:srgbClr val="00B5CE"/>
      </a:hlink>
      <a:folHlink>
        <a:srgbClr val="E17100"/>
      </a:folHlink>
    </a:clrScheme>
    <a:fontScheme name="Lantern">
      <a:majorFont>
        <a:latin typeface="Tw Cen MT"/>
        <a:ea typeface=""/>
        <a:cs typeface=""/>
        <a:font script="Cyrl" typeface="Tahoma"/>
        <a:font script="Grek" typeface="Tahoma"/>
        <a:font script="Jpan" typeface="HG丸ｺﾞｼｯｸM-PRO"/>
        <a:font script="Hang" typeface="HY엽서L"/>
        <a:font script="Hans" typeface="黑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丸ｺﾞｼｯｸM-PRO"/>
        <a:font script="Hang" typeface="맑은 고딕"/>
        <a:font script="Hans" typeface="幼圆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ntern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"/>
              </a:schemeClr>
            </a:gs>
            <a:gs pos="10000">
              <a:schemeClr val="phClr">
                <a:tint val="30000"/>
                <a:shade val="100000"/>
                <a:hueMod val="100000"/>
                <a:satMod val="100000"/>
              </a:schemeClr>
            </a:gs>
            <a:gs pos="30000">
              <a:schemeClr val="phClr">
                <a:tint val="8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90000"/>
                <a:shade val="100000"/>
                <a:hueMod val="100000"/>
                <a:satMod val="100000"/>
              </a:schemeClr>
            </a:gs>
            <a:gs pos="10000">
              <a:schemeClr val="phClr">
                <a:tint val="90000"/>
                <a:shade val="80000"/>
                <a:hueMod val="100000"/>
                <a:satMod val="100000"/>
              </a:schemeClr>
            </a:gs>
            <a:gs pos="30000">
              <a:schemeClr val="phClr">
                <a:tint val="100000"/>
                <a:shade val="5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20000"/>
                <a:hueMod val="100000"/>
                <a:satMod val="100000"/>
              </a:schemeClr>
            </a:gs>
          </a:gsLst>
          <a:path path="circle">
            <a:fillToRect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/>
            <a:lightRig rig="chilly" dir="tl">
              <a:rot lat="0" lon="0" rev="2700000"/>
            </a:lightRig>
          </a:scene3d>
          <a:sp3d prstMaterial="matte">
            <a:bevelT/>
            <a:contourClr>
              <a:schemeClr val="bg2">
                <a:tint val="1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/>
            <a:lightRig rig="twoPt" dir="t">
              <a:rot lat="0" lon="0" rev="8100000"/>
            </a:lightRig>
          </a:scene3d>
          <a:sp3d prstMaterial="matte">
            <a:bevelT/>
            <a:bevelB w="0" h="0"/>
            <a:extrusionClr>
              <a:schemeClr val="bg1"/>
            </a:extrusionClr>
          </a:sp3d>
        </a:effectStyle>
      </a:effectStyleLst>
      <a:bgFillStyleLst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  <a:lum val="90000"/>
              </a:schemeClr>
            </a:gs>
            <a:gs pos="5000">
              <a:schemeClr val="phClr">
                <a:tint val="100000"/>
                <a:shade val="100000"/>
                <a:hueMod val="100000"/>
                <a:satMod val="100000"/>
                <a:lum val="80000"/>
              </a:schemeClr>
            </a:gs>
            <a:gs pos="10000">
              <a:schemeClr val="phClr">
                <a:tint val="100000"/>
                <a:shade val="100000"/>
                <a:hueMod val="100000"/>
                <a:satMod val="100000"/>
                <a:lum val="8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100000"/>
                <a:hueMod val="100000"/>
                <a:satMod val="70000"/>
              </a:schemeClr>
              <a:srgbClr val="F07800">
                <a:alpha val="77647"/>
              </a:srgbClr>
            </a:duotone>
          </a:blip>
          <a:stretch>
            <a:fillRect/>
          </a:stretch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100000"/>
                <a:hueMod val="100000"/>
                <a:satMod val="70000"/>
              </a:schemeClr>
              <a:srgbClr val="F07800">
                <a:alpha val="77647"/>
              </a:srgb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Lantern</Template>
  <TotalTime>201</TotalTime>
  <Words>401</Words>
  <Application>Microsoft Office PowerPoint</Application>
  <PresentationFormat>Экран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Lantern</vt:lpstr>
      <vt:lpstr>Евгений Иванович Замятин</vt:lpstr>
      <vt:lpstr>    1920 г. – написан роман «Мы», в 1921 г. рукопись была отправлена в Берлин. 1924 г. - выясняется, что вследствие цензурных затруднений роман «Мы» в Советской России не может быть напечатан.  Весной 1927г.  появляются отрывки из романа «Мы» в пражском журнале «Воля России», без ведома писателя.  Началась травля писателя.  На русском «Мы» вышел в 1952 в Нью-Йорке в Издательстве им. Чехова, в России впервые вышел лишь в 1988 году. 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Евгений Иванович Замятин</dc:title>
  <dc:creator>Сауле</dc:creator>
  <cp:lastModifiedBy>Юдина_Оксана</cp:lastModifiedBy>
  <cp:revision>23</cp:revision>
  <dcterms:created xsi:type="dcterms:W3CDTF">2011-11-24T15:44:58Z</dcterms:created>
  <dcterms:modified xsi:type="dcterms:W3CDTF">2012-01-20T10:35:41Z</dcterms:modified>
</cp:coreProperties>
</file>