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3D33"/>
    <a:srgbClr val="4E5337"/>
    <a:srgbClr val="212317"/>
    <a:srgbClr val="120E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7FD35B-547A-44B9-B640-573A4E12F60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C2964E-D396-4AEA-AA21-CB1B46AF5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FD35B-547A-44B9-B640-573A4E12F60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2964E-D396-4AEA-AA21-CB1B46AF5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77FD35B-547A-44B9-B640-573A4E12F60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C2964E-D396-4AEA-AA21-CB1B46AF5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FD35B-547A-44B9-B640-573A4E12F60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2964E-D396-4AEA-AA21-CB1B46AF5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7FD35B-547A-44B9-B640-573A4E12F60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3C2964E-D396-4AEA-AA21-CB1B46AF5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FD35B-547A-44B9-B640-573A4E12F60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2964E-D396-4AEA-AA21-CB1B46AF5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FD35B-547A-44B9-B640-573A4E12F60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2964E-D396-4AEA-AA21-CB1B46AF5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FD35B-547A-44B9-B640-573A4E12F60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2964E-D396-4AEA-AA21-CB1B46AF5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7FD35B-547A-44B9-B640-573A4E12F60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2964E-D396-4AEA-AA21-CB1B46AF5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FD35B-547A-44B9-B640-573A4E12F60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2964E-D396-4AEA-AA21-CB1B46AF51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FD35B-547A-44B9-B640-573A4E12F60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C2964E-D396-4AEA-AA21-CB1B46AF51F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77FD35B-547A-44B9-B640-573A4E12F60E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3C2964E-D396-4AEA-AA21-CB1B46AF51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500174"/>
            <a:ext cx="7615262" cy="160876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Буквы </a:t>
            </a:r>
            <a:r>
              <a:rPr lang="ru-RU" sz="4000" i="1" dirty="0" smtClean="0"/>
              <a:t>Е</a:t>
            </a:r>
            <a:r>
              <a:rPr lang="ru-RU" sz="4000" dirty="0" smtClean="0"/>
              <a:t> и </a:t>
            </a:r>
            <a:r>
              <a:rPr lang="ru-RU" sz="4000" i="1" dirty="0" smtClean="0"/>
              <a:t>И</a:t>
            </a:r>
            <a:r>
              <a:rPr lang="ru-RU" sz="4000" dirty="0" smtClean="0"/>
              <a:t> в корнях с чередованием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7929586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Используйте следующие глаголы для составления памятки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i="1" dirty="0" smtClean="0">
                <a:solidFill>
                  <a:srgbClr val="2F3D33"/>
                </a:solidFill>
              </a:rPr>
              <a:t>собирать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2F3D33"/>
                </a:solidFill>
              </a:rPr>
              <a:t>убирать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2F3D33"/>
                </a:solidFill>
              </a:rPr>
              <a:t> вытирать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2F3D33"/>
                </a:solidFill>
              </a:rPr>
              <a:t>расстилать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2F3D33"/>
                </a:solidFill>
              </a:rPr>
              <a:t> задирать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2F3D33"/>
                </a:solidFill>
              </a:rPr>
              <a:t> растирать</a:t>
            </a:r>
            <a:endParaRPr lang="ru-RU" sz="4000" i="1" dirty="0">
              <a:solidFill>
                <a:srgbClr val="2F3D3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15262" cy="7515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Примерное содержание памятки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2F3D33"/>
                </a:solidFill>
              </a:rPr>
              <a:t>1.Вымыв руки перед едой, вытирай их тщательно.</a:t>
            </a:r>
          </a:p>
          <a:p>
            <a:pPr>
              <a:buNone/>
            </a:pPr>
            <a:r>
              <a:rPr lang="ru-RU" dirty="0" smtClean="0">
                <a:solidFill>
                  <a:srgbClr val="2F3D33"/>
                </a:solidFill>
              </a:rPr>
              <a:t> 2. Постели салфетку на колени.</a:t>
            </a:r>
          </a:p>
          <a:p>
            <a:pPr>
              <a:buNone/>
            </a:pPr>
            <a:r>
              <a:rPr lang="ru-RU" dirty="0" smtClean="0">
                <a:solidFill>
                  <a:srgbClr val="2F3D33"/>
                </a:solidFill>
              </a:rPr>
              <a:t> 3. Не задирай ноги и не болтай ими.</a:t>
            </a:r>
          </a:p>
          <a:p>
            <a:pPr>
              <a:buNone/>
            </a:pPr>
            <a:r>
              <a:rPr lang="ru-RU" dirty="0" smtClean="0">
                <a:solidFill>
                  <a:srgbClr val="2F3D33"/>
                </a:solidFill>
              </a:rPr>
              <a:t> 4. Убирай локти со стола.</a:t>
            </a:r>
          </a:p>
          <a:p>
            <a:pPr>
              <a:buNone/>
            </a:pPr>
            <a:r>
              <a:rPr lang="ru-RU" dirty="0" smtClean="0">
                <a:solidFill>
                  <a:srgbClr val="2F3D33"/>
                </a:solidFill>
              </a:rPr>
              <a:t> 5. Вытирай рот не рукавом, а салфеткой.</a:t>
            </a:r>
          </a:p>
          <a:p>
            <a:pPr>
              <a:buNone/>
            </a:pPr>
            <a:r>
              <a:rPr lang="ru-RU" dirty="0" smtClean="0">
                <a:solidFill>
                  <a:srgbClr val="2F3D33"/>
                </a:solidFill>
              </a:rPr>
              <a:t> 6. Не втирай в скатерть пролитый суп.</a:t>
            </a:r>
          </a:p>
          <a:p>
            <a:pPr>
              <a:buNone/>
            </a:pPr>
            <a:r>
              <a:rPr lang="ru-RU" dirty="0" smtClean="0">
                <a:solidFill>
                  <a:srgbClr val="2F3D33"/>
                </a:solidFill>
              </a:rPr>
              <a:t> 7.После еды убери за собой посуду.</a:t>
            </a:r>
          </a:p>
          <a:p>
            <a:pPr>
              <a:buNone/>
            </a:pPr>
            <a:r>
              <a:rPr lang="ru-RU" dirty="0" smtClean="0">
                <a:solidFill>
                  <a:srgbClr val="2F3D33"/>
                </a:solidFill>
              </a:rPr>
              <a:t> 8. Не поленись, собери крошки и другой мусор.</a:t>
            </a:r>
            <a:endParaRPr lang="ru-RU" dirty="0">
              <a:solidFill>
                <a:srgbClr val="2F3D3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Подведем итоги урока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???</a:t>
            </a:r>
            <a:r>
              <a:rPr lang="ru-RU" dirty="0" smtClean="0"/>
              <a:t>С </a:t>
            </a:r>
            <a:r>
              <a:rPr lang="ru-RU" dirty="0" smtClean="0"/>
              <a:t>каким правилом вы познакомились на сегодняшнем </a:t>
            </a:r>
            <a:r>
              <a:rPr lang="ru-RU" dirty="0" smtClean="0"/>
              <a:t>уроке</a:t>
            </a:r>
          </a:p>
          <a:p>
            <a:pPr>
              <a:buNone/>
            </a:pPr>
            <a:r>
              <a:rPr lang="ru-RU" dirty="0" smtClean="0"/>
              <a:t>Озвучьте </a:t>
            </a:r>
            <a:r>
              <a:rPr lang="ru-RU" dirty="0" smtClean="0"/>
              <a:t>его.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+mn-lt"/>
                <a:ea typeface="Cambria Math" pitchFamily="18" charset="0"/>
              </a:rPr>
              <a:t>Домашнее задание</a:t>
            </a:r>
            <a:endParaRPr lang="ru-RU" dirty="0">
              <a:solidFill>
                <a:schemeClr val="bg2">
                  <a:lumMod val="10000"/>
                </a:schemeClr>
              </a:solidFill>
              <a:latin typeface="+mn-lt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Спасибо за урок !!!</a:t>
            </a:r>
            <a:endParaRPr lang="ru-RU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643866" cy="1362075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???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Вспомните, чередование каких гласных мы уже изучали, в каких корнях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0" y="2143116"/>
            <a:ext cx="8143900" cy="4714884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??? </a:t>
            </a:r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От чего зависело правописание гласных в корнях –лаг-, -лож-; -</a:t>
            </a:r>
            <a:r>
              <a:rPr lang="ru-RU" sz="4000" b="1" dirty="0" err="1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раст</a:t>
            </a:r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-, -рос-, -</a:t>
            </a:r>
            <a:r>
              <a:rPr lang="ru-RU" sz="4000" b="1" dirty="0" err="1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ращ</a:t>
            </a:r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-</a:t>
            </a:r>
          </a:p>
          <a:p>
            <a:pPr algn="l"/>
            <a:endParaRPr lang="ru-RU" sz="4000" b="1" dirty="0" smtClean="0">
              <a:solidFill>
                <a:schemeClr val="bg2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algn="l"/>
            <a:r>
              <a:rPr lang="ru-RU" sz="40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!!!</a:t>
            </a:r>
            <a:r>
              <a:rPr lang="ru-RU" sz="4000" b="1" dirty="0" smtClean="0">
                <a:solidFill>
                  <a:srgbClr val="120E06"/>
                </a:solidFill>
                <a:latin typeface="Cambria Math" pitchFamily="18" charset="0"/>
                <a:ea typeface="Cambria Math" pitchFamily="18" charset="0"/>
              </a:rPr>
              <a:t>Сегодня вам предстоит узнать, от чего зависит выбор гласной в корнях с чередованием </a:t>
            </a:r>
            <a:r>
              <a:rPr lang="ru-RU" sz="4000" b="1" dirty="0" err="1" smtClean="0">
                <a:solidFill>
                  <a:srgbClr val="120E06"/>
                </a:solidFill>
                <a:latin typeface="Cambria Math" pitchFamily="18" charset="0"/>
                <a:ea typeface="Cambria Math" pitchFamily="18" charset="0"/>
              </a:rPr>
              <a:t>е-и</a:t>
            </a:r>
            <a:r>
              <a:rPr lang="ru-RU" sz="4000" b="1" dirty="0" smtClean="0">
                <a:solidFill>
                  <a:srgbClr val="120E06"/>
                </a:solidFill>
                <a:latin typeface="Cambria Math" pitchFamily="18" charset="0"/>
                <a:ea typeface="Cambria Math" pitchFamily="18" charset="0"/>
              </a:rPr>
              <a:t>.</a:t>
            </a:r>
            <a:endParaRPr lang="ru-RU" sz="4000" b="1" dirty="0">
              <a:solidFill>
                <a:srgbClr val="120E06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Устная коллективная работа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Задание: выберете правильный вариант написания слов</a:t>
            </a:r>
          </a:p>
          <a:p>
            <a:pPr>
              <a:buNone/>
            </a:pPr>
            <a:endParaRPr lang="ru-RU" dirty="0" smtClean="0"/>
          </a:p>
          <a:p>
            <a:pPr lvl="4">
              <a:buNone/>
            </a:pPr>
            <a:r>
              <a:rPr lang="ru-RU" sz="2400" dirty="0" smtClean="0"/>
              <a:t>БЛ…СТАЕТ                           БЛ…СТИТ</a:t>
            </a:r>
          </a:p>
          <a:p>
            <a:pPr lvl="4">
              <a:buNone/>
            </a:pPr>
            <a:endParaRPr lang="ru-RU" sz="2400" dirty="0" smtClean="0"/>
          </a:p>
          <a:p>
            <a:pPr lvl="4">
              <a:buNone/>
            </a:pPr>
            <a:r>
              <a:rPr lang="ru-RU" sz="2400" dirty="0" smtClean="0"/>
              <a:t>ОП…РАЯСЬ                           ЗАП…РТЫ</a:t>
            </a:r>
          </a:p>
          <a:p>
            <a:pPr lvl="4">
              <a:buNone/>
            </a:pPr>
            <a:endParaRPr lang="ru-RU" sz="2400" dirty="0" smtClean="0"/>
          </a:p>
          <a:p>
            <a:pPr lvl="4">
              <a:buNone/>
            </a:pPr>
            <a:r>
              <a:rPr lang="ru-RU" sz="2400" dirty="0" smtClean="0"/>
              <a:t>ЗАМ…РАЛО                           ЗАМ…РЛО</a:t>
            </a:r>
          </a:p>
          <a:p>
            <a:pPr lvl="4">
              <a:buNone/>
            </a:pPr>
            <a:endParaRPr lang="ru-RU" sz="2400" dirty="0" smtClean="0"/>
          </a:p>
          <a:p>
            <a:pPr lvl="4">
              <a:buNone/>
            </a:pPr>
            <a:r>
              <a:rPr lang="ru-RU" sz="2400" dirty="0" smtClean="0"/>
              <a:t>СОБ…РИСЬ                           РАЗБ…РАЮ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15338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Сформулируйте правило написания с помощью следующих вопросов- подсказок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2F3D33"/>
                </a:solidFill>
              </a:rPr>
              <a:t>Как проносятся корни в этих слова?</a:t>
            </a:r>
          </a:p>
          <a:p>
            <a:r>
              <a:rPr lang="ru-RU" sz="3600" dirty="0" smtClean="0">
                <a:solidFill>
                  <a:srgbClr val="2F3D33"/>
                </a:solidFill>
              </a:rPr>
              <a:t>Как они произносятся? Почему?</a:t>
            </a:r>
          </a:p>
          <a:p>
            <a:r>
              <a:rPr lang="ru-RU" sz="3600" dirty="0" smtClean="0">
                <a:solidFill>
                  <a:srgbClr val="2F3D33"/>
                </a:solidFill>
              </a:rPr>
              <a:t>Что повлияло на написание?</a:t>
            </a:r>
          </a:p>
          <a:p>
            <a:r>
              <a:rPr lang="ru-RU" sz="3600" dirty="0" smtClean="0">
                <a:solidFill>
                  <a:srgbClr val="2F3D33"/>
                </a:solidFill>
              </a:rPr>
              <a:t>Каково условие выбора гласных в данных корнях?</a:t>
            </a:r>
            <a:endParaRPr lang="ru-RU" sz="3600" dirty="0">
              <a:solidFill>
                <a:srgbClr val="2F3D3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Рассмотри таблицу и запиши ее в тетрадь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pic>
        <p:nvPicPr>
          <p:cNvPr id="6" name="Содержимое 5" descr="чередование корней глаголо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571612"/>
            <a:ext cx="7000924" cy="492922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120E06"/>
                </a:solidFill>
                <a:latin typeface="+mn-lt"/>
              </a:rPr>
              <a:t>Тренировка нового материала</a:t>
            </a:r>
            <a:r>
              <a:rPr lang="ru-RU" sz="2800" dirty="0" smtClean="0">
                <a:solidFill>
                  <a:srgbClr val="120E06"/>
                </a:solidFill>
                <a:latin typeface="+mn-lt"/>
              </a:rPr>
              <a:t/>
            </a:r>
            <a:br>
              <a:rPr lang="ru-RU" sz="2800" dirty="0" smtClean="0">
                <a:solidFill>
                  <a:srgbClr val="120E06"/>
                </a:solidFill>
                <a:latin typeface="+mn-lt"/>
              </a:rPr>
            </a:br>
            <a:r>
              <a:rPr lang="ru-RU" sz="3600" dirty="0" smtClean="0">
                <a:solidFill>
                  <a:srgbClr val="120E06"/>
                </a:solidFill>
                <a:latin typeface="+mn-lt"/>
              </a:rPr>
              <a:t>Объяснительный диктант</a:t>
            </a:r>
            <a:endParaRPr lang="ru-RU" sz="3600" dirty="0">
              <a:solidFill>
                <a:srgbClr val="120E06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Задание: запишите словосочетания, вставляя пропущенные буквы ,выделяя корни и объясняя их написание</a:t>
            </a:r>
          </a:p>
          <a:p>
            <a:pPr>
              <a:buNone/>
            </a:pPr>
            <a:r>
              <a:rPr lang="ru-RU" sz="2800" i="1" dirty="0" err="1" smtClean="0">
                <a:solidFill>
                  <a:srgbClr val="4E5337"/>
                </a:solidFill>
              </a:rPr>
              <a:t>Подб</a:t>
            </a:r>
            <a:r>
              <a:rPr lang="ru-RU" sz="2800" i="1" dirty="0" smtClean="0">
                <a:solidFill>
                  <a:srgbClr val="4E5337"/>
                </a:solidFill>
              </a:rPr>
              <a:t>…рать ключ, </a:t>
            </a:r>
            <a:r>
              <a:rPr lang="ru-RU" sz="2800" i="1" dirty="0" err="1" smtClean="0">
                <a:solidFill>
                  <a:srgbClr val="4E5337"/>
                </a:solidFill>
              </a:rPr>
              <a:t>отп</a:t>
            </a:r>
            <a:r>
              <a:rPr lang="ru-RU" sz="2800" i="1" dirty="0" smtClean="0">
                <a:solidFill>
                  <a:srgbClr val="4E5337"/>
                </a:solidFill>
              </a:rPr>
              <a:t>…раю замок, </a:t>
            </a:r>
            <a:r>
              <a:rPr lang="ru-RU" sz="2800" i="1" dirty="0" err="1" smtClean="0">
                <a:solidFill>
                  <a:srgbClr val="4E5337"/>
                </a:solidFill>
              </a:rPr>
              <a:t>зем</a:t>
            </a:r>
            <a:r>
              <a:rPr lang="ru-RU" sz="2800" i="1" dirty="0" smtClean="0">
                <a:solidFill>
                  <a:srgbClr val="4E5337"/>
                </a:solidFill>
              </a:rPr>
              <a:t>…</a:t>
            </a:r>
            <a:r>
              <a:rPr lang="ru-RU" sz="2800" i="1" dirty="0" err="1" smtClean="0">
                <a:solidFill>
                  <a:srgbClr val="4E5337"/>
                </a:solidFill>
              </a:rPr>
              <a:t>реть</a:t>
            </a:r>
            <a:r>
              <a:rPr lang="ru-RU" sz="2800" i="1" dirty="0" smtClean="0">
                <a:solidFill>
                  <a:srgbClr val="4E5337"/>
                </a:solidFill>
              </a:rPr>
              <a:t> от радости, </a:t>
            </a:r>
            <a:r>
              <a:rPr lang="ru-RU" sz="2800" i="1" dirty="0" err="1" smtClean="0">
                <a:solidFill>
                  <a:srgbClr val="4E5337"/>
                </a:solidFill>
              </a:rPr>
              <a:t>раст</a:t>
            </a:r>
            <a:r>
              <a:rPr lang="ru-RU" sz="2800" i="1" dirty="0" smtClean="0">
                <a:solidFill>
                  <a:srgbClr val="4E5337"/>
                </a:solidFill>
              </a:rPr>
              <a:t>…рать краски, </a:t>
            </a:r>
            <a:r>
              <a:rPr lang="ru-RU" sz="2800" i="1" dirty="0" err="1" smtClean="0">
                <a:solidFill>
                  <a:srgbClr val="4E5337"/>
                </a:solidFill>
              </a:rPr>
              <a:t>заж</a:t>
            </a:r>
            <a:r>
              <a:rPr lang="ru-RU" sz="2800" i="1" dirty="0" smtClean="0">
                <a:solidFill>
                  <a:srgbClr val="4E5337"/>
                </a:solidFill>
              </a:rPr>
              <a:t>…гать костер, зам…</a:t>
            </a:r>
            <a:r>
              <a:rPr lang="ru-RU" sz="2800" i="1" dirty="0" err="1" smtClean="0">
                <a:solidFill>
                  <a:srgbClr val="4E5337"/>
                </a:solidFill>
              </a:rPr>
              <a:t>рли</a:t>
            </a:r>
            <a:r>
              <a:rPr lang="ru-RU" sz="2800" i="1" dirty="0" smtClean="0">
                <a:solidFill>
                  <a:srgbClr val="4E5337"/>
                </a:solidFill>
              </a:rPr>
              <a:t> звуки, </a:t>
            </a:r>
            <a:r>
              <a:rPr lang="ru-RU" sz="2800" i="1" dirty="0" err="1" smtClean="0">
                <a:solidFill>
                  <a:srgbClr val="4E5337"/>
                </a:solidFill>
              </a:rPr>
              <a:t>расст</a:t>
            </a:r>
            <a:r>
              <a:rPr lang="ru-RU" sz="2800" i="1" dirty="0" smtClean="0">
                <a:solidFill>
                  <a:srgbClr val="4E5337"/>
                </a:solidFill>
              </a:rPr>
              <a:t>…лил ковер, </a:t>
            </a:r>
            <a:r>
              <a:rPr lang="ru-RU" sz="2800" i="1" dirty="0" err="1" smtClean="0">
                <a:solidFill>
                  <a:srgbClr val="4E5337"/>
                </a:solidFill>
              </a:rPr>
              <a:t>выб</a:t>
            </a:r>
            <a:r>
              <a:rPr lang="ru-RU" sz="2800" i="1" dirty="0" smtClean="0">
                <a:solidFill>
                  <a:srgbClr val="4E5337"/>
                </a:solidFill>
              </a:rPr>
              <a:t>…рать марки, пришли изб…</a:t>
            </a:r>
            <a:r>
              <a:rPr lang="ru-RU" sz="2800" i="1" dirty="0" err="1" smtClean="0">
                <a:solidFill>
                  <a:srgbClr val="4E5337"/>
                </a:solidFill>
              </a:rPr>
              <a:t>ратели</a:t>
            </a:r>
            <a:r>
              <a:rPr lang="ru-RU" sz="2800" i="1" dirty="0" smtClean="0">
                <a:solidFill>
                  <a:srgbClr val="4E5337"/>
                </a:solidFill>
              </a:rPr>
              <a:t>, </a:t>
            </a:r>
            <a:r>
              <a:rPr lang="ru-RU" sz="2800" i="1" dirty="0" err="1" smtClean="0">
                <a:solidFill>
                  <a:srgbClr val="4E5337"/>
                </a:solidFill>
              </a:rPr>
              <a:t>забл</a:t>
            </a:r>
            <a:r>
              <a:rPr lang="ru-RU" sz="2800" i="1" dirty="0" smtClean="0">
                <a:solidFill>
                  <a:srgbClr val="4E5337"/>
                </a:solidFill>
              </a:rPr>
              <a:t>…стели огни, </a:t>
            </a:r>
            <a:r>
              <a:rPr lang="ru-RU" sz="2800" i="1" dirty="0" err="1" smtClean="0">
                <a:solidFill>
                  <a:srgbClr val="4E5337"/>
                </a:solidFill>
              </a:rPr>
              <a:t>соб</a:t>
            </a:r>
            <a:r>
              <a:rPr lang="ru-RU" sz="2800" i="1" dirty="0" smtClean="0">
                <a:solidFill>
                  <a:srgbClr val="4E5337"/>
                </a:solidFill>
              </a:rPr>
              <a:t>…раю цветы</a:t>
            </a:r>
            <a:endParaRPr lang="ru-RU" sz="2800" i="1" dirty="0">
              <a:solidFill>
                <a:srgbClr val="4E5337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Выборочный диктант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Задание: </a:t>
            </a:r>
            <a:r>
              <a:rPr lang="ru-RU" dirty="0" smtClean="0"/>
              <a:t>выпишите </a:t>
            </a:r>
            <a:r>
              <a:rPr lang="ru-RU" dirty="0" smtClean="0"/>
              <a:t>из предложений только те слова, в корне которых может произойти чередование гласных е </a:t>
            </a:r>
            <a:r>
              <a:rPr lang="ru-RU" dirty="0" smtClean="0"/>
              <a:t>– и</a:t>
            </a:r>
          </a:p>
          <a:p>
            <a:pPr>
              <a:buNone/>
            </a:pPr>
            <a:r>
              <a:rPr lang="ru-RU" i="1" dirty="0" smtClean="0">
                <a:solidFill>
                  <a:srgbClr val="2F3D33"/>
                </a:solidFill>
              </a:rPr>
              <a:t>1) Берёзы жёлтою резьбой блестят в лазури голубой.           2) Песня замирает далеко в полях. 3) Нигде не зажигали огня, не садились ужинать.         4) Пролитую воду не соберёшь. 5) Сквозь волнистые туманы пробирается луна. 6) Улицы упирались в голые скалы.           7) Сладость победы стирает горечь терпения. 8) Крепость изнутри берут. 9) Далёкий от земного мира , я должен здесь и умереть.10) Одной рукой поджигает, а другой тушит.</a:t>
            </a:r>
            <a:endParaRPr lang="ru-RU" i="1" dirty="0" smtClean="0">
              <a:solidFill>
                <a:srgbClr val="2F3D33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Проверь себя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/>
          <a:lstStyle/>
          <a:p>
            <a:pPr algn="just">
              <a:buNone/>
            </a:pPr>
            <a:r>
              <a:rPr lang="ru-RU" i="1" dirty="0" smtClean="0">
                <a:solidFill>
                  <a:srgbClr val="2F3D33"/>
                </a:solidFill>
              </a:rPr>
              <a:t>1) Берёзы жёлтою резьбой </a:t>
            </a:r>
            <a:r>
              <a:rPr lang="ru-RU" i="1" dirty="0" smtClean="0">
                <a:solidFill>
                  <a:srgbClr val="FF0000"/>
                </a:solidFill>
              </a:rPr>
              <a:t>блестят</a:t>
            </a:r>
            <a:r>
              <a:rPr lang="ru-RU" i="1" dirty="0" smtClean="0">
                <a:solidFill>
                  <a:srgbClr val="2F3D33"/>
                </a:solidFill>
              </a:rPr>
              <a:t> в лазури голубой.           2) Песня </a:t>
            </a:r>
            <a:r>
              <a:rPr lang="ru-RU" i="1" dirty="0" smtClean="0">
                <a:solidFill>
                  <a:srgbClr val="FF0000"/>
                </a:solidFill>
              </a:rPr>
              <a:t>замирает </a:t>
            </a:r>
            <a:r>
              <a:rPr lang="ru-RU" i="1" dirty="0" smtClean="0">
                <a:solidFill>
                  <a:srgbClr val="2F3D33"/>
                </a:solidFill>
              </a:rPr>
              <a:t>далеко в полях. 3) Нигде </a:t>
            </a:r>
            <a:r>
              <a:rPr lang="ru-RU" i="1" dirty="0" smtClean="0">
                <a:solidFill>
                  <a:srgbClr val="FF0000"/>
                </a:solidFill>
              </a:rPr>
              <a:t>не зажигали </a:t>
            </a:r>
            <a:r>
              <a:rPr lang="ru-RU" i="1" dirty="0" smtClean="0">
                <a:solidFill>
                  <a:srgbClr val="2F3D33"/>
                </a:solidFill>
              </a:rPr>
              <a:t>огня, не садились ужинать.         4) Пролитую воду </a:t>
            </a:r>
            <a:r>
              <a:rPr lang="ru-RU" i="1" dirty="0" smtClean="0">
                <a:solidFill>
                  <a:srgbClr val="FF0000"/>
                </a:solidFill>
              </a:rPr>
              <a:t>не соберёшь</a:t>
            </a:r>
            <a:r>
              <a:rPr lang="ru-RU" i="1" dirty="0" smtClean="0">
                <a:solidFill>
                  <a:srgbClr val="2F3D33"/>
                </a:solidFill>
              </a:rPr>
              <a:t>. 5) Сквозь волнистые туманы </a:t>
            </a:r>
            <a:r>
              <a:rPr lang="ru-RU" i="1" dirty="0" smtClean="0">
                <a:solidFill>
                  <a:srgbClr val="FF0000"/>
                </a:solidFill>
              </a:rPr>
              <a:t>пробирается</a:t>
            </a:r>
            <a:r>
              <a:rPr lang="ru-RU" i="1" dirty="0" smtClean="0">
                <a:solidFill>
                  <a:srgbClr val="2F3D33"/>
                </a:solidFill>
              </a:rPr>
              <a:t> луна. 6) Улицы </a:t>
            </a:r>
            <a:r>
              <a:rPr lang="ru-RU" i="1" dirty="0" smtClean="0">
                <a:solidFill>
                  <a:srgbClr val="FF0000"/>
                </a:solidFill>
              </a:rPr>
              <a:t>упирались</a:t>
            </a:r>
            <a:r>
              <a:rPr lang="ru-RU" i="1" dirty="0" smtClean="0">
                <a:solidFill>
                  <a:srgbClr val="2F3D33"/>
                </a:solidFill>
              </a:rPr>
              <a:t> в голые скалы.           7) Сладость победы </a:t>
            </a:r>
            <a:r>
              <a:rPr lang="ru-RU" i="1" dirty="0" smtClean="0">
                <a:solidFill>
                  <a:srgbClr val="FF0000"/>
                </a:solidFill>
              </a:rPr>
              <a:t>стирает</a:t>
            </a:r>
            <a:r>
              <a:rPr lang="ru-RU" i="1" dirty="0" smtClean="0">
                <a:solidFill>
                  <a:srgbClr val="2F3D33"/>
                </a:solidFill>
              </a:rPr>
              <a:t> горечь терпения. 8) Крепость изнутри берут. 9) Далёкий от земного мира , я должен здесь и </a:t>
            </a:r>
            <a:r>
              <a:rPr lang="ru-RU" i="1" dirty="0" smtClean="0">
                <a:solidFill>
                  <a:srgbClr val="FF0000"/>
                </a:solidFill>
              </a:rPr>
              <a:t>умереть</a:t>
            </a:r>
            <a:r>
              <a:rPr lang="ru-RU" i="1" dirty="0" smtClean="0">
                <a:solidFill>
                  <a:srgbClr val="2F3D33"/>
                </a:solidFill>
              </a:rPr>
              <a:t>.10) Одной рукой </a:t>
            </a:r>
            <a:r>
              <a:rPr lang="ru-RU" i="1" dirty="0" smtClean="0">
                <a:solidFill>
                  <a:srgbClr val="FF0000"/>
                </a:solidFill>
              </a:rPr>
              <a:t>поджигает</a:t>
            </a:r>
            <a:r>
              <a:rPr lang="ru-RU" i="1" dirty="0" smtClean="0">
                <a:solidFill>
                  <a:srgbClr val="2F3D33"/>
                </a:solidFill>
              </a:rPr>
              <a:t>, а другой тушит.</a:t>
            </a:r>
            <a:endParaRPr lang="ru-RU" i="1" dirty="0">
              <a:solidFill>
                <a:srgbClr val="2F3D3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72386" cy="8229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Компетентностно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 – ориентированное задание</a:t>
            </a:r>
            <a:endParaRPr lang="ru-RU" sz="280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Ваша мама попросила вас научить младшего брата правилам поведения за столом. Используя глаголы с чередованием в корне, составьте памятку с советами, продолжив предложенный:</a:t>
            </a:r>
          </a:p>
          <a:p>
            <a:pPr>
              <a:buNone/>
            </a:pPr>
            <a:r>
              <a:rPr lang="ru-RU" i="1" dirty="0" smtClean="0">
                <a:solidFill>
                  <a:srgbClr val="2F3D33"/>
                </a:solidFill>
              </a:rPr>
              <a:t>Вымыв руки перед едой , вытирай их тщательно.</a:t>
            </a:r>
          </a:p>
          <a:p>
            <a:endParaRPr lang="ru-RU" dirty="0" smtClean="0"/>
          </a:p>
          <a:p>
            <a:r>
              <a:rPr lang="ru-RU" dirty="0" smtClean="0"/>
              <a:t>Перед  выполнением задания изучите информацию о правилах составления памятки :</a:t>
            </a:r>
          </a:p>
          <a:p>
            <a:pPr>
              <a:buNone/>
            </a:pPr>
            <a:r>
              <a:rPr lang="ru-RU" dirty="0" smtClean="0"/>
              <a:t> 1) Используй короткие простые предложения;</a:t>
            </a:r>
          </a:p>
          <a:p>
            <a:pPr>
              <a:buNone/>
            </a:pPr>
            <a:r>
              <a:rPr lang="ru-RU" dirty="0" smtClean="0"/>
              <a:t> 2) Глаголы должны быть в форме 2 лица ед. ч и передавать совет, просьбу.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560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Буквы Е и И в корнях с чередованием</vt:lpstr>
      <vt:lpstr>??? Вспомните, чередование каких гласных мы уже изучали, в каких корнях</vt:lpstr>
      <vt:lpstr>Устная коллективная работа</vt:lpstr>
      <vt:lpstr>Сформулируйте правило написания с помощью следующих вопросов- подсказок</vt:lpstr>
      <vt:lpstr>Рассмотри таблицу и запиши ее в тетрадь</vt:lpstr>
      <vt:lpstr>Тренировка нового материала Объяснительный диктант</vt:lpstr>
      <vt:lpstr>Выборочный диктант</vt:lpstr>
      <vt:lpstr>Проверь себя</vt:lpstr>
      <vt:lpstr>Компетентностно – ориентированное задание</vt:lpstr>
      <vt:lpstr>Используйте следующие глаголы для составления памятки</vt:lpstr>
      <vt:lpstr>Примерное содержание памятки</vt:lpstr>
      <vt:lpstr>Подведем итоги урока</vt:lpstr>
      <vt:lpstr>Домашнее задание</vt:lpstr>
      <vt:lpstr>Спасибо за урок 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Буквы Е и И в корнях с чередованием</dc:title>
  <dc:creator>Zver</dc:creator>
  <cp:lastModifiedBy>Zver</cp:lastModifiedBy>
  <cp:revision>5</cp:revision>
  <dcterms:created xsi:type="dcterms:W3CDTF">2013-04-11T16:59:10Z</dcterms:created>
  <dcterms:modified xsi:type="dcterms:W3CDTF">2013-04-11T17:47:03Z</dcterms:modified>
</cp:coreProperties>
</file>