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7"/>
  </p:notesMasterIdLst>
  <p:sldIdLst>
    <p:sldId id="257" r:id="rId2"/>
    <p:sldId id="273" r:id="rId3"/>
    <p:sldId id="260" r:id="rId4"/>
    <p:sldId id="259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1"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3300"/>
    <a:srgbClr val="EF720B"/>
    <a:srgbClr val="B45608"/>
    <a:srgbClr val="99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55" autoAdjust="0"/>
    <p:restoredTop sz="94713" autoAdjust="0"/>
  </p:normalViewPr>
  <p:slideViewPr>
    <p:cSldViewPr>
      <p:cViewPr>
        <p:scale>
          <a:sx n="64" d="100"/>
          <a:sy n="64" d="100"/>
        </p:scale>
        <p:origin x="-300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991E66-CB94-4948-BFFB-17BD3B02B60F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EBB18-2398-4286-8DF6-9D24AB73CB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EBB18-2398-4286-8DF6-9D24AB73CB31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1556792"/>
            <a:ext cx="4464496" cy="4968552"/>
          </a:xfr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ru-RU" sz="2800" b="1" i="1" dirty="0" smtClean="0">
                <a:solidFill>
                  <a:schemeClr val="bg1"/>
                </a:solidFill>
              </a:rPr>
              <a:t>Родился в городе </a:t>
            </a:r>
            <a:r>
              <a:rPr lang="ru-RU" sz="2800" b="1" i="1" dirty="0" err="1" smtClean="0">
                <a:solidFill>
                  <a:schemeClr val="bg1"/>
                </a:solidFill>
              </a:rPr>
              <a:t>Керенске</a:t>
            </a:r>
            <a:r>
              <a:rPr lang="ru-RU" sz="2800" b="1" i="1" dirty="0" smtClean="0">
                <a:solidFill>
                  <a:schemeClr val="bg1"/>
                </a:solidFill>
              </a:rPr>
              <a:t> Пензенской губернии, </a:t>
            </a:r>
            <a:r>
              <a:rPr lang="ru-RU" sz="2800" b="1" i="1" dirty="0">
                <a:solidFill>
                  <a:schemeClr val="bg1"/>
                </a:solidFill>
              </a:rPr>
              <a:t>где его отец был секретарем уездного суда. Мальчику не было еще в пяти лет, когда он лишился отца, и мать его переехала в </a:t>
            </a:r>
            <a:r>
              <a:rPr lang="ru-RU" sz="2800" b="1" i="1" dirty="0" smtClean="0">
                <a:solidFill>
                  <a:schemeClr val="bg1"/>
                </a:solidFill>
              </a:rPr>
              <a:t>Пензу. Именно здесь он узнал и полюбил русскую словесность, которой позже посвятит всю свою жизнь.</a:t>
            </a:r>
          </a:p>
          <a:p>
            <a:pPr algn="l"/>
            <a:r>
              <a:rPr lang="ru-RU" sz="2800" b="1" i="1" dirty="0" smtClean="0">
                <a:solidFill>
                  <a:schemeClr val="bg1"/>
                </a:solidFill>
              </a:rPr>
              <a:t> </a:t>
            </a:r>
            <a:endParaRPr lang="ru-RU" sz="2800" b="1" i="1" dirty="0">
              <a:solidFill>
                <a:schemeClr val="bg1"/>
              </a:solidFill>
            </a:endParaRPr>
          </a:p>
        </p:txBody>
      </p:sp>
      <p:pic>
        <p:nvPicPr>
          <p:cNvPr id="24580" name="Picture 4" descr="http://www.rummuseum.ru/portal/sites/default/files/bookshelf./buslaevf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57364"/>
            <a:ext cx="3247770" cy="4786346"/>
          </a:xfrm>
          <a:prstGeom prst="rect">
            <a:avLst/>
          </a:prstGeom>
          <a:noFill/>
        </p:spPr>
      </p:pic>
      <p:sp>
        <p:nvSpPr>
          <p:cNvPr id="5" name="Содержимое 6"/>
          <p:cNvSpPr>
            <a:spLocks noGrp="1"/>
          </p:cNvSpPr>
          <p:nvPr>
            <p:ph type="ctrTitle"/>
          </p:nvPr>
        </p:nvSpPr>
        <p:spPr>
          <a:xfrm>
            <a:off x="214313" y="285750"/>
            <a:ext cx="7777162" cy="954088"/>
          </a:xfrm>
          <a:noFill/>
        </p:spPr>
        <p:txBody>
          <a:bodyPr>
            <a:noAutofit/>
          </a:bodyPr>
          <a:lstStyle/>
          <a:p>
            <a:r>
              <a:rPr lang="ru-RU" sz="4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ПРОФЕССОР СЛОВА</a:t>
            </a:r>
          </a:p>
          <a:p>
            <a:endParaRPr lang="ru-RU" sz="4400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928671"/>
            <a:ext cx="83582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Фёдор Иванович </a:t>
            </a:r>
            <a:r>
              <a:rPr lang="ru-RU" sz="3200" b="1" i="1" dirty="0" smtClean="0">
                <a:solidFill>
                  <a:schemeClr val="bg1"/>
                </a:solidFill>
              </a:rPr>
              <a:t>Буслаев      (1818 </a:t>
            </a:r>
            <a:r>
              <a:rPr lang="ru-RU" sz="3200" b="1" i="1" dirty="0" smtClean="0">
                <a:solidFill>
                  <a:schemeClr val="bg1"/>
                </a:solidFill>
              </a:rPr>
              <a:t>- 1897)</a:t>
            </a:r>
            <a:endParaRPr lang="ru-RU" sz="32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36256" y="404664"/>
            <a:ext cx="4307744" cy="5379680"/>
          </a:xfr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ru-RU" sz="2400" b="1" i="1" dirty="0" smtClean="0">
                <a:solidFill>
                  <a:schemeClr val="bg1"/>
                </a:solidFill>
              </a:rPr>
              <a:t>После окончания Московского университета:</a:t>
            </a:r>
          </a:p>
          <a:p>
            <a:pPr algn="l"/>
            <a:r>
              <a:rPr lang="ru-RU" sz="2400" b="1" i="1" dirty="0" smtClean="0">
                <a:solidFill>
                  <a:schemeClr val="bg1"/>
                </a:solidFill>
              </a:rPr>
              <a:t>1838 – 1847 – учитель русского языка и литературы, домашний учитель. </a:t>
            </a:r>
          </a:p>
          <a:p>
            <a:pPr algn="l"/>
            <a:r>
              <a:rPr lang="ru-RU" sz="2400" b="1" i="1" dirty="0">
                <a:solidFill>
                  <a:schemeClr val="bg1"/>
                </a:solidFill>
              </a:rPr>
              <a:t>1842 – 1847 </a:t>
            </a:r>
            <a:r>
              <a:rPr lang="ru-RU" sz="2400" b="1" i="1" dirty="0" smtClean="0">
                <a:solidFill>
                  <a:schemeClr val="bg1"/>
                </a:solidFill>
              </a:rPr>
              <a:t>- прикомандирован </a:t>
            </a:r>
            <a:r>
              <a:rPr lang="ru-RU" sz="2400" b="1" i="1" dirty="0">
                <a:solidFill>
                  <a:schemeClr val="bg1"/>
                </a:solidFill>
              </a:rPr>
              <a:t>к профессорам И. И. Давыдову и С. П. </a:t>
            </a:r>
            <a:r>
              <a:rPr lang="ru-RU" sz="2400" b="1" i="1" dirty="0" err="1">
                <a:solidFill>
                  <a:schemeClr val="bg1"/>
                </a:solidFill>
              </a:rPr>
              <a:t>Шевыреву</a:t>
            </a:r>
            <a:endParaRPr lang="ru-RU" sz="2400" b="1" i="1" dirty="0" smtClean="0">
              <a:solidFill>
                <a:schemeClr val="bg1"/>
              </a:solidFill>
            </a:endParaRPr>
          </a:p>
          <a:p>
            <a:pPr algn="l"/>
            <a:r>
              <a:rPr lang="ru-RU" sz="2400" b="1" i="1" dirty="0" smtClean="0">
                <a:solidFill>
                  <a:schemeClr val="bg1"/>
                </a:solidFill>
              </a:rPr>
              <a:t> </a:t>
            </a:r>
            <a:r>
              <a:rPr lang="ru-RU" sz="2400" b="1" i="1" dirty="0">
                <a:solidFill>
                  <a:schemeClr val="bg1"/>
                </a:solidFill>
              </a:rPr>
              <a:t>1847 по </a:t>
            </a:r>
            <a:r>
              <a:rPr lang="ru-RU" sz="2400" b="1" i="1" dirty="0" smtClean="0">
                <a:solidFill>
                  <a:schemeClr val="bg1"/>
                </a:solidFill>
              </a:rPr>
              <a:t>1881 – преподаватель в университете, </a:t>
            </a:r>
            <a:r>
              <a:rPr lang="ru-RU" sz="2400" b="1" i="1" dirty="0">
                <a:solidFill>
                  <a:schemeClr val="bg1"/>
                </a:solidFill>
              </a:rPr>
              <a:t>академик, заслуженный </a:t>
            </a:r>
            <a:r>
              <a:rPr lang="ru-RU" sz="2400" b="1" i="1" dirty="0" smtClean="0">
                <a:solidFill>
                  <a:schemeClr val="bg1"/>
                </a:solidFill>
              </a:rPr>
              <a:t>профессор, а в конце – доктор теории и истории искусств. 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pic>
        <p:nvPicPr>
          <p:cNvPr id="5" name="Picture 2" descr="C:\Users\1\Desktop\busl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4438859" cy="3672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6" name="Прямоугольник 5"/>
          <p:cNvSpPr/>
          <p:nvPr/>
        </p:nvSpPr>
        <p:spPr>
          <a:xfrm>
            <a:off x="251520" y="4509120"/>
            <a:ext cx="4329837" cy="207289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i="1" dirty="0"/>
              <a:t>Москва, улица Спартаковская, дом </a:t>
            </a:r>
            <a:r>
              <a:rPr lang="ru-RU" sz="2000" i="1" dirty="0" smtClean="0"/>
              <a:t>2</a:t>
            </a:r>
            <a:r>
              <a:rPr lang="ru-RU" sz="2000" i="1" dirty="0"/>
              <a:t>,</a:t>
            </a:r>
            <a:endParaRPr lang="ru-RU" sz="2000" i="1" dirty="0" smtClean="0"/>
          </a:p>
          <a:p>
            <a:r>
              <a:rPr lang="ru-RU" sz="2000" i="1" dirty="0"/>
              <a:t>II гимназия, где осенью 1838 </a:t>
            </a:r>
            <a:r>
              <a:rPr lang="ru-RU" sz="2000" i="1" dirty="0" smtClean="0"/>
              <a:t> </a:t>
            </a:r>
            <a:r>
              <a:rPr lang="ru-RU" sz="2000" i="1" dirty="0"/>
              <a:t>года начинал преподавательскую деятельность </a:t>
            </a:r>
          </a:p>
          <a:p>
            <a:r>
              <a:rPr lang="ru-RU" sz="2000" i="1" dirty="0"/>
              <a:t>Ф.И. Буслаев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93544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76672"/>
            <a:ext cx="8315356" cy="1008112"/>
          </a:xfr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Вклад в развитие русского языка</a:t>
            </a:r>
            <a:endParaRPr lang="ru-RU" sz="4000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844824"/>
            <a:ext cx="8352928" cy="4431436"/>
          </a:xfr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ru-RU" sz="2800" b="1" i="1" dirty="0" smtClean="0">
                <a:solidFill>
                  <a:schemeClr val="bg1"/>
                </a:solidFill>
              </a:rPr>
              <a:t>проведение </a:t>
            </a:r>
            <a:r>
              <a:rPr lang="ru-RU" sz="2800" b="1" i="1" dirty="0">
                <a:solidFill>
                  <a:schemeClr val="bg1"/>
                </a:solidFill>
              </a:rPr>
              <a:t>чёткой границы между морфологией и синтаксисом, </a:t>
            </a:r>
            <a:r>
              <a:rPr lang="ru-RU" sz="2800" b="1" i="1" dirty="0" smtClean="0">
                <a:solidFill>
                  <a:schemeClr val="bg1"/>
                </a:solidFill>
              </a:rPr>
              <a:t>различение их признаков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800" b="1" i="1" dirty="0">
                <a:solidFill>
                  <a:schemeClr val="bg1"/>
                </a:solidFill>
              </a:rPr>
              <a:t>выделение 3х видов сочинительных отношений (соединительные, противительные и разделительные</a:t>
            </a:r>
            <a:r>
              <a:rPr lang="ru-RU" sz="2800" b="1" i="1" dirty="0" smtClean="0">
                <a:solidFill>
                  <a:schemeClr val="bg1"/>
                </a:solidFill>
              </a:rPr>
              <a:t>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800" b="1" i="1" dirty="0">
                <a:solidFill>
                  <a:schemeClr val="bg1"/>
                </a:solidFill>
              </a:rPr>
              <a:t>определение второстепенных членов предложения по смысловому вопросу</a:t>
            </a:r>
            <a:endParaRPr lang="ru-RU" sz="2800" b="1" i="1" dirty="0" smtClean="0">
              <a:solidFill>
                <a:schemeClr val="bg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800" b="1" i="1" dirty="0">
                <a:solidFill>
                  <a:schemeClr val="bg1"/>
                </a:solidFill>
              </a:rPr>
              <a:t>обращение внимания на переходные конструкции между сочинением и </a:t>
            </a:r>
            <a:r>
              <a:rPr lang="ru-RU" sz="2800" b="1" i="1" dirty="0" smtClean="0">
                <a:solidFill>
                  <a:schemeClr val="bg1"/>
                </a:solidFill>
              </a:rPr>
              <a:t>подчинением</a:t>
            </a:r>
          </a:p>
          <a:p>
            <a:pPr algn="l"/>
            <a:r>
              <a:rPr lang="ru-RU" sz="2400" b="1" i="1" dirty="0" smtClean="0">
                <a:solidFill>
                  <a:schemeClr val="bg1"/>
                </a:solidFill>
                <a:hlinkClick r:id="" action="ppaction://noaction"/>
              </a:rPr>
              <a:t> </a:t>
            </a:r>
            <a:r>
              <a:rPr lang="ru-RU" sz="2400" b="1" i="1" dirty="0" smtClean="0">
                <a:solidFill>
                  <a:schemeClr val="bg1"/>
                </a:solidFill>
                <a:hlinkClick r:id="rId2" action="ppaction://hlinksldjump"/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0"/>
            <a:ext cx="7884368" cy="1285859"/>
          </a:xfr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0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«Опыт исторической грамматики русского языка»</a:t>
            </a:r>
            <a:endParaRPr lang="ru-RU" sz="4000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428736"/>
            <a:ext cx="3143272" cy="3429024"/>
          </a:xfr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ru-RU" sz="2000" b="1" i="1" dirty="0">
                <a:solidFill>
                  <a:schemeClr val="bg1"/>
                </a:solidFill>
              </a:rPr>
              <a:t>В 1840 – 1860 г. Ф.И. Буслаев создал свои основные труды, такие как «о преподавании отечественного языка»,  «опыт исторической грамматики русского языка», </a:t>
            </a:r>
            <a:r>
              <a:rPr lang="ru-RU" sz="2000" b="1" i="1" dirty="0" smtClean="0">
                <a:solidFill>
                  <a:schemeClr val="bg1"/>
                </a:solidFill>
              </a:rPr>
              <a:t>который </a:t>
            </a:r>
            <a:r>
              <a:rPr lang="ru-RU" sz="2000" b="1" i="1" dirty="0">
                <a:solidFill>
                  <a:schemeClr val="bg1"/>
                </a:solidFill>
              </a:rPr>
              <a:t>при жизни автора выдержал 5 изданий. Позднее эти издания стали выходить под названием «Историческая грамматика русского языка». </a:t>
            </a:r>
            <a:endParaRPr lang="ru-RU" sz="2000" b="1" i="1" dirty="0" smtClean="0">
              <a:solidFill>
                <a:schemeClr val="bg1"/>
              </a:solidFill>
            </a:endParaRPr>
          </a:p>
        </p:txBody>
      </p:sp>
      <p:pic>
        <p:nvPicPr>
          <p:cNvPr id="3075" name="Picture 3" descr="C:\Users\Владелец\Desktop\KEmulator-Lite-v0.9.8-rus\capture\журнал\18899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1500174"/>
            <a:ext cx="1390951" cy="251572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5" name="Picture 2" descr="http://upload.wikimedia.org/wikipedia/commons/thumb/1/1d/Buslaevskaya_psaltir.jpg/220px-Buslaevskaya_psalti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16" y="1285860"/>
            <a:ext cx="1928826" cy="314327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357686" y="4286256"/>
            <a:ext cx="457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sz="2000" b="1" i="1" dirty="0" err="1" smtClean="0">
                <a:solidFill>
                  <a:schemeClr val="bg1"/>
                </a:solidFill>
              </a:rPr>
              <a:t>Буслаевская</a:t>
            </a:r>
            <a:r>
              <a:rPr lang="ru-RU" sz="2000" b="1" i="1" dirty="0" smtClean="0">
                <a:solidFill>
                  <a:schemeClr val="bg1"/>
                </a:solidFill>
              </a:rPr>
              <a:t> псалтирь — рукописная Псалтирь, созданная в последней четверти XV века. Отличается высоким уровнем каллиграфии и оформления. Своё название рукопись получила от имени её первого исследователя </a:t>
            </a:r>
            <a:r>
              <a:rPr lang="en-US" sz="2000" b="1" i="1" dirty="0" smtClean="0">
                <a:solidFill>
                  <a:schemeClr val="bg1"/>
                </a:solidFill>
              </a:rPr>
              <a:t>-  </a:t>
            </a:r>
            <a:r>
              <a:rPr lang="ru-RU" sz="2000" b="1" i="1" dirty="0" smtClean="0">
                <a:solidFill>
                  <a:schemeClr val="bg1"/>
                </a:solidFill>
              </a:rPr>
              <a:t>Ф. И. Буслаева.</a:t>
            </a:r>
            <a:endParaRPr lang="ru-RU" sz="2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39952" y="620688"/>
            <a:ext cx="4786346" cy="5214974"/>
          </a:xfr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ru-RU" sz="2800" i="1" dirty="0" smtClean="0">
                <a:solidFill>
                  <a:schemeClr val="bg1"/>
                </a:solidFill>
              </a:rPr>
              <a:t>«Буслаев вдохнул живую душу в преподавание и преподавателей современного русского языка. Вся грамотная Россия признаёт в Ф.И. Буслаеве своего учителя по предмету отечественного языка».</a:t>
            </a:r>
            <a:br>
              <a:rPr lang="ru-RU" sz="2800" i="1" dirty="0" smtClean="0">
                <a:solidFill>
                  <a:schemeClr val="bg1"/>
                </a:solidFill>
              </a:rPr>
            </a:br>
            <a:r>
              <a:rPr lang="ru-RU" sz="2800" i="1" dirty="0" smtClean="0">
                <a:solidFill>
                  <a:schemeClr val="bg1"/>
                </a:solidFill>
              </a:rPr>
              <a:t>			   Е.Ф.Будде</a:t>
            </a:r>
            <a:endParaRPr lang="ru-RU" sz="2800" i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Владелец\Desktop\KEmulator-Lite-v0.9.8-rus\capture\журнал\450px-Tomb_busla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731" y="260648"/>
            <a:ext cx="3714744" cy="521497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3" name="Прямоугольник 2"/>
          <p:cNvSpPr/>
          <p:nvPr/>
        </p:nvSpPr>
        <p:spPr>
          <a:xfrm>
            <a:off x="198732" y="5662240"/>
            <a:ext cx="3714744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/>
              <a:t>Н</a:t>
            </a:r>
            <a:r>
              <a:rPr lang="ru-RU" sz="2400" i="1" dirty="0" smtClean="0"/>
              <a:t>адгробный </a:t>
            </a:r>
            <a:r>
              <a:rPr lang="ru-RU" sz="2400" i="1" dirty="0"/>
              <a:t>памятник на могиле </a:t>
            </a:r>
            <a:r>
              <a:rPr lang="ru-RU" sz="2400" i="1" dirty="0" smtClean="0"/>
              <a:t>Ф. И. Буслаева </a:t>
            </a:r>
            <a:r>
              <a:rPr lang="ru-RU" sz="2400" i="1" dirty="0"/>
              <a:t>в Новодевичьем монастыре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1254411</TotalTime>
  <Words>322</Words>
  <Application>Microsoft Office PowerPoint</Application>
  <PresentationFormat>Экран (4:3)</PresentationFormat>
  <Paragraphs>23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ПРОФЕССОР СЛОВА </vt:lpstr>
      <vt:lpstr>Слайд 2</vt:lpstr>
      <vt:lpstr>Вклад в развитие русского языка</vt:lpstr>
      <vt:lpstr>«Опыт исторической грамматики русского языка»</vt:lpstr>
      <vt:lpstr>«Буслаев вдохнул живую душу в преподавание и преподавателей современного русского языка. Вся грамотная Россия признаёт в Ф.И. Буслаеве своего учителя по предмету отечественного языка».       Е.Ф.Будде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нина</cp:lastModifiedBy>
  <cp:revision>66</cp:revision>
  <dcterms:created xsi:type="dcterms:W3CDTF">2010-05-11T14:41:03Z</dcterms:created>
  <dcterms:modified xsi:type="dcterms:W3CDTF">2013-04-15T09:38:41Z</dcterms:modified>
</cp:coreProperties>
</file>