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sldIdLst>
    <p:sldId id="256" r:id="rId3"/>
    <p:sldId id="271" r:id="rId4"/>
    <p:sldId id="257" r:id="rId5"/>
    <p:sldId id="270" r:id="rId6"/>
    <p:sldId id="269" r:id="rId7"/>
    <p:sldId id="268" r:id="rId8"/>
    <p:sldId id="267" r:id="rId9"/>
    <p:sldId id="266" r:id="rId10"/>
    <p:sldId id="272" r:id="rId11"/>
    <p:sldId id="265" r:id="rId12"/>
    <p:sldId id="281" r:id="rId13"/>
    <p:sldId id="280" r:id="rId14"/>
    <p:sldId id="279" r:id="rId15"/>
    <p:sldId id="278" r:id="rId16"/>
    <p:sldId id="277" r:id="rId17"/>
    <p:sldId id="276" r:id="rId18"/>
    <p:sldId id="275" r:id="rId19"/>
    <p:sldId id="274" r:id="rId20"/>
    <p:sldId id="273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72C03"/>
    <a:srgbClr val="8B7445"/>
    <a:srgbClr val="85BD5B"/>
    <a:srgbClr val="F7F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4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21020-A0EB-40AF-8088-3DF11095B756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DFDAE-85B6-44D5-8FFB-688F14CFE3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DFDAE-85B6-44D5-8FFB-688F14CFE3F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DFDAE-85B6-44D5-8FFB-688F14CFE3F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DFDAE-85B6-44D5-8FFB-688F14CFE3F4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4328-1CB5-4481-B046-663606390EC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1857356" y="571480"/>
            <a:ext cx="4286280" cy="5286412"/>
            <a:chOff x="1857356" y="571480"/>
            <a:chExt cx="4286280" cy="5286412"/>
          </a:xfrm>
          <a:scene3d>
            <a:camera prst="perspectiveHeroicExtremeRightFacing">
              <a:rot lat="600000" lon="20400000" rev="174516"/>
            </a:camera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857356" y="571480"/>
              <a:ext cx="4286280" cy="5286412"/>
            </a:xfrm>
            <a:prstGeom prst="rect">
              <a:avLst/>
            </a:prstGeom>
            <a:solidFill>
              <a:srgbClr val="85BD5B"/>
            </a:solidFill>
            <a:ln w="9525" cmpd="sng">
              <a:solidFill>
                <a:schemeClr val="accent3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3000364" y="2428868"/>
              <a:ext cx="2000264" cy="1214446"/>
              <a:chOff x="3214678" y="2428868"/>
              <a:chExt cx="1857388" cy="85725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14678" y="2643182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214678" y="2857496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214678" y="3071810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214678" y="3286124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214678" y="2428868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000364" y="1643050"/>
              <a:ext cx="2071702" cy="584775"/>
            </a:xfrm>
            <a:prstGeom prst="rect">
              <a:avLst/>
            </a:prstGeom>
            <a:noFill/>
            <a:sp3d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</a:t>
              </a:r>
              <a:r>
                <a:rPr lang="ru-RU" dirty="0" smtClean="0">
                  <a:latin typeface="CyrillicOld" pitchFamily="2" charset="0"/>
                </a:rPr>
                <a:t> </a:t>
              </a:r>
              <a:r>
                <a:rPr lang="ru-RU" sz="3200" dirty="0" smtClean="0">
                  <a:latin typeface="CyrillicOld" pitchFamily="2" charset="0"/>
                </a:rPr>
                <a:t>Тетрадь</a:t>
              </a:r>
              <a:endParaRPr lang="ru-RU" sz="3200" dirty="0">
                <a:latin typeface="CyrillicOld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43636" y="142873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endParaRPr lang="ru-RU" sz="40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rgbClr val="85BD5B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1248191">
            <a:off x="1741145" y="2418078"/>
            <a:ext cx="4780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b="1" dirty="0" smtClean="0"/>
              <a:t>«Готовимся к </a:t>
            </a:r>
            <a:r>
              <a:rPr lang="ru-RU" sz="4200" b="1" dirty="0" smtClean="0"/>
              <a:t>ГИА </a:t>
            </a:r>
          </a:p>
          <a:p>
            <a:r>
              <a:rPr lang="ru-RU" sz="4200" b="1" dirty="0" smtClean="0"/>
              <a:t>     Задание А4      Фонетический </a:t>
            </a:r>
            <a:r>
              <a:rPr lang="ru-RU" sz="4200" b="1" dirty="0" smtClean="0"/>
              <a:t>анализ слова»</a:t>
            </a:r>
            <a:endParaRPr lang="ru-RU" sz="4200" dirty="0"/>
          </a:p>
        </p:txBody>
      </p:sp>
      <p:sp>
        <p:nvSpPr>
          <p:cNvPr id="19" name="TextBox 18"/>
          <p:cNvSpPr txBox="1"/>
          <p:nvPr/>
        </p:nvSpPr>
        <p:spPr>
          <a:xfrm rot="21050301">
            <a:off x="4078350" y="5410889"/>
            <a:ext cx="483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Составитель: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Куляшова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Лилия Владимировна, учитель русского языка и литературы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tabLst>
                <a:tab pos="539750" algn="l"/>
              </a:tabLst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ГБОУ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СОШ №797 г. Москвы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750199" y="3536157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14414" y="1428736"/>
            <a:ext cx="65722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слове ДОРОЖКОЙ происходит оглушение звонкого согласного звука [ж].</a:t>
            </a:r>
          </a:p>
          <a:p>
            <a:pPr lvl="0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слове НЕДЕЛЬКИ все согласные звуки мягкие.</a:t>
            </a:r>
          </a:p>
          <a:p>
            <a:pPr lvl="0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слове УЛЫБАЯСЬ четыре слога.</a:t>
            </a:r>
          </a:p>
          <a:p>
            <a:pPr lvl="0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слове ВСЯКИЕ количество звуков и букв совпадает.</a:t>
            </a:r>
          </a:p>
          <a:p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929586" y="64291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772C03"/>
                </a:solidFill>
              </a:rPr>
              <a:t>4</a:t>
            </a:r>
            <a:endParaRPr lang="ru-RU" sz="6000" b="1" dirty="0">
              <a:solidFill>
                <a:srgbClr val="772C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 rot="10800000" flipV="1">
            <a:off x="1285852" y="1643050"/>
            <a:ext cx="607223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Bookman Old Style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) В слове КОЕК звуков больше, чем букв.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слове ПОВЯЗКА происходит оглушение согласного звука.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ЧИСТЕНЬКИЙ все согласные звуки глухие.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слове УЮТНЫЙ три слога.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29256" y="32861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7929586" y="57148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3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642918"/>
            <a:ext cx="8501122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-142908" y="1142984"/>
            <a:ext cx="8215370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42976" y="1643050"/>
            <a:ext cx="67866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1)В слове ДЕРЗКО происходит оглушение согласного звука.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2)В слове ЗЛЮЩАЯ количество звуков и букв совпадает.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3)В слове МЕДЛЕННО все согласные звуки звонкие.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4)В слове СВИСТНУЛ согласный звук [т] не произносится.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00562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8072462" y="500042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2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71480"/>
            <a:ext cx="8143932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50199" y="3393281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1285852" y="1500174"/>
            <a:ext cx="73581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1)В слове ВСПОМИНАЮ первый звук – [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ф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].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2)В слове ОБЪЯСНИМЫМ количество букв больше, чем звуков.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3)В слове РЕЗУЛЬТАТОМ мягкость согласного [л'] на письме обозначена буквой Ь (мягкий знак).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4)В слове ЛЕСТНИЦЫ согласный [т] не произносится.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1024" y="71435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2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85918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3929090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85852" y="1714488"/>
            <a:ext cx="671517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 В слове ГИГАНТСКОГО согласный звук [т] не произносится.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слове ТЕПЕРЬ все согласные звуки мягкие.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ВСКОРЕ первый звук – [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ф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].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слове ЯСНЫХ количество звуков и букв совпадает.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9586" y="71435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4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 rot="10800000" flipV="1">
            <a:off x="1000100" y="1643050"/>
            <a:ext cx="70009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В слове ХРЕБТЕ происходит оглушение согласного перед [т'].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слове МИЛИЦИЮ все согласные звуки мягкие.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ПАЛЬТО мягкость согласного [л'] на письме обозначается буквой Ь (мягкий знак).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слове ПЕРЕЕХАЛИ звуков больше, чем букв.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58148" y="64291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2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 rot="10800000" flipV="1">
            <a:off x="1071538" y="1500174"/>
            <a:ext cx="68580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 В слове ПОВЕРХНОСТНЫХ согласный [т] не произносится.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слове ПЫТАЛСЯ все согласные звуки глухие.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МАЛЬЧИКА мягкость согласного [л'] на письме обозначена буквой Ь (мягкий знак).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слове КАРЬЕРЕ количество звуков и букв совпадает.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29586" y="50004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2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214414" y="1285860"/>
            <a:ext cx="678661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 В слове ИЗВЕСТНЫЙ согласный звук [т] не произносится.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слове ПОВТОРИЛ происходит оглушение согласного звука [в] перед глухим.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УБЕДИТЕЛЬНО мягкость согласного [л'] на письме обозначена буквой Ь (мягкий знак).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слове УПРАЖНЕНИЯМИ количество звуков и букв совпадает.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01024" y="57148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4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611229" y="1121241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42976" y="1357298"/>
            <a:ext cx="68580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8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 В слове ПОЗДНО звуков меньше, чем букв.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38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конце слова СКЛАД происходит оглушение согласного.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38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СЕРЕНЬКОЙ мягкость согласного [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'] на письме обозначается буквой Ь (мягкий знак).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38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слове ОБЪЯСНИЛ все согласные звуки звонкие.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9586" y="50004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4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78579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А4. Укажите ошибочное суждение.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214414" y="1714488"/>
            <a:ext cx="69294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1) В слове СВОЁ буква Ё обозначает два звука.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2) В слове ПОЖИЛОЙ все согласные звуки твёрдые.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3) В слове НЕСКОЛЬКО мягкость согласного [л'] на письме обозначена буквой Ь (мягкий знак).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Bookman Old Style" pitchFamily="18" charset="0"/>
              </a:rPr>
              <a:t>4) В конце слова ГЛАЗ произносится [с].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29586" y="57148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0000"/>
                </a:solidFill>
              </a:rPr>
              <a:t>2</a:t>
            </a:r>
            <a:endParaRPr lang="ru-RU" sz="6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1"/>
          <p:cNvGrpSpPr/>
          <p:nvPr/>
        </p:nvGrpSpPr>
        <p:grpSpPr>
          <a:xfrm>
            <a:off x="1857356" y="571480"/>
            <a:ext cx="4286280" cy="5286412"/>
            <a:chOff x="1857356" y="571480"/>
            <a:chExt cx="4286280" cy="5286412"/>
          </a:xfrm>
          <a:scene3d>
            <a:camera prst="perspectiveHeroicExtremeRightFacing">
              <a:rot lat="600000" lon="20400000" rev="174516"/>
            </a:camera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857356" y="571480"/>
              <a:ext cx="4286280" cy="5286412"/>
            </a:xfrm>
            <a:prstGeom prst="rect">
              <a:avLst/>
            </a:prstGeom>
            <a:solidFill>
              <a:srgbClr val="85BD5B"/>
            </a:solidFill>
            <a:ln w="9525" cmpd="sng">
              <a:solidFill>
                <a:schemeClr val="accent3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29"/>
            <p:cNvGrpSpPr/>
            <p:nvPr/>
          </p:nvGrpSpPr>
          <p:grpSpPr>
            <a:xfrm>
              <a:off x="3000364" y="2428868"/>
              <a:ext cx="2000264" cy="1214446"/>
              <a:chOff x="3214678" y="2428868"/>
              <a:chExt cx="1857388" cy="85725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14678" y="2643182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214678" y="2857496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214678" y="3071810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214678" y="3286124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214678" y="2428868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000364" y="1643050"/>
              <a:ext cx="2071702" cy="584775"/>
            </a:xfrm>
            <a:prstGeom prst="rect">
              <a:avLst/>
            </a:prstGeom>
            <a:noFill/>
            <a:sp3d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</a:t>
              </a:r>
              <a:r>
                <a:rPr lang="ru-RU" dirty="0" smtClean="0">
                  <a:latin typeface="CyrillicOld" pitchFamily="2" charset="0"/>
                </a:rPr>
                <a:t> </a:t>
              </a:r>
              <a:r>
                <a:rPr lang="ru-RU" sz="3200" dirty="0" smtClean="0">
                  <a:latin typeface="CyrillicOld" pitchFamily="2" charset="0"/>
                </a:rPr>
                <a:t>Тетрадь</a:t>
              </a:r>
              <a:endParaRPr lang="ru-RU" sz="3200" dirty="0">
                <a:latin typeface="CyrillicOld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43636" y="142873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endParaRPr lang="ru-RU" sz="40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rgbClr val="85BD5B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1248191">
            <a:off x="1741145" y="3387574"/>
            <a:ext cx="4780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200" dirty="0"/>
          </a:p>
        </p:txBody>
      </p:sp>
      <p:sp>
        <p:nvSpPr>
          <p:cNvPr id="19" name="TextBox 18"/>
          <p:cNvSpPr txBox="1"/>
          <p:nvPr/>
        </p:nvSpPr>
        <p:spPr>
          <a:xfrm rot="21050301">
            <a:off x="4078350" y="5687888"/>
            <a:ext cx="4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1341505">
            <a:off x="1958425" y="2325127"/>
            <a:ext cx="45525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Теоретический минимум по теме</a:t>
            </a:r>
            <a:br>
              <a:rPr lang="ru-RU" sz="3600" b="1" dirty="0" smtClean="0"/>
            </a:br>
            <a:r>
              <a:rPr lang="ru-RU" sz="3600" b="1" dirty="0" smtClean="0"/>
              <a:t>«Фонетическая транскрипция»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19" name="Picture 3" descr="Анимашка спасиб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3281624" cy="381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857224" y="857232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441918"/>
                </a:solidFill>
              </a:rPr>
              <a:t>Гласные звуки (6)</a:t>
            </a:r>
            <a:r>
              <a:rPr lang="ru-RU" sz="4000" b="1" i="1" dirty="0" smtClean="0"/>
              <a:t> </a:t>
            </a:r>
            <a:r>
              <a:rPr lang="ru-RU" sz="4000" b="1" i="1" dirty="0" smtClean="0">
                <a:solidFill>
                  <a:srgbClr val="441918"/>
                </a:solidFill>
              </a:rPr>
              <a:t/>
            </a:r>
            <a:br>
              <a:rPr lang="ru-RU" sz="4000" b="1" i="1" dirty="0" smtClean="0">
                <a:solidFill>
                  <a:srgbClr val="441918"/>
                </a:solidFill>
              </a:rPr>
            </a:br>
            <a:r>
              <a:rPr lang="ru-RU" sz="4000" b="1" i="1" dirty="0" smtClean="0">
                <a:solidFill>
                  <a:srgbClr val="441918"/>
                </a:solidFill>
              </a:rPr>
              <a:t/>
            </a:r>
            <a:br>
              <a:rPr lang="ru-RU" sz="4000" b="1" i="1" dirty="0" smtClean="0">
                <a:solidFill>
                  <a:srgbClr val="441918"/>
                </a:solidFill>
              </a:rPr>
            </a:br>
            <a:r>
              <a:rPr lang="ru-RU" sz="4000" b="1" dirty="0" smtClean="0">
                <a:solidFill>
                  <a:srgbClr val="CC3300"/>
                </a:solidFill>
              </a:rPr>
              <a:t>[ а ] , [ о ] , [ у ] , [ и ] , [ </a:t>
            </a:r>
            <a:r>
              <a:rPr lang="ru-RU" sz="4000" b="1" dirty="0" err="1" smtClean="0">
                <a:solidFill>
                  <a:srgbClr val="CC3300"/>
                </a:solidFill>
              </a:rPr>
              <a:t>ы</a:t>
            </a:r>
            <a:r>
              <a:rPr lang="ru-RU" sz="4000" b="1" dirty="0" smtClean="0">
                <a:solidFill>
                  <a:srgbClr val="CC3300"/>
                </a:solidFill>
              </a:rPr>
              <a:t> ] , [  э ]</a:t>
            </a:r>
            <a:br>
              <a:rPr lang="ru-RU" sz="4000" b="1" dirty="0" smtClean="0">
                <a:solidFill>
                  <a:srgbClr val="CC3300"/>
                </a:solidFill>
              </a:rPr>
            </a:br>
            <a:r>
              <a:rPr lang="ru-RU" sz="4000" b="1" dirty="0" smtClean="0">
                <a:solidFill>
                  <a:srgbClr val="CC3300"/>
                </a:solidFill>
              </a:rPr>
              <a:t/>
            </a:r>
            <a:br>
              <a:rPr lang="ru-RU" sz="4000" b="1" dirty="0" smtClean="0">
                <a:solidFill>
                  <a:srgbClr val="CC3300"/>
                </a:solidFill>
              </a:rPr>
            </a:br>
            <a:r>
              <a:rPr lang="ru-RU" sz="4000" b="1" dirty="0" smtClean="0">
                <a:solidFill>
                  <a:srgbClr val="441918"/>
                </a:solidFill>
              </a:rPr>
              <a:t>Е, Ё, Ю, Я</a:t>
            </a:r>
            <a:br>
              <a:rPr lang="ru-RU" sz="4000" b="1" dirty="0" smtClean="0">
                <a:solidFill>
                  <a:srgbClr val="441918"/>
                </a:solidFill>
              </a:rPr>
            </a:br>
            <a:r>
              <a:rPr lang="ru-RU" sz="4000" b="1" dirty="0" smtClean="0">
                <a:solidFill>
                  <a:srgbClr val="441918"/>
                </a:solidFill>
              </a:rPr>
              <a:t/>
            </a:r>
            <a:br>
              <a:rPr lang="ru-RU" sz="4000" b="1" dirty="0" smtClean="0">
                <a:solidFill>
                  <a:srgbClr val="441918"/>
                </a:solidFill>
              </a:rPr>
            </a:br>
            <a:r>
              <a:rPr lang="ru-RU" sz="4000" b="1" dirty="0" smtClean="0"/>
              <a:t> </a:t>
            </a:r>
            <a:r>
              <a:rPr lang="ru-RU" sz="4000" b="1" dirty="0" smtClean="0">
                <a:solidFill>
                  <a:srgbClr val="CC3300"/>
                </a:solidFill>
              </a:rPr>
              <a:t>[ э ] , [ о ] , [у ] , [ а ]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000232" y="1285860"/>
            <a:ext cx="59291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3600" b="1" dirty="0" smtClean="0"/>
              <a:t>Е </a:t>
            </a:r>
            <a:r>
              <a:rPr lang="ru-RU" sz="3600" b="1" dirty="0" smtClean="0"/>
              <a:t>-</a:t>
            </a:r>
            <a:r>
              <a:rPr lang="ru-RU" sz="3600" b="1" dirty="0" smtClean="0">
                <a:solidFill>
                  <a:srgbClr val="CC3300"/>
                </a:solidFill>
              </a:rPr>
              <a:t>[ </a:t>
            </a:r>
            <a:r>
              <a:rPr lang="ru-RU" sz="3600" b="1" dirty="0" err="1" smtClean="0">
                <a:solidFill>
                  <a:srgbClr val="CC3300"/>
                </a:solidFill>
              </a:rPr>
              <a:t>йэ</a:t>
            </a:r>
            <a:r>
              <a:rPr lang="ru-RU" sz="3600" b="1" dirty="0" smtClean="0">
                <a:solidFill>
                  <a:srgbClr val="CC3300"/>
                </a:solidFill>
              </a:rPr>
              <a:t> ]                </a:t>
            </a:r>
            <a:r>
              <a:rPr lang="ru-RU" sz="3600" b="1" dirty="0" smtClean="0"/>
              <a:t>Ё - </a:t>
            </a:r>
            <a:r>
              <a:rPr lang="ru-RU" sz="3600" b="1" dirty="0" smtClean="0">
                <a:solidFill>
                  <a:srgbClr val="CC3300"/>
                </a:solidFill>
              </a:rPr>
              <a:t>[ </a:t>
            </a:r>
            <a:r>
              <a:rPr lang="ru-RU" sz="3600" b="1" dirty="0" err="1" smtClean="0">
                <a:solidFill>
                  <a:srgbClr val="CC3300"/>
                </a:solidFill>
              </a:rPr>
              <a:t>йо</a:t>
            </a:r>
            <a:r>
              <a:rPr lang="ru-RU" sz="3600" b="1" dirty="0" smtClean="0">
                <a:solidFill>
                  <a:srgbClr val="CC3300"/>
                </a:solidFill>
              </a:rPr>
              <a:t> ]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Ю - </a:t>
            </a:r>
            <a:r>
              <a:rPr lang="ru-RU" sz="3600" b="1" dirty="0" smtClean="0">
                <a:solidFill>
                  <a:srgbClr val="CC3300"/>
                </a:solidFill>
              </a:rPr>
              <a:t>[ </a:t>
            </a:r>
            <a:r>
              <a:rPr lang="ru-RU" sz="3600" b="1" dirty="0" err="1" smtClean="0">
                <a:solidFill>
                  <a:srgbClr val="CC3300"/>
                </a:solidFill>
              </a:rPr>
              <a:t>йу</a:t>
            </a:r>
            <a:r>
              <a:rPr lang="ru-RU" sz="3600" b="1" dirty="0" smtClean="0">
                <a:solidFill>
                  <a:srgbClr val="CC3300"/>
                </a:solidFill>
              </a:rPr>
              <a:t> ]             </a:t>
            </a:r>
            <a:r>
              <a:rPr lang="ru-RU" sz="3600" b="1" dirty="0" smtClean="0"/>
              <a:t>Я - </a:t>
            </a:r>
            <a:r>
              <a:rPr lang="ru-RU" sz="3600" b="1" dirty="0" smtClean="0">
                <a:solidFill>
                  <a:srgbClr val="CC3300"/>
                </a:solidFill>
              </a:rPr>
              <a:t>[ </a:t>
            </a:r>
            <a:r>
              <a:rPr lang="ru-RU" sz="3600" b="1" dirty="0" err="1" smtClean="0">
                <a:solidFill>
                  <a:srgbClr val="CC3300"/>
                </a:solidFill>
              </a:rPr>
              <a:t>йа</a:t>
            </a:r>
            <a:r>
              <a:rPr lang="ru-RU" sz="3600" b="1" dirty="0" smtClean="0">
                <a:solidFill>
                  <a:srgbClr val="CC3300"/>
                </a:solidFill>
              </a:rPr>
              <a:t> ]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 1) </a:t>
            </a:r>
            <a:r>
              <a:rPr lang="ru-RU" sz="3600" b="1" dirty="0" smtClean="0"/>
              <a:t>в начале слова </a:t>
            </a:r>
            <a:r>
              <a:rPr lang="ru-RU" sz="3600" b="1" dirty="0" smtClean="0"/>
              <a:t>(</a:t>
            </a:r>
            <a:r>
              <a:rPr lang="ru-RU" sz="3600" b="1" dirty="0" smtClean="0">
                <a:solidFill>
                  <a:srgbClr val="007A37"/>
                </a:solidFill>
              </a:rPr>
              <a:t>юг</a:t>
            </a:r>
            <a:r>
              <a:rPr lang="ru-RU" sz="3600" b="1" dirty="0" smtClean="0"/>
              <a:t>);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2) после гласной </a:t>
            </a:r>
            <a:r>
              <a:rPr lang="ru-RU" sz="3600" b="1" dirty="0" smtClean="0"/>
              <a:t>(мо</a:t>
            </a:r>
            <a:r>
              <a:rPr lang="ru-RU" sz="3600" b="1" dirty="0" smtClean="0">
                <a:solidFill>
                  <a:srgbClr val="007A37"/>
                </a:solidFill>
              </a:rPr>
              <a:t>ё</a:t>
            </a:r>
            <a:r>
              <a:rPr lang="ru-RU" sz="3600" b="1" dirty="0" smtClean="0"/>
              <a:t>);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 smtClean="0"/>
              <a:t>3) после Ь, Ъ (объ</a:t>
            </a:r>
            <a:r>
              <a:rPr lang="ru-RU" sz="3600" b="1" dirty="0" smtClean="0">
                <a:solidFill>
                  <a:srgbClr val="007A37"/>
                </a:solidFill>
              </a:rPr>
              <a:t>ё</a:t>
            </a:r>
            <a:r>
              <a:rPr lang="ru-RU" sz="3600" b="1" dirty="0" smtClean="0"/>
              <a:t>м, </a:t>
            </a:r>
            <a:r>
              <a:rPr lang="ru-RU" sz="3600" b="1" dirty="0" smtClean="0"/>
              <a:t>вь</a:t>
            </a:r>
            <a:r>
              <a:rPr lang="ru-RU" sz="3600" b="1" dirty="0" smtClean="0">
                <a:solidFill>
                  <a:srgbClr val="007A37"/>
                </a:solidFill>
              </a:rPr>
              <a:t>юг</a:t>
            </a:r>
            <a:r>
              <a:rPr lang="ru-RU" sz="3600" b="1" dirty="0" smtClean="0"/>
              <a:t>а</a:t>
            </a:r>
            <a:r>
              <a:rPr lang="ru-RU" sz="3600" b="1" dirty="0" smtClean="0"/>
              <a:t>)</a:t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142976" y="714356"/>
            <a:ext cx="678661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441918"/>
                </a:solidFill>
              </a:rPr>
              <a:t>Согласные звуки (</a:t>
            </a:r>
            <a:r>
              <a:rPr lang="ru-RU" sz="3200" b="1" i="1" dirty="0" smtClean="0"/>
              <a:t>36)</a:t>
            </a:r>
            <a:br>
              <a:rPr lang="ru-RU" sz="3200" b="1" i="1" dirty="0" smtClean="0"/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звонкие 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глухие: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[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б-п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] , [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в-ф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] , [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г-к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] , 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[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д-т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] , [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ж-ш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] , [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з-с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]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сонорные: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007A37"/>
                </a:solidFill>
              </a:rPr>
              <a:t>[ л ], [ м ], [ </a:t>
            </a:r>
            <a:r>
              <a:rPr lang="ru-RU" sz="3200" b="1" dirty="0" err="1" smtClean="0">
                <a:solidFill>
                  <a:srgbClr val="007A37"/>
                </a:solidFill>
              </a:rPr>
              <a:t>н</a:t>
            </a:r>
            <a:r>
              <a:rPr lang="ru-RU" sz="3200" b="1" dirty="0" smtClean="0">
                <a:solidFill>
                  <a:srgbClr val="007A37"/>
                </a:solidFill>
              </a:rPr>
              <a:t> ], [ </a:t>
            </a:r>
            <a:r>
              <a:rPr lang="ru-RU" sz="3200" b="1" dirty="0" err="1" smtClean="0">
                <a:solidFill>
                  <a:srgbClr val="007A37"/>
                </a:solidFill>
              </a:rPr>
              <a:t>р</a:t>
            </a:r>
            <a:r>
              <a:rPr lang="ru-RU" sz="3200" b="1" dirty="0" smtClean="0">
                <a:solidFill>
                  <a:srgbClr val="007A37"/>
                </a:solidFill>
              </a:rPr>
              <a:t> ], [ </a:t>
            </a:r>
            <a:r>
              <a:rPr lang="ru-RU" sz="3200" b="1" dirty="0" err="1" smtClean="0">
                <a:solidFill>
                  <a:srgbClr val="007A37"/>
                </a:solidFill>
              </a:rPr>
              <a:t>j</a:t>
            </a:r>
            <a:r>
              <a:rPr lang="ru-RU" sz="3200" b="1" dirty="0" smtClean="0">
                <a:solidFill>
                  <a:srgbClr val="007A37"/>
                </a:solidFill>
              </a:rPr>
              <a:t>’]</a:t>
            </a:r>
            <a:br>
              <a:rPr lang="ru-RU" sz="3200" b="1" dirty="0" smtClean="0">
                <a:solidFill>
                  <a:srgbClr val="007A37"/>
                </a:solidFill>
              </a:rPr>
            </a:br>
            <a:r>
              <a:rPr lang="ru-RU" sz="3200" b="1" dirty="0" smtClean="0">
                <a:solidFill>
                  <a:srgbClr val="007A37"/>
                </a:solidFill>
              </a:rPr>
              <a:t/>
            </a:r>
            <a:br>
              <a:rPr lang="ru-RU" sz="3200" b="1" dirty="0" smtClean="0">
                <a:solidFill>
                  <a:srgbClr val="007A37"/>
                </a:solidFill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непарные глухие: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[ </a:t>
            </a:r>
            <a:r>
              <a:rPr lang="ru-RU" sz="3200" b="1" dirty="0" err="1" smtClean="0">
                <a:solidFill>
                  <a:schemeClr val="bg1">
                    <a:lumMod val="50000"/>
                  </a:schemeClr>
                </a:solidFill>
              </a:rPr>
              <a:t>х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 ] , [ </a:t>
            </a:r>
            <a:r>
              <a:rPr lang="ru-RU" sz="3200" b="1" dirty="0" err="1" smtClean="0">
                <a:solidFill>
                  <a:schemeClr val="bg1">
                    <a:lumMod val="50000"/>
                  </a:schemeClr>
                </a:solidFill>
              </a:rPr>
              <a:t>ц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 ] , [ ч’ ] , [ </a:t>
            </a:r>
            <a:r>
              <a:rPr lang="ru-RU" sz="3200" b="1" dirty="0" err="1" smtClean="0">
                <a:solidFill>
                  <a:schemeClr val="bg1">
                    <a:lumMod val="50000"/>
                  </a:schemeClr>
                </a:solidFill>
              </a:rPr>
              <a:t>ш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’ ]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007A37"/>
                </a:solidFill>
              </a:rPr>
              <a:t/>
            </a:r>
            <a:br>
              <a:rPr lang="ru-RU" b="1" dirty="0" smtClean="0">
                <a:solidFill>
                  <a:srgbClr val="007A37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928670"/>
            <a:ext cx="67151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твёрдые </a:t>
            </a:r>
            <a:r>
              <a:rPr lang="ru-RU" sz="3200" b="1" i="1" dirty="0" smtClean="0"/>
              <a:t>и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BC8F00"/>
                </a:solidFill>
              </a:rPr>
              <a:t>мягкие </a:t>
            </a:r>
            <a:r>
              <a:rPr lang="ru-RU" sz="3200" b="1" i="1" dirty="0" smtClean="0">
                <a:solidFill>
                  <a:srgbClr val="441918"/>
                </a:solidFill>
              </a:rPr>
              <a:t>(16 пар</a:t>
            </a:r>
            <a:r>
              <a:rPr lang="ru-RU" sz="3200" b="1" i="1" dirty="0" smtClean="0">
                <a:solidFill>
                  <a:srgbClr val="441918"/>
                </a:solidFill>
              </a:rPr>
              <a:t>):</a:t>
            </a:r>
          </a:p>
          <a:p>
            <a:pPr algn="ctr"/>
            <a:endParaRPr lang="ru-RU" sz="3200" b="1" i="1" dirty="0" smtClean="0">
              <a:solidFill>
                <a:srgbClr val="441918"/>
              </a:solidFill>
            </a:endParaRPr>
          </a:p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[ б - </a:t>
            </a:r>
            <a:r>
              <a:rPr lang="ru-RU" sz="3200" b="1" dirty="0" err="1" smtClean="0">
                <a:solidFill>
                  <a:srgbClr val="BC8F00"/>
                </a:solidFill>
              </a:rPr>
              <a:t>б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в - </a:t>
            </a:r>
            <a:r>
              <a:rPr lang="ru-RU" sz="3200" b="1" dirty="0" err="1" smtClean="0">
                <a:solidFill>
                  <a:srgbClr val="BC8F00"/>
                </a:solidFill>
              </a:rPr>
              <a:t>в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г - </a:t>
            </a:r>
            <a:r>
              <a:rPr lang="ru-RU" sz="3200" b="1" dirty="0" err="1" smtClean="0">
                <a:solidFill>
                  <a:srgbClr val="BC8F00"/>
                </a:solidFill>
              </a:rPr>
              <a:t>г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</a:t>
            </a:r>
            <a:br>
              <a:rPr lang="ru-RU" sz="3200" b="1" dirty="0" smtClean="0"/>
            </a:br>
            <a:r>
              <a:rPr lang="ru-RU" sz="3200" b="1" dirty="0" smtClean="0"/>
              <a:t> [ </a:t>
            </a:r>
            <a:r>
              <a:rPr lang="ru-RU" sz="3200" b="1" dirty="0" err="1" smtClean="0"/>
              <a:t>д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д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з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к - </a:t>
            </a:r>
            <a:r>
              <a:rPr lang="ru-RU" sz="3200" b="1" dirty="0" err="1" smtClean="0">
                <a:solidFill>
                  <a:srgbClr val="BC8F00"/>
                </a:solidFill>
              </a:rPr>
              <a:t>к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</a:t>
            </a:r>
            <a:br>
              <a:rPr lang="ru-RU" sz="3200" b="1" dirty="0" smtClean="0"/>
            </a:br>
            <a:r>
              <a:rPr lang="ru-RU" sz="3200" b="1" dirty="0" smtClean="0"/>
              <a:t>[ л - </a:t>
            </a:r>
            <a:r>
              <a:rPr lang="ru-RU" sz="3200" b="1" dirty="0" err="1" smtClean="0">
                <a:solidFill>
                  <a:srgbClr val="BC8F00"/>
                </a:solidFill>
              </a:rPr>
              <a:t>л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м - </a:t>
            </a:r>
            <a:r>
              <a:rPr lang="ru-RU" sz="3200" b="1" dirty="0" err="1" smtClean="0">
                <a:solidFill>
                  <a:srgbClr val="BC8F00"/>
                </a:solidFill>
              </a:rPr>
              <a:t>м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</a:t>
            </a:r>
            <a:r>
              <a:rPr lang="ru-RU" sz="3200" b="1" dirty="0" err="1" smtClean="0"/>
              <a:t>н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н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</a:t>
            </a:r>
            <a:br>
              <a:rPr lang="ru-RU" sz="3200" b="1" dirty="0" smtClean="0"/>
            </a:br>
            <a:r>
              <a:rPr lang="ru-RU" sz="3200" b="1" dirty="0" smtClean="0"/>
              <a:t>[ </a:t>
            </a:r>
            <a:r>
              <a:rPr lang="ru-RU" sz="3200" b="1" dirty="0" err="1" smtClean="0"/>
              <a:t>п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п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</a:t>
            </a:r>
            <a:r>
              <a:rPr lang="ru-RU" sz="3200" b="1" dirty="0" err="1" smtClean="0"/>
              <a:t>р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р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с - </a:t>
            </a:r>
            <a:r>
              <a:rPr lang="ru-RU" sz="3200" b="1" dirty="0" err="1" smtClean="0">
                <a:solidFill>
                  <a:srgbClr val="BC8F00"/>
                </a:solidFill>
              </a:rPr>
              <a:t>с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</a:t>
            </a:r>
            <a:br>
              <a:rPr lang="ru-RU" sz="3200" b="1" dirty="0" smtClean="0"/>
            </a:br>
            <a:r>
              <a:rPr lang="ru-RU" sz="3200" b="1" dirty="0" smtClean="0"/>
              <a:t>[ т - </a:t>
            </a:r>
            <a:r>
              <a:rPr lang="ru-RU" sz="3200" b="1" dirty="0" err="1" smtClean="0">
                <a:solidFill>
                  <a:srgbClr val="BC8F00"/>
                </a:solidFill>
              </a:rPr>
              <a:t>т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</a:t>
            </a:r>
            <a:r>
              <a:rPr lang="ru-RU" sz="3200" b="1" dirty="0" err="1" smtClean="0"/>
              <a:t>ф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ф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 [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х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],</a:t>
            </a:r>
            <a:br>
              <a:rPr lang="ru-RU" sz="3200" b="1" dirty="0" smtClean="0"/>
            </a:br>
            <a:r>
              <a:rPr lang="ru-RU" sz="3200" b="1" dirty="0" smtClean="0"/>
              <a:t>  [ </a:t>
            </a:r>
            <a:r>
              <a:rPr lang="ru-RU" sz="3200" b="1" dirty="0" err="1" smtClean="0"/>
              <a:t>ш</a:t>
            </a:r>
            <a:r>
              <a:rPr lang="ru-RU" sz="3200" b="1" dirty="0" smtClean="0"/>
              <a:t> - </a:t>
            </a:r>
            <a:r>
              <a:rPr lang="ru-RU" sz="3200" b="1" dirty="0" err="1" smtClean="0">
                <a:solidFill>
                  <a:srgbClr val="BC8F00"/>
                </a:solidFill>
              </a:rPr>
              <a:t>ш</a:t>
            </a:r>
            <a:r>
              <a:rPr lang="ru-RU" sz="3200" b="1" dirty="0" smtClean="0">
                <a:solidFill>
                  <a:srgbClr val="BC8F00"/>
                </a:solidFill>
              </a:rPr>
              <a:t> ’ </a:t>
            </a:r>
            <a:r>
              <a:rPr lang="ru-RU" sz="3200" b="1" dirty="0" smtClean="0"/>
              <a:t>]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-1500230" y="928670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1214414" y="1500174"/>
            <a:ext cx="6715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    </a:t>
            </a:r>
            <a:r>
              <a:rPr lang="ru-RU" sz="3600" b="1" dirty="0" smtClean="0"/>
              <a:t>непарные </a:t>
            </a:r>
            <a:r>
              <a:rPr lang="ru-RU" sz="3600" b="1" dirty="0" smtClean="0"/>
              <a:t>твёрдые [ж ], [</a:t>
            </a:r>
            <a:r>
              <a:rPr lang="ru-RU" sz="3600" b="1" dirty="0" err="1" smtClean="0"/>
              <a:t>ц</a:t>
            </a:r>
            <a:r>
              <a:rPr lang="ru-RU" sz="3600" b="1" dirty="0" smtClean="0"/>
              <a:t> </a:t>
            </a:r>
            <a:r>
              <a:rPr lang="ru-RU" sz="3600" b="1" dirty="0" smtClean="0"/>
              <a:t>]</a:t>
            </a:r>
          </a:p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BC8F00"/>
                </a:solidFill>
              </a:rPr>
              <a:t>   </a:t>
            </a:r>
            <a:r>
              <a:rPr lang="ru-RU" sz="3600" b="1" dirty="0" smtClean="0">
                <a:solidFill>
                  <a:srgbClr val="BC8F00"/>
                </a:solidFill>
              </a:rPr>
              <a:t>   непарные </a:t>
            </a:r>
            <a:r>
              <a:rPr lang="ru-RU" sz="3600" b="1" dirty="0" smtClean="0">
                <a:solidFill>
                  <a:srgbClr val="BC8F00"/>
                </a:solidFill>
              </a:rPr>
              <a:t>мягкие [ </a:t>
            </a:r>
            <a:r>
              <a:rPr lang="ru-RU" sz="3600" b="1" dirty="0" err="1" smtClean="0">
                <a:solidFill>
                  <a:srgbClr val="BC8F00"/>
                </a:solidFill>
              </a:rPr>
              <a:t>й</a:t>
            </a:r>
            <a:r>
              <a:rPr lang="ru-RU" sz="3600" b="1" dirty="0" smtClean="0">
                <a:solidFill>
                  <a:srgbClr val="BC8F00"/>
                </a:solidFill>
              </a:rPr>
              <a:t> ’ ], [ ч ’ ]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71480"/>
            <a:ext cx="7929618" cy="600079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607323" y="3571876"/>
            <a:ext cx="600079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642910" y="1714488"/>
            <a:ext cx="7929618" cy="414340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142976" y="2071678"/>
            <a:ext cx="68580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Звук оглушается, если стоит в конце слова или перед глухим согласным (сру</a:t>
            </a:r>
            <a:r>
              <a:rPr lang="ru-RU" sz="3200" b="1" dirty="0" smtClean="0">
                <a:solidFill>
                  <a:srgbClr val="FFC000"/>
                </a:solidFill>
              </a:rPr>
              <a:t>б</a:t>
            </a:r>
            <a:r>
              <a:rPr lang="ru-RU" sz="3200" b="1" dirty="0" smtClean="0"/>
              <a:t>, тру</a:t>
            </a:r>
            <a:r>
              <a:rPr lang="ru-RU" sz="3200" b="1" dirty="0" smtClean="0">
                <a:solidFill>
                  <a:srgbClr val="FFC000"/>
                </a:solidFill>
              </a:rPr>
              <a:t>б</a:t>
            </a:r>
            <a:r>
              <a:rPr lang="ru-RU" sz="3200" b="1" dirty="0" smtClean="0"/>
              <a:t>ка — слышится  [ </a:t>
            </a:r>
            <a:r>
              <a:rPr lang="ru-RU" sz="3200" b="1" dirty="0" err="1" smtClean="0"/>
              <a:t>п</a:t>
            </a:r>
            <a:r>
              <a:rPr lang="ru-RU" sz="3200" b="1" dirty="0" smtClean="0"/>
              <a:t> ] ).</a:t>
            </a:r>
            <a:endParaRPr lang="ru-RU" sz="3200" dirty="0" smtClean="0"/>
          </a:p>
          <a:p>
            <a:r>
              <a:rPr lang="ru-RU" sz="3200" b="1" dirty="0" smtClean="0"/>
              <a:t>Звук озвончается, если стоит перед звонким согласным (ко</a:t>
            </a:r>
            <a:r>
              <a:rPr lang="ru-RU" sz="3200" b="1" dirty="0" smtClean="0">
                <a:solidFill>
                  <a:srgbClr val="C00000"/>
                </a:solidFill>
              </a:rPr>
              <a:t>с</a:t>
            </a:r>
            <a:r>
              <a:rPr lang="ru-RU" sz="3200" b="1" dirty="0" smtClean="0"/>
              <a:t>ьба — слышится  [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] ).</a:t>
            </a:r>
            <a:endParaRPr lang="ru-RU" sz="3200" dirty="0" smtClean="0"/>
          </a:p>
          <a:p>
            <a:r>
              <a:rPr lang="ru-RU" sz="3200" b="1" dirty="0" smtClean="0"/>
              <a:t>2. Согласный звук в отдельных сочетаниях </a:t>
            </a:r>
            <a:r>
              <a:rPr lang="ru-RU" sz="3200" b="1" i="1" dirty="0" smtClean="0"/>
              <a:t>не произносится</a:t>
            </a:r>
            <a:r>
              <a:rPr lang="ru-RU" sz="3200" b="1" dirty="0" smtClean="0"/>
              <a:t> (со</a:t>
            </a:r>
            <a:r>
              <a:rPr lang="ru-RU" sz="3200" b="1" i="1" dirty="0" smtClean="0">
                <a:solidFill>
                  <a:srgbClr val="0070C0"/>
                </a:solidFill>
              </a:rPr>
              <a:t>л</a:t>
            </a:r>
            <a:r>
              <a:rPr lang="ru-RU" sz="3200" b="1" dirty="0" smtClean="0"/>
              <a:t>нце, здра</a:t>
            </a:r>
            <a:r>
              <a:rPr lang="ru-RU" sz="3200" b="1" i="1" dirty="0" smtClean="0">
                <a:solidFill>
                  <a:srgbClr val="0070C0"/>
                </a:solidFill>
              </a:rPr>
              <a:t>в</a:t>
            </a:r>
            <a:r>
              <a:rPr lang="ru-RU" sz="3200" b="1" dirty="0" smtClean="0"/>
              <a:t>ствуй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1142976" y="1214422"/>
            <a:ext cx="67960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Оглушение</a:t>
            </a:r>
            <a:r>
              <a:rPr lang="ru-RU" sz="4400" i="1" dirty="0" smtClean="0"/>
              <a:t> и </a:t>
            </a:r>
            <a:r>
              <a:rPr lang="ru-RU" sz="4400" b="1" i="1" dirty="0" smtClean="0">
                <a:solidFill>
                  <a:srgbClr val="C00000"/>
                </a:solidFill>
              </a:rPr>
              <a:t>озвончение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1"/>
          <p:cNvGrpSpPr/>
          <p:nvPr/>
        </p:nvGrpSpPr>
        <p:grpSpPr>
          <a:xfrm>
            <a:off x="1857356" y="571480"/>
            <a:ext cx="4286280" cy="5286412"/>
            <a:chOff x="1857356" y="571480"/>
            <a:chExt cx="4286280" cy="5286412"/>
          </a:xfrm>
          <a:scene3d>
            <a:camera prst="perspectiveHeroicExtremeRightFacing">
              <a:rot lat="600000" lon="20400000" rev="174516"/>
            </a:camera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857356" y="571480"/>
              <a:ext cx="4286280" cy="5286412"/>
            </a:xfrm>
            <a:prstGeom prst="rect">
              <a:avLst/>
            </a:prstGeom>
            <a:solidFill>
              <a:srgbClr val="85BD5B"/>
            </a:solidFill>
            <a:ln w="9525" cmpd="sng">
              <a:solidFill>
                <a:schemeClr val="accent3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29"/>
            <p:cNvGrpSpPr/>
            <p:nvPr/>
          </p:nvGrpSpPr>
          <p:grpSpPr>
            <a:xfrm>
              <a:off x="3000364" y="2428868"/>
              <a:ext cx="2000264" cy="1214446"/>
              <a:chOff x="3214678" y="2428868"/>
              <a:chExt cx="1857388" cy="85725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14678" y="2643182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214678" y="2857496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214678" y="3071810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214678" y="3286124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214678" y="2428868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000364" y="1643050"/>
              <a:ext cx="2071702" cy="584775"/>
            </a:xfrm>
            <a:prstGeom prst="rect">
              <a:avLst/>
            </a:prstGeom>
            <a:noFill/>
            <a:sp3d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</a:t>
              </a:r>
              <a:r>
                <a:rPr lang="ru-RU" dirty="0" smtClean="0">
                  <a:latin typeface="CyrillicOld" pitchFamily="2" charset="0"/>
                </a:rPr>
                <a:t> </a:t>
              </a:r>
              <a:r>
                <a:rPr lang="ru-RU" sz="3200" dirty="0" smtClean="0">
                  <a:latin typeface="CyrillicOld" pitchFamily="2" charset="0"/>
                </a:rPr>
                <a:t>Тетрадь</a:t>
              </a:r>
              <a:endParaRPr lang="ru-RU" sz="3200" dirty="0">
                <a:latin typeface="CyrillicOld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43636" y="142873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endParaRPr lang="ru-RU" sz="40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rgbClr val="85BD5B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1248191">
            <a:off x="1741145" y="3387574"/>
            <a:ext cx="4780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200" dirty="0"/>
          </a:p>
        </p:txBody>
      </p:sp>
      <p:sp>
        <p:nvSpPr>
          <p:cNvPr id="19" name="TextBox 18"/>
          <p:cNvSpPr txBox="1"/>
          <p:nvPr/>
        </p:nvSpPr>
        <p:spPr>
          <a:xfrm rot="21050301">
            <a:off x="4078350" y="5687888"/>
            <a:ext cx="4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1341505">
            <a:off x="1958425" y="2602126"/>
            <a:ext cx="4552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Тренажёр </a:t>
            </a:r>
            <a:r>
              <a:rPr lang="ru-RU" sz="3600" b="1" dirty="0" smtClean="0"/>
              <a:t>по теме</a:t>
            </a:r>
            <a:br>
              <a:rPr lang="ru-RU" sz="3600" b="1" dirty="0" smtClean="0"/>
            </a:br>
            <a:r>
              <a:rPr lang="ru-RU" sz="3600" b="1" dirty="0" smtClean="0"/>
              <a:t>«Фонетическая транскрипция»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975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4B8D27-7D05-41AF-9DD0-25F79AF3F4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TS030009756</Template>
  <TotalTime>101</TotalTime>
  <Words>640</Words>
  <Application>Microsoft Office PowerPoint</Application>
  <PresentationFormat>Экран (4:3)</PresentationFormat>
  <Paragraphs>90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TS030009756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Liliya</dc:creator>
  <cp:lastModifiedBy>Liliya</cp:lastModifiedBy>
  <cp:revision>11</cp:revision>
  <dcterms:created xsi:type="dcterms:W3CDTF">2013-05-30T16:20:35Z</dcterms:created>
  <dcterms:modified xsi:type="dcterms:W3CDTF">2013-05-30T18:01:35Z</dcterms:modified>
  <cp:category>Книга</cp:category>
  <cp:contentStatus>Шаблон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TC300097569990</vt:lpwstr>
  </property>
</Properties>
</file>