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57" r:id="rId4"/>
    <p:sldId id="258" r:id="rId5"/>
    <p:sldId id="259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19328-9D77-4BC4-B37A-36431A9CEC8A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C8CAF-EDC6-46EE-9123-CF5897A4D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C8CAF-EDC6-46EE-9123-CF5897A4D7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C8CAF-EDC6-46EE-9123-CF5897A4D7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9C77CD-08C6-42F8-883E-911AA1B8B718}" type="datetimeFigureOut">
              <a:rPr lang="ru-RU" smtClean="0"/>
              <a:pPr/>
              <a:t>09.11.2011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BD56FC-E55E-4078-9960-B936681FFD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Презентация к уроку по теме: «Литературный процесс конца 19 - начала 20 веков».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Урок-лекция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Философская мысль начала 20 века.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sz="4000" b="1" i="1" dirty="0" smtClean="0"/>
              <a:t>В поисках объяснения происходящих в обществе процессов все чаще становились обращения к религиозной мысли:</a:t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«Всё живёт теперь мыслью о духе, о божестве, о последних тайнах и правдах жизни…»</a:t>
            </a:r>
            <a:r>
              <a:rPr lang="ru-RU" sz="4000" b="1" i="1" dirty="0" smtClean="0"/>
              <a:t>( А.Волынский)</a:t>
            </a:r>
            <a:endParaRPr lang="ru-RU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Болезненная реакция на социальную борьбу, на призывы к насилию породила </a:t>
            </a:r>
            <a:r>
              <a:rPr lang="ru-RU" sz="3200" b="1" i="1" dirty="0" err="1" smtClean="0"/>
              <a:t>неорелигиозные</a:t>
            </a:r>
            <a:r>
              <a:rPr lang="ru-RU" sz="3200" b="1" i="1" dirty="0" smtClean="0"/>
              <a:t> искания эпохи.</a:t>
            </a:r>
            <a:br>
              <a:rPr lang="ru-RU" sz="3200" b="1" i="1" dirty="0" smtClean="0"/>
            </a:br>
            <a:r>
              <a:rPr lang="ru-RU" sz="3200" b="1" i="1" dirty="0" smtClean="0"/>
              <a:t>Проповедям классовой ненависти были противопоставлены </a:t>
            </a:r>
            <a:r>
              <a:rPr lang="ru-RU" sz="3200" b="1" i="1" dirty="0" smtClean="0">
                <a:solidFill>
                  <a:srgbClr val="FF0000"/>
                </a:solidFill>
              </a:rPr>
              <a:t>христианские заветы Добра, Любви, Красоты</a:t>
            </a:r>
            <a:r>
              <a:rPr lang="ru-RU" sz="3200" b="1" i="1" dirty="0" smtClean="0"/>
              <a:t>. Учение  Христа – путь к спасению трагически разобщенного и отчужденного  человечества.</a:t>
            </a:r>
            <a:br>
              <a:rPr lang="ru-RU" sz="3200" b="1" i="1" dirty="0" smtClean="0"/>
            </a:br>
            <a:r>
              <a:rPr lang="ru-RU" sz="3200" b="1" i="1" dirty="0" smtClean="0">
                <a:solidFill>
                  <a:srgbClr val="FF0000"/>
                </a:solidFill>
              </a:rPr>
              <a:t>«Религиозный ренессанс».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Философы нового времени ( Бердяев, Розанов, Мережковский и др.) говорили о приобщении </a:t>
            </a:r>
            <a:r>
              <a:rPr lang="ru-RU" sz="3200" b="1" i="1" dirty="0" smtClean="0">
                <a:solidFill>
                  <a:srgbClr val="FF0000"/>
                </a:solidFill>
              </a:rPr>
              <a:t>слабого, заблудшего </a:t>
            </a:r>
            <a:r>
              <a:rPr lang="ru-RU" sz="3200" b="1" i="1" dirty="0" smtClean="0"/>
              <a:t>человека к божественной истине. </a:t>
            </a:r>
            <a:endParaRPr lang="ru-RU" sz="3200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b="1" u="sng" dirty="0" smtClean="0"/>
              <a:t>Мережковский</a:t>
            </a:r>
            <a:r>
              <a:rPr lang="ru-RU" b="1" dirty="0" smtClean="0"/>
              <a:t> мечтал </a:t>
            </a:r>
            <a:r>
              <a:rPr lang="ru-RU" b="1" i="1" dirty="0" smtClean="0"/>
              <a:t>о создании на земле небесно-земного царства,  основанного </a:t>
            </a:r>
            <a:r>
              <a:rPr lang="ru-RU" b="1" i="1" u="sng" dirty="0" smtClean="0"/>
              <a:t>на принципах божественной гармонии.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/>
              <a:t>Бердяев</a:t>
            </a:r>
            <a:r>
              <a:rPr lang="ru-RU" b="1" dirty="0" smtClean="0"/>
              <a:t> «новое сознание» понимал </a:t>
            </a:r>
            <a:r>
              <a:rPr lang="ru-RU" b="1" i="1" dirty="0" smtClean="0"/>
              <a:t>как внутреннее </a:t>
            </a:r>
            <a:r>
              <a:rPr lang="ru-RU" b="1" i="1" u="sng" dirty="0" smtClean="0"/>
              <a:t>«слияние с Христом</a:t>
            </a:r>
            <a:r>
              <a:rPr lang="ru-RU" b="1" u="sng" dirty="0" smtClean="0"/>
              <a:t>»</a:t>
            </a:r>
            <a:endParaRPr lang="ru-RU" b="1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6858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Идеи Ницше</a:t>
            </a:r>
            <a:r>
              <a:rPr lang="ru-RU" dirty="0" smtClean="0"/>
              <a:t>. </a:t>
            </a:r>
            <a:r>
              <a:rPr lang="ru-RU" b="1" dirty="0" smtClean="0"/>
              <a:t>Обличал христианство как помеху на пути личности к её сверхчеловеческому состоянию.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«Бог умер!» </a:t>
            </a:r>
            <a:r>
              <a:rPr lang="ru-RU" b="1" dirty="0" smtClean="0"/>
              <a:t>Ницше утверждал, что вместо Богочеловека нужен </a:t>
            </a:r>
            <a:r>
              <a:rPr lang="ru-RU" b="1" dirty="0" smtClean="0">
                <a:solidFill>
                  <a:srgbClr val="FF0000"/>
                </a:solidFill>
              </a:rPr>
              <a:t>новый, сильный «сверхчеловек»</a:t>
            </a:r>
            <a:r>
              <a:rPr lang="ru-RU" b="1" dirty="0" smtClean="0"/>
              <a:t>, для которого не существует «старая мораль»: «нищих надо бы совсем уничтожить», «падающего толкни</a:t>
            </a:r>
            <a:r>
              <a:rPr lang="ru-RU" dirty="0" smtClean="0"/>
              <a:t>»…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b="1" dirty="0" smtClean="0"/>
              <a:t>Искусство, литература послужили художественной формой для выражения философских идей. Новая литература призвана была стать способом постижения истины, установления мировой гармонии.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Литература рубежа веков и начала 20 века, ставшая отражением противоречий и поисков эпохи, получила название </a:t>
            </a:r>
            <a:r>
              <a:rPr lang="ru-RU" sz="3600" b="1" i="1" dirty="0" smtClean="0">
                <a:solidFill>
                  <a:srgbClr val="FF0000"/>
                </a:solidFill>
              </a:rPr>
              <a:t>Серебряного века.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развитие реализма </a:t>
            </a:r>
            <a:r>
              <a:rPr lang="ru-RU" sz="3600" b="1" dirty="0" smtClean="0"/>
              <a:t>( авторские раздумья о судьбах человека и мира; обращение к библейским мотивам и образам)</a:t>
            </a:r>
            <a:br>
              <a:rPr lang="ru-RU" sz="3600" b="1" dirty="0" smtClean="0"/>
            </a:b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модернистские течения </a:t>
            </a:r>
            <a:r>
              <a:rPr lang="ru-RU" sz="3600" b="1" dirty="0" smtClean="0"/>
              <a:t>(символизм, акмеизм, футуризм).Верили в божественную, преобразующую, творящую роль искусства, а поэтов, художников отождествляли с пророками. Охватил все рода искусств.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b="1" i="1" u="sng" dirty="0" smtClean="0"/>
              <a:t>Заключение.</a:t>
            </a:r>
            <a:br>
              <a:rPr lang="ru-RU" b="1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b="1" dirty="0" smtClean="0"/>
              <a:t>Модернисты и реалисты не принимали друг друга и вступали в острую полемику между собой. Но имея разные принципы они обогатили литературу талантливыми произведениями. 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К.Бальмонт (Поэт-символист)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Я ненавижу человечество,</a:t>
            </a:r>
            <a:br>
              <a:rPr lang="ru-RU" sz="2800" b="1" dirty="0" smtClean="0"/>
            </a:br>
            <a:r>
              <a:rPr lang="ru-RU" sz="2800" b="1" dirty="0" smtClean="0"/>
              <a:t>Я от него бегу, спеша.</a:t>
            </a:r>
            <a:br>
              <a:rPr lang="ru-RU" sz="2800" b="1" dirty="0" smtClean="0"/>
            </a:br>
            <a:r>
              <a:rPr lang="ru-RU" sz="2800" b="1" dirty="0" smtClean="0"/>
              <a:t>Мое единое отечество-</a:t>
            </a:r>
            <a:br>
              <a:rPr lang="ru-RU" sz="2800" b="1" dirty="0" smtClean="0"/>
            </a:br>
            <a:r>
              <a:rPr lang="ru-RU" sz="2800" b="1" dirty="0" smtClean="0"/>
              <a:t>Моя пустынная душа.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Д.Мережковский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Мы – над бездною ступени,</a:t>
            </a:r>
            <a:br>
              <a:rPr lang="ru-RU" sz="2800" b="1" dirty="0" smtClean="0"/>
            </a:br>
            <a:r>
              <a:rPr lang="ru-RU" sz="2800" b="1" dirty="0" smtClean="0"/>
              <a:t>Дети мрака, солнца ждём,</a:t>
            </a:r>
            <a:br>
              <a:rPr lang="ru-RU" sz="2800" b="1" dirty="0" smtClean="0"/>
            </a:br>
            <a:r>
              <a:rPr lang="ru-RU" sz="2800" b="1" dirty="0" smtClean="0"/>
              <a:t>Свет увидим и, как тени,</a:t>
            </a:r>
            <a:br>
              <a:rPr lang="ru-RU" sz="2800" b="1" dirty="0" smtClean="0"/>
            </a:br>
            <a:r>
              <a:rPr lang="ru-RU" sz="2800" b="1" dirty="0" smtClean="0"/>
              <a:t>Мы в лучах его умрём.</a:t>
            </a:r>
            <a:endParaRPr lang="ru-RU" sz="2800" b="1" dirty="0"/>
          </a:p>
        </p:txBody>
      </p:sp>
    </p:spTree>
  </p:cSld>
  <p:clrMapOvr>
    <a:masterClrMapping/>
  </p:clrMapOvr>
  <p:transition advClick="0" advTm="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лекции.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1.Историко-культурная ситуация.</a:t>
            </a:r>
            <a:br>
              <a:rPr lang="ru-RU" dirty="0" smtClean="0"/>
            </a:br>
            <a:r>
              <a:rPr lang="ru-RU" dirty="0" smtClean="0"/>
              <a:t>2. Исторические события.</a:t>
            </a:r>
            <a:br>
              <a:rPr lang="ru-RU" dirty="0" smtClean="0"/>
            </a:br>
            <a:r>
              <a:rPr lang="ru-RU" dirty="0" smtClean="0"/>
              <a:t>3. Внутриполитическая обстановка.</a:t>
            </a:r>
            <a:br>
              <a:rPr lang="ru-RU" dirty="0" smtClean="0"/>
            </a:br>
            <a:r>
              <a:rPr lang="ru-RU" dirty="0" smtClean="0"/>
              <a:t>4.Научные открытия.</a:t>
            </a:r>
            <a:br>
              <a:rPr lang="ru-RU" dirty="0" smtClean="0"/>
            </a:br>
            <a:r>
              <a:rPr lang="ru-RU" dirty="0" smtClean="0"/>
              <a:t>5. Философские взгляды и течения.</a:t>
            </a:r>
            <a:br>
              <a:rPr lang="ru-RU" dirty="0" smtClean="0"/>
            </a:br>
            <a:r>
              <a:rPr lang="ru-RU" dirty="0" smtClean="0"/>
              <a:t>6. Литературные направления.</a:t>
            </a:r>
            <a:br>
              <a:rPr lang="ru-RU" dirty="0" smtClean="0"/>
            </a:br>
            <a:r>
              <a:rPr lang="ru-RU" dirty="0" smtClean="0"/>
              <a:t>7.Заключение.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b="1" i="1" dirty="0" smtClean="0">
                <a:solidFill>
                  <a:srgbClr val="FF0000"/>
                </a:solidFill>
              </a:rPr>
              <a:t>. Историко-культурная ситуация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(1890-1917).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/>
          <a:lstStyle/>
          <a:p>
            <a:r>
              <a:rPr lang="ru-RU" b="1" dirty="0" smtClean="0"/>
              <a:t>На рубеже веков Россия переживала перемены во всех областях жизни. Этот рубеж характеризуется предельной напряженностью , трагичностью времени. Магически действовала дата перехода от века к веку. В общественных настроениях преобладали  ощущения неуверенности, неустойчивости, упадка, конца истории</a:t>
            </a:r>
            <a:r>
              <a:rPr lang="ru-RU" dirty="0" smtClean="0"/>
              <a:t>. 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Важнейшие исторические события начала 20 века, произошедшие в России.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dirty="0" smtClean="0"/>
              <a:t>1.Три революции ( 1905г., Февральская и Октябрьская 1917г.,)</a:t>
            </a:r>
            <a:br>
              <a:rPr lang="ru-RU" sz="3600" b="1" dirty="0" smtClean="0"/>
            </a:br>
            <a:r>
              <a:rPr lang="ru-RU" sz="3600" b="1" dirty="0" smtClean="0"/>
              <a:t>2. Русско-японская война 1904-1905 гг.</a:t>
            </a:r>
            <a:br>
              <a:rPr lang="ru-RU" sz="3600" b="1" dirty="0" smtClean="0"/>
            </a:br>
            <a:r>
              <a:rPr lang="ru-RU" sz="3600" b="1" dirty="0" smtClean="0"/>
              <a:t>3. Первая мировая война 1914-1918 гг.</a:t>
            </a:r>
            <a:br>
              <a:rPr lang="ru-RU" sz="3600" b="1" dirty="0" smtClean="0"/>
            </a:br>
            <a:r>
              <a:rPr lang="ru-RU" sz="3600" b="1" dirty="0" smtClean="0"/>
              <a:t>4. Гражданская война 1918 -1921гг.</a:t>
            </a:r>
            <a:endParaRPr lang="ru-RU" sz="3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4"/>
          <p:cNvSpPr/>
          <p:nvPr/>
        </p:nvSpPr>
        <p:spPr>
          <a:xfrm>
            <a:off x="-28283" y="618611"/>
            <a:ext cx="7250893" cy="21917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0980" tIns="220980" rIns="220980" bIns="220980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800" kern="120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Внутриполитическая обстановка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Три политические силы, которые противоборствовали между собой: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Защитники монархизма;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Сторонники буржуазных реформ </a:t>
            </a:r>
            <a:r>
              <a:rPr lang="ru-RU" b="1" i="1" dirty="0" smtClean="0"/>
              <a:t>(либеральные реформы «сверху»; «социальный  переворот, какого еще не видела Россия» . П.А.Столыпин)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Идеологи пролетарской революции</a:t>
            </a:r>
            <a:r>
              <a:rPr lang="ru-RU" b="1" i="1" dirty="0" smtClean="0"/>
              <a:t> (</a:t>
            </a:r>
            <a:r>
              <a:rPr lang="ru-RU" b="1" i="1" dirty="0" smtClean="0"/>
              <a:t>перемены </a:t>
            </a:r>
            <a:r>
              <a:rPr lang="ru-RU" b="1" i="1" dirty="0" smtClean="0"/>
              <a:t>путем «ожесточенной кипучей войны классов, которая называется революцией».  Ленин)</a:t>
            </a:r>
            <a:endParaRPr lang="ru-RU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b="1" dirty="0" smtClean="0"/>
              <a:t>Научные открытия перевернули  представления о познаваемости мира. Естествознание, казалось, постигло все тайны мира. Отсюда </a:t>
            </a:r>
            <a:r>
              <a:rPr lang="ru-RU" b="1" dirty="0" smtClean="0">
                <a:solidFill>
                  <a:srgbClr val="FF0000"/>
                </a:solidFill>
              </a:rPr>
              <a:t>вера в силу человеческого разума, возможность покорения природы. «Природа не храм, а мастерская…»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Значительные научные открытия: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dirty="0" smtClean="0"/>
              <a:t>- открытие рентгеновских лучей;</a:t>
            </a:r>
            <a:br>
              <a:rPr lang="ru-RU" b="1" dirty="0" smtClean="0"/>
            </a:br>
            <a:r>
              <a:rPr lang="ru-RU" b="1" dirty="0" smtClean="0"/>
              <a:t>- определение массы электрона;</a:t>
            </a:r>
            <a:br>
              <a:rPr lang="ru-RU" b="1" dirty="0" smtClean="0"/>
            </a:br>
            <a:r>
              <a:rPr lang="ru-RU" b="1" dirty="0" smtClean="0"/>
              <a:t>- исследование радиации;</a:t>
            </a:r>
            <a:br>
              <a:rPr lang="ru-RU" b="1" dirty="0" smtClean="0"/>
            </a:br>
            <a:r>
              <a:rPr lang="ru-RU" b="1" dirty="0" smtClean="0"/>
              <a:t>- создание квантовой теории;</a:t>
            </a:r>
            <a:br>
              <a:rPr lang="ru-RU" b="1" dirty="0" smtClean="0"/>
            </a:br>
            <a:r>
              <a:rPr lang="ru-RU" b="1" dirty="0" smtClean="0"/>
              <a:t>- изобретение беспроволочной связи;</a:t>
            </a:r>
            <a:br>
              <a:rPr lang="ru-RU" b="1" dirty="0" smtClean="0"/>
            </a:br>
            <a:r>
              <a:rPr lang="ru-RU" b="1" dirty="0" smtClean="0"/>
              <a:t>- периодическая система химических элементов…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Научные открытия явились основой сдвига в общественном сознании. Это привело к поискам объяснений новых явлений, к неудовлетворенности основами духовной жизни.</a:t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«Материя исчезла….» Интерес к философии пессимизма, тяга к мистицизму </a:t>
            </a:r>
            <a:r>
              <a:rPr lang="ru-RU" sz="3600" b="1" i="1" dirty="0" smtClean="0"/>
              <a:t>(Шопенгауэр, В.Соловьев) 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Поэт-философ Д.Мережковский</a:t>
            </a:r>
            <a:br>
              <a:rPr lang="ru-RU" b="1" dirty="0" smtClean="0"/>
            </a:br>
            <a:r>
              <a:rPr lang="ru-RU" b="1" dirty="0" smtClean="0"/>
              <a:t>писал: « Это время самого </a:t>
            </a:r>
            <a:r>
              <a:rPr lang="ru-RU" b="1" dirty="0" smtClean="0">
                <a:solidFill>
                  <a:srgbClr val="FF0000"/>
                </a:solidFill>
              </a:rPr>
              <a:t>крайнего материализма и вместе с тем самых страстных идеальных порывов духа. ….борьба двух взглядов </a:t>
            </a:r>
            <a:r>
              <a:rPr lang="ru-RU" b="1" dirty="0" smtClean="0"/>
              <a:t>на жизнь, двух противоположных мировоззрений…»  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300</Words>
  <Application>Microsoft Office PowerPoint</Application>
  <PresentationFormat>Экран (4:3)</PresentationFormat>
  <Paragraphs>24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Презентация к уроку по теме: «Литературный процесс конца 19 - начала 20 веков».  Урок-лекция.</vt:lpstr>
      <vt:lpstr>План лекции.  1.Историко-культурная ситуация. 2. Исторические события. 3. Внутриполитическая обстановка. 4.Научные открытия. 5. Философские взгляды и течения. 6. Литературные направления. 7.Заключение.</vt:lpstr>
      <vt:lpstr>1. Историко-культурная ситуация (1890-1917).</vt:lpstr>
      <vt:lpstr>Важнейшие исторические события начала 20 века, произошедшие в России.  1.Три революции ( 1905г., Февральская и Октябрьская 1917г.,) 2. Русско-японская война 1904-1905 гг. 3. Первая мировая война 1914-1918 гг. 4. Гражданская война 1918 -1921гг.</vt:lpstr>
      <vt:lpstr>Внутриполитическая обстановка.</vt:lpstr>
      <vt:lpstr>Научные открытия перевернули  представления о познаваемости мира. Естествознание, казалось, постигло все тайны мира. Отсюда вера в силу человеческого разума, возможность покорения природы. «Природа не храм, а мастерская…» </vt:lpstr>
      <vt:lpstr>Значительные научные открытия: - открытие рентгеновских лучей; - определение массы электрона; - исследование радиации; - создание квантовой теории; - изобретение беспроволочной связи; - периодическая система химических элементов…</vt:lpstr>
      <vt:lpstr>Научные открытия явились основой сдвига в общественном сознании. Это привело к поискам объяснений новых явлений, к неудовлетворенности основами духовной жизни.  «Материя исчезла….» Интерес к философии пессимизма, тяга к мистицизму (Шопенгауэр, В.Соловьев)   </vt:lpstr>
      <vt:lpstr>Поэт-философ Д.Мережковский писал: « Это время самого крайнего материализма и вместе с тем самых страстных идеальных порывов духа. ….борьба двух взглядов на жизнь, двух противоположных мировоззрений…»  </vt:lpstr>
      <vt:lpstr>Философская мысль начала 20 века. В поисках объяснения происходящих в обществе процессов все чаще становились обращения к религиозной мысли: «Всё живёт теперь мыслью о духе, о божестве, о последних тайнах и правдах жизни…»( А.Волынский)</vt:lpstr>
      <vt:lpstr>Болезненная реакция на социальную борьбу, на призывы к насилию породила неорелигиозные искания эпохи. Проповедям классовой ненависти были противопоставлены христианские заветы Добра, Любви, Красоты. Учение  Христа – путь к спасению трагически разобщенного и отчужденного  человечества. «Религиозный ренессанс». Философы нового времени ( Бердяев, Розанов, Мережковский и др.) говорили о приобщении слабого, заблудшего человека к божественной истине. </vt:lpstr>
      <vt:lpstr>Мережковский мечтал о создании на земле небесно-земного царства,  основанного на принципах божественной гармонии. Бердяев «новое сознание» понимал как внутреннее «слияние с Христом»</vt:lpstr>
      <vt:lpstr>Идеи Ницше. Обличал христианство как помеху на пути личности к её сверхчеловеческому состоянию. «Бог умер!» Ницше утверждал, что вместо Богочеловека нужен новый, сильный «сверхчеловек», для которого не существует «старая мораль»: «нищих надо бы совсем уничтожить», «падающего толкни»… </vt:lpstr>
      <vt:lpstr>Искусство, литература послужили художественной формой для выражения философских идей. Новая литература призвана была стать способом постижения истины, установления мировой гармонии.</vt:lpstr>
      <vt:lpstr>Литература рубежа веков и начала 20 века, ставшая отражением противоречий и поисков эпохи, получила название Серебряного века. - развитие реализма ( авторские раздумья о судьбах человека и мира; обращение к библейским мотивам и образам) - модернистские течения (символизм, акмеизм, футуризм).Верили в божественную, преобразующую, творящую роль искусства, а поэтов, художников отождествляли с пророками. Охватил все рода искусств.     </vt:lpstr>
      <vt:lpstr>Заключение.  Модернисты и реалисты не принимали друг друга и вступали в острую полемику между собой. Но имея разные принципы они обогатили литературу талантливыми произведениями. </vt:lpstr>
      <vt:lpstr>К.Бальмонт (Поэт-символист)  Я ненавижу человечество, Я от него бегу, спеша. Мое единое отечество- Моя пустынная душа.  Д.Мережковский  Мы – над бездною ступени, Дети мрака, солнца ждём, Свет увидим и, как тени, Мы в лучах его умрём.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27</cp:revision>
  <dcterms:created xsi:type="dcterms:W3CDTF">2011-09-11T08:55:35Z</dcterms:created>
  <dcterms:modified xsi:type="dcterms:W3CDTF">2011-11-09T07:02:15Z</dcterms:modified>
</cp:coreProperties>
</file>