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3" r:id="rId3"/>
    <p:sldId id="296" r:id="rId4"/>
    <p:sldId id="290" r:id="rId5"/>
    <p:sldId id="297" r:id="rId6"/>
    <p:sldId id="289" r:id="rId7"/>
    <p:sldId id="298" r:id="rId8"/>
    <p:sldId id="291" r:id="rId9"/>
    <p:sldId id="299" r:id="rId10"/>
    <p:sldId id="276" r:id="rId11"/>
    <p:sldId id="288" r:id="rId12"/>
    <p:sldId id="274" r:id="rId13"/>
    <p:sldId id="293" r:id="rId14"/>
    <p:sldId id="279" r:id="rId15"/>
    <p:sldId id="258" r:id="rId16"/>
    <p:sldId id="260" r:id="rId17"/>
    <p:sldId id="285" r:id="rId18"/>
    <p:sldId id="264" r:id="rId19"/>
    <p:sldId id="265" r:id="rId20"/>
    <p:sldId id="263" r:id="rId21"/>
    <p:sldId id="286" r:id="rId22"/>
    <p:sldId id="284" r:id="rId23"/>
    <p:sldId id="295" r:id="rId24"/>
    <p:sldId id="292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оняткина Т.В." initials="ПТ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EC0D-A724-4450-AD0E-8F4BE4CBDF3C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C8C3-DB25-4957-8E59-3D407E819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428736"/>
            <a:ext cx="6480048" cy="235745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 не молчали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50912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Пронякина Т.В.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МБОУ «СОШ №8» Наримановского района</a:t>
            </a:r>
          </a:p>
          <a:p>
            <a:r>
              <a:rPr lang="ru-RU" dirty="0" smtClean="0"/>
              <a:t>Астраханской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472608" cy="178621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   Эти строки из стихотворения Константина Симонова были   дороги и близки и тем, кого ждали, и тем, кто ждал.</a:t>
            </a:r>
            <a:endParaRPr lang="ru-RU" sz="2200" dirty="0"/>
          </a:p>
        </p:txBody>
      </p:sp>
      <p:pic>
        <p:nvPicPr>
          <p:cNvPr id="20482" name="Picture 2" descr="C:\Documents and Settings\Татьяна\Рабочий стол\На фронтах ВОв\Document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45773" y="2636912"/>
            <a:ext cx="6598227" cy="4221088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29125">
            <a:off x="332258" y="333625"/>
            <a:ext cx="2672996" cy="550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Александр Межиров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 через всю страну струна</a:t>
            </a:r>
          </a:p>
          <a:p>
            <a:pPr>
              <a:buNone/>
            </a:pPr>
            <a:r>
              <a:rPr lang="ru-RU" dirty="0" smtClean="0"/>
              <a:t>Натянутая трепетала,</a:t>
            </a:r>
          </a:p>
          <a:p>
            <a:pPr>
              <a:buNone/>
            </a:pPr>
            <a:r>
              <a:rPr lang="ru-RU" dirty="0" smtClean="0"/>
              <a:t>Когда проклятая война </a:t>
            </a:r>
          </a:p>
          <a:p>
            <a:pPr>
              <a:buNone/>
            </a:pPr>
            <a:r>
              <a:rPr lang="ru-RU" dirty="0" smtClean="0"/>
              <a:t>И души, и тела топтала.</a:t>
            </a:r>
          </a:p>
          <a:p>
            <a:pPr>
              <a:buNone/>
            </a:pPr>
            <a:r>
              <a:rPr lang="ru-RU" dirty="0" smtClean="0"/>
              <a:t>               Стенали яростно, навзрыд,</a:t>
            </a:r>
          </a:p>
          <a:p>
            <a:pPr>
              <a:buNone/>
            </a:pPr>
            <a:r>
              <a:rPr lang="ru-RU" dirty="0" smtClean="0"/>
              <a:t>               Одной - единой страсти ради</a:t>
            </a:r>
          </a:p>
          <a:p>
            <a:pPr>
              <a:buNone/>
            </a:pPr>
            <a:r>
              <a:rPr lang="ru-RU" dirty="0" smtClean="0"/>
              <a:t>               На полустанке – инвалид,</a:t>
            </a:r>
          </a:p>
          <a:p>
            <a:pPr>
              <a:buNone/>
            </a:pPr>
            <a:r>
              <a:rPr lang="ru-RU" dirty="0" smtClean="0"/>
              <a:t>               И Шостакович – в Ленинграде.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       Архитектор Александр Никольский в блокадном    Ленинграде</a:t>
            </a:r>
            <a:endParaRPr lang="ru-RU" sz="1800" dirty="0"/>
          </a:p>
        </p:txBody>
      </p:sp>
      <p:pic>
        <p:nvPicPr>
          <p:cNvPr id="18434" name="Picture 2" descr="C:\Documents and Settings\Татьяна\Рабочий стол\На фронтах ВОв\Document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99992" y="2879134"/>
            <a:ext cx="4644008" cy="3978866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1"/>
            <a:ext cx="5049865" cy="3789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создавалась Ленинградская симфония:</a:t>
            </a:r>
            <a:br>
              <a:rPr lang="ru-RU" dirty="0" smtClean="0"/>
            </a:br>
            <a:r>
              <a:rPr lang="ru-RU" dirty="0" smtClean="0"/>
              <a:t>Дмитрий Шостакович в осаждённом городе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                                                        Анна Ахматова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/>
              <a:t>Мужество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7207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Мы знаем, что ныне лежит на весах</a:t>
            </a:r>
          </a:p>
          <a:p>
            <a:pPr algn="ctr">
              <a:buNone/>
            </a:pPr>
            <a:r>
              <a:rPr lang="ru-RU" sz="2400" dirty="0" smtClean="0"/>
              <a:t>И что совершается ныне.</a:t>
            </a:r>
          </a:p>
          <a:p>
            <a:pPr algn="ctr">
              <a:buNone/>
            </a:pPr>
            <a:r>
              <a:rPr lang="ru-RU" sz="2400" dirty="0" smtClean="0"/>
              <a:t>Час мужества пробил на наших часах,</a:t>
            </a:r>
          </a:p>
          <a:p>
            <a:pPr algn="ctr">
              <a:buNone/>
            </a:pPr>
            <a:r>
              <a:rPr lang="ru-RU" sz="2400" dirty="0" smtClean="0"/>
              <a:t>И мужество нас не покинет.</a:t>
            </a:r>
          </a:p>
          <a:p>
            <a:pPr algn="ctr">
              <a:buNone/>
            </a:pPr>
            <a:r>
              <a:rPr lang="ru-RU" sz="2400" dirty="0" smtClean="0"/>
              <a:t>Не страшно под пулями мёртвыми лечь,</a:t>
            </a:r>
          </a:p>
          <a:p>
            <a:pPr algn="ctr">
              <a:buNone/>
            </a:pPr>
            <a:r>
              <a:rPr lang="ru-RU" sz="2400" dirty="0" smtClean="0"/>
              <a:t>Не горько остаться без крова, -</a:t>
            </a:r>
          </a:p>
          <a:p>
            <a:pPr algn="ctr">
              <a:buNone/>
            </a:pPr>
            <a:r>
              <a:rPr lang="ru-RU" sz="2400" dirty="0" smtClean="0"/>
              <a:t>И мы сохраним тебя, русская речь,</a:t>
            </a:r>
          </a:p>
          <a:p>
            <a:pPr algn="ctr">
              <a:buNone/>
            </a:pPr>
            <a:r>
              <a:rPr lang="ru-RU" sz="2400" dirty="0" smtClean="0"/>
              <a:t>Великое русское слово.</a:t>
            </a:r>
          </a:p>
          <a:p>
            <a:pPr algn="ctr">
              <a:buNone/>
            </a:pPr>
            <a:r>
              <a:rPr lang="ru-RU" sz="2400" dirty="0" smtClean="0"/>
              <a:t>Свободным и чистым тебя пронесём,</a:t>
            </a:r>
          </a:p>
          <a:p>
            <a:pPr algn="ctr">
              <a:buNone/>
            </a:pPr>
            <a:r>
              <a:rPr lang="ru-RU" sz="2400" dirty="0" smtClean="0"/>
              <a:t>И внукам дадим, и от плена спасём</a:t>
            </a:r>
          </a:p>
          <a:p>
            <a:pPr algn="ctr">
              <a:buNone/>
            </a:pPr>
            <a:r>
              <a:rPr lang="ru-RU" sz="2400" dirty="0" smtClean="0"/>
              <a:t>     Навеки!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6421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         Язык плаката разил врага и звал на подвиг.                                           Ленинград.  Невский проспект. 1942г.</a:t>
            </a:r>
            <a:endParaRPr lang="ru-RU" sz="1800" dirty="0"/>
          </a:p>
        </p:txBody>
      </p:sp>
      <p:pic>
        <p:nvPicPr>
          <p:cNvPr id="23554" name="Picture 2" descr="C:\Documents and Settings\Татьяна\Рабочий стол\На фронтах ВОв\Document_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2332037"/>
            <a:ext cx="5351409" cy="4525963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03067" y="1"/>
            <a:ext cx="4940933" cy="3717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 дня в день, в самое тяжёлое время блокады, вела радиопередачи Ольга Берггольц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56388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Специальный корреспондент </a:t>
            </a:r>
            <a:br>
              <a:rPr lang="ru-RU" sz="2400" dirty="0" smtClean="0"/>
            </a:br>
            <a:r>
              <a:rPr lang="ru-RU" sz="2400" dirty="0" smtClean="0"/>
              <a:t>«Красной звезды»</a:t>
            </a:r>
            <a:br>
              <a:rPr lang="ru-RU" sz="2400" dirty="0" smtClean="0"/>
            </a:br>
            <a:r>
              <a:rPr lang="ru-RU" sz="2400" dirty="0" smtClean="0"/>
              <a:t>Илья Эренбург в эскадрилье «Нормандия-Неман». Западный фронт. 1943 г.</a:t>
            </a:r>
            <a:endParaRPr lang="ru-RU" sz="2400" dirty="0"/>
          </a:p>
        </p:txBody>
      </p:sp>
      <p:pic>
        <p:nvPicPr>
          <p:cNvPr id="2050" name="Picture 2" descr="C:\Documents and Settings\Татьяна\Рабочий стол\На фронтах ВОв\Document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1520" y="2276872"/>
            <a:ext cx="3068095" cy="4581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1412776"/>
            <a:ext cx="2088232" cy="40934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Вспомним, как мы время измеряли</a:t>
            </a:r>
          </a:p>
          <a:p>
            <a:pPr algn="ctr"/>
            <a:r>
              <a:rPr lang="ru-RU" sz="2000" dirty="0" smtClean="0"/>
              <a:t>По движенью пулемётных лент,</a:t>
            </a:r>
          </a:p>
          <a:p>
            <a:pPr algn="ctr"/>
            <a:r>
              <a:rPr lang="ru-RU" sz="2000" dirty="0" smtClean="0"/>
              <a:t>Как в бою друг друга не теряли</a:t>
            </a:r>
          </a:p>
          <a:p>
            <a:pPr algn="ctr"/>
            <a:r>
              <a:rPr lang="ru-RU" sz="2000" dirty="0" smtClean="0"/>
              <a:t>Комиссар, боец, корреспондент.</a:t>
            </a:r>
          </a:p>
          <a:p>
            <a:pPr algn="ctr"/>
            <a:r>
              <a:rPr lang="ru-RU" sz="2000" dirty="0" smtClean="0"/>
              <a:t>                                        М. Светлов</a:t>
            </a:r>
            <a:endParaRPr lang="ru-RU" sz="2000" dirty="0"/>
          </a:p>
        </p:txBody>
      </p:sp>
      <p:pic>
        <p:nvPicPr>
          <p:cNvPr id="5" name="Picture 2" descr="C:\Documents and Settings\Татьяна\Рабочий стол\На фронтах ВОв\Document_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894486" y="0"/>
            <a:ext cx="3249514" cy="48677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5085184"/>
            <a:ext cx="272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Роман Кармен и</a:t>
            </a:r>
          </a:p>
          <a:p>
            <a:pPr algn="ctr"/>
            <a:r>
              <a:rPr lang="ru-RU" dirty="0" smtClean="0"/>
              <a:t> генерал В.И.Чуйков. </a:t>
            </a:r>
            <a:br>
              <a:rPr lang="ru-RU" dirty="0" smtClean="0"/>
            </a:br>
            <a:r>
              <a:rPr lang="ru-RU" dirty="0" smtClean="0"/>
              <a:t>1-й Белорусский фронт.</a:t>
            </a:r>
          </a:p>
          <a:p>
            <a:pPr algn="ctr"/>
            <a:r>
              <a:rPr lang="ru-RU" dirty="0" smtClean="0"/>
              <a:t>1944 год.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024336" cy="30823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 средства, собранные джазовым оркестром под управлением Леонида Утёсова, были построены и </a:t>
            </a:r>
            <a:br>
              <a:rPr lang="ru-RU" sz="2400" dirty="0" smtClean="0"/>
            </a:br>
            <a:r>
              <a:rPr lang="ru-RU" sz="2400" dirty="0" smtClean="0"/>
              <a:t>переданы фронту два боевых самолёта.</a:t>
            </a:r>
            <a:endParaRPr lang="ru-RU" sz="2400" dirty="0"/>
          </a:p>
        </p:txBody>
      </p:sp>
      <p:pic>
        <p:nvPicPr>
          <p:cNvPr id="4098" name="Picture 2" descr="C:\Documents and Settings\Татьяна\Рабочий стол\На фронтах ВОв\Document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41239" y="0"/>
            <a:ext cx="5902761" cy="3933056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2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3449273"/>
            <a:ext cx="4716016" cy="34087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5157192"/>
            <a:ext cx="41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 боями. Художник и его герой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Татьяна\Рабочий стол\На фронтах ВОв\Document_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4222460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1340768"/>
            <a:ext cx="43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«И каждый думал и мечтал о чём-то о своём…»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 descr="C:\Documents and Settings\Татьяна\Рабочий стол\На фронтах ВОв\Document_2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212585" y="3581162"/>
            <a:ext cx="4931415" cy="327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C:\Documents and Settings\Татьяна\Рабочий стол\На фронтах ВОв\Document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83568" y="0"/>
            <a:ext cx="3347864" cy="5003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2292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Советские бойцы разбирают </a:t>
            </a:r>
            <a:br>
              <a:rPr lang="ru-RU" dirty="0" smtClean="0"/>
            </a:br>
            <a:r>
              <a:rPr lang="ru-RU" dirty="0" smtClean="0"/>
              <a:t>укрытие, в котором находились </a:t>
            </a:r>
            <a:br>
              <a:rPr lang="ru-RU" dirty="0" smtClean="0"/>
            </a:br>
            <a:r>
              <a:rPr lang="ru-RU" dirty="0" smtClean="0"/>
              <a:t>памятники Гёте и Шиллеру.</a:t>
            </a:r>
            <a:br>
              <a:rPr lang="ru-RU" dirty="0" smtClean="0"/>
            </a:br>
            <a:r>
              <a:rPr lang="ru-RU" dirty="0" smtClean="0"/>
              <a:t> Германия, Веймар. 1944 г.</a:t>
            </a:r>
            <a:endParaRPr lang="ru-RU" dirty="0"/>
          </a:p>
        </p:txBody>
      </p:sp>
      <p:pic>
        <p:nvPicPr>
          <p:cNvPr id="5" name="Picture 2" descr="C:\Documents and Settings\Татьяна\Рабочий стол\На фронтах ВОв\Document_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04048" y="1554935"/>
            <a:ext cx="3563888" cy="53030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1886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Бойцы притихли.</a:t>
            </a:r>
          </a:p>
          <a:p>
            <a:pPr algn="ctr"/>
            <a:r>
              <a:rPr lang="ru-RU" dirty="0" smtClean="0"/>
              <a:t> Звучит музыка Чайковского. </a:t>
            </a:r>
            <a:br>
              <a:rPr lang="ru-RU" dirty="0" smtClean="0"/>
            </a:br>
            <a:r>
              <a:rPr lang="ru-RU" dirty="0" smtClean="0"/>
              <a:t> Германия. 1945 год.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357166"/>
            <a:ext cx="2448272" cy="27838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Берлине. Военные художники Леонид Сойфертис и Борис Пророков. 1945г.</a:t>
            </a:r>
            <a:endParaRPr lang="ru-RU" sz="2400" dirty="0"/>
          </a:p>
        </p:txBody>
      </p:sp>
      <p:pic>
        <p:nvPicPr>
          <p:cNvPr id="9218" name="Picture 2" descr="C:\Documents and Settings\Татьяна\Рабочий стол\На фронтах ВОв\Document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3808" y="3573016"/>
            <a:ext cx="5570191" cy="3284984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1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" y="0"/>
            <a:ext cx="6084168" cy="39356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Бранденбургских ворот. Евгений Долматовский читает стихи. 2 мая 1945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Татьяна\Рабочий стол\На фронтах ВОв\Document_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547288"/>
            <a:ext cx="3929090" cy="56823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2143116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поход, в поход зовёт Отчизна  смелых,</a:t>
            </a:r>
          </a:p>
          <a:p>
            <a:r>
              <a:rPr lang="ru-RU" dirty="0" smtClean="0"/>
              <a:t>В поход, в поход! Объявлена война.</a:t>
            </a:r>
          </a:p>
          <a:p>
            <a:r>
              <a:rPr lang="ru-RU" dirty="0" smtClean="0"/>
              <a:t>На боевое воинское дело</a:t>
            </a:r>
          </a:p>
          <a:p>
            <a:r>
              <a:rPr lang="ru-RU" dirty="0" smtClean="0"/>
              <a:t>Зовёт нас всех Советская страна!</a:t>
            </a:r>
          </a:p>
          <a:p>
            <a:r>
              <a:rPr lang="ru-RU" dirty="0" smtClean="0"/>
              <a:t>                                              А.Прокофьев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28392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 день Победы. Фотокорреспондент Владимир Вдовин, </a:t>
            </a:r>
            <a:br>
              <a:rPr lang="ru-RU" sz="2400" dirty="0" smtClean="0"/>
            </a:br>
            <a:r>
              <a:rPr lang="ru-RU" sz="2400" dirty="0" smtClean="0"/>
              <a:t>художник  Орест Верейский, поэт Александр Твардовский </a:t>
            </a:r>
            <a:br>
              <a:rPr lang="ru-RU" sz="2400" dirty="0" smtClean="0"/>
            </a:br>
            <a:r>
              <a:rPr lang="ru-RU" sz="2400" dirty="0" smtClean="0"/>
              <a:t>и художник Виталий Горяев.</a:t>
            </a:r>
            <a:endParaRPr lang="ru-RU" sz="2400" dirty="0"/>
          </a:p>
        </p:txBody>
      </p:sp>
      <p:pic>
        <p:nvPicPr>
          <p:cNvPr id="8194" name="Picture 2" descr="C:\Documents and Settings\Татьяна\Рабочий стол\На фронтах ВОв\Document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491880" y="3101807"/>
            <a:ext cx="5652120" cy="3756193"/>
          </a:xfrm>
          <a:prstGeom prst="rect">
            <a:avLst/>
          </a:prstGeom>
          <a:noFill/>
        </p:spPr>
      </p:pic>
      <p:pic>
        <p:nvPicPr>
          <p:cNvPr id="4" name="Picture 2" descr="C:\Documents and Settings\Татьяна\Рабочий стол\На фронтах ВОв\Document_1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1"/>
            <a:ext cx="5030091" cy="3356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717032"/>
            <a:ext cx="2952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Комендант Берлина генерал Н.Э. Берзарин среди писателей.</a:t>
            </a:r>
            <a:br>
              <a:rPr lang="ru-RU" dirty="0" smtClean="0"/>
            </a:br>
            <a:r>
              <a:rPr lang="ru-RU" dirty="0" smtClean="0"/>
              <a:t>Справа налево: Александр Безыменский, Цезарь Солодарь,</a:t>
            </a:r>
            <a:br>
              <a:rPr lang="ru-RU" dirty="0" smtClean="0"/>
            </a:br>
            <a:r>
              <a:rPr lang="ru-RU" dirty="0" smtClean="0"/>
              <a:t>Мартын Мержанов, Всеволод Вишневский.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Татьяна\Рабочий стол\На фронтах ВОв\Document_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5076056" cy="46594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4766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«Этот день мы приближали, как могли..»</a:t>
            </a:r>
            <a:endParaRPr lang="ru-RU" dirty="0"/>
          </a:p>
        </p:txBody>
      </p:sp>
      <p:pic>
        <p:nvPicPr>
          <p:cNvPr id="4" name="Picture 2" descr="C:\Documents and Settings\Татьяна\Рабочий стол\На фронтах ВОв\Document_1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76056" y="1250043"/>
            <a:ext cx="4067944" cy="5607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69246" y="5229200"/>
            <a:ext cx="427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Концерт на ступеньках рейхстага. </a:t>
            </a:r>
            <a:br>
              <a:rPr lang="ru-RU" dirty="0" smtClean="0"/>
            </a:br>
            <a:r>
              <a:rPr lang="ru-RU" dirty="0" smtClean="0"/>
              <a:t>Выступает Лидия Русланова.</a:t>
            </a:r>
            <a:br>
              <a:rPr lang="ru-RU" dirty="0" smtClean="0"/>
            </a:br>
            <a:r>
              <a:rPr lang="ru-RU" dirty="0" smtClean="0"/>
              <a:t>Берлин. Май 1945г.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Татьяна\Рабочий стол\На фронтах ВОв\Document_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285728"/>
            <a:ext cx="3929090" cy="6367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3214686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Тысячевёрстную дорогу</a:t>
            </a:r>
          </a:p>
          <a:p>
            <a:r>
              <a:rPr lang="ru-RU" sz="2400" dirty="0" smtClean="0"/>
              <a:t>Прошёл советский исполин.</a:t>
            </a:r>
          </a:p>
          <a:p>
            <a:r>
              <a:rPr lang="ru-RU" sz="2400" dirty="0" smtClean="0"/>
              <a:t>Настиг врага и взял Берлин…</a:t>
            </a:r>
          </a:p>
          <a:p>
            <a:r>
              <a:rPr lang="ru-RU" sz="2400" dirty="0" smtClean="0"/>
              <a:t>                                С. Маршак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Указ Президиума </a:t>
            </a:r>
            <a:br>
              <a:rPr lang="ru-RU" sz="3200" dirty="0" smtClean="0"/>
            </a:br>
            <a:r>
              <a:rPr lang="ru-RU" sz="3200" dirty="0" smtClean="0"/>
              <a:t>Верховного Совета СССР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Об объявлении 9 Мая  </a:t>
            </a:r>
          </a:p>
          <a:p>
            <a:pPr algn="ctr">
              <a:buNone/>
            </a:pPr>
            <a:r>
              <a:rPr lang="ru-RU" sz="2400" dirty="0" smtClean="0"/>
              <a:t>ПРАЗДНИКОМ ПОБЕДЫ</a:t>
            </a:r>
          </a:p>
          <a:p>
            <a:pPr>
              <a:buNone/>
            </a:pPr>
            <a:r>
              <a:rPr lang="ru-RU" sz="2000" dirty="0" smtClean="0"/>
              <a:t>         В ознаменование победоносного завершения Великой Отечественной войны советского народа против немецко-фашистских захватчиков и одержанных исторических побед Красной армии, увенчавшихся полным разгромом гитлеровской Германии, заявившей о безоговорочной капитуляции, установить, что 9 мая является днём всенародного торжества – ПРАЗДНИКОМ ПОБЕДЫ.</a:t>
            </a:r>
          </a:p>
          <a:p>
            <a:pPr>
              <a:buNone/>
            </a:pPr>
            <a:r>
              <a:rPr lang="ru-RU" sz="2000" dirty="0" smtClean="0"/>
              <a:t>      9 мая считать нерабочим днём.</a:t>
            </a:r>
          </a:p>
          <a:p>
            <a:pPr algn="r">
              <a:buNone/>
            </a:pPr>
            <a:r>
              <a:rPr lang="ru-RU" sz="1600" dirty="0" smtClean="0"/>
              <a:t>Председатель Президиума Верховного Совета СССР     М. Калинин</a:t>
            </a:r>
          </a:p>
          <a:p>
            <a:pPr algn="r">
              <a:buNone/>
            </a:pPr>
            <a:r>
              <a:rPr lang="ru-RU" sz="1600" dirty="0" smtClean="0"/>
              <a:t>Секретарь Президиума Верховного Совета СССР     А. Горкин</a:t>
            </a:r>
          </a:p>
          <a:p>
            <a:pPr>
              <a:buNone/>
            </a:pPr>
            <a:r>
              <a:rPr lang="ru-RU" sz="1600" dirty="0" smtClean="0"/>
              <a:t>       Москва, Кремль.</a:t>
            </a:r>
          </a:p>
          <a:p>
            <a:pPr>
              <a:buNone/>
            </a:pPr>
            <a:r>
              <a:rPr lang="ru-RU" sz="1600" dirty="0" smtClean="0"/>
              <a:t>       8 мая 1945 года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В. Левшин, А. Машистов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 победить страну, </a:t>
            </a:r>
          </a:p>
          <a:p>
            <a:pPr>
              <a:buNone/>
            </a:pPr>
            <a:r>
              <a:rPr lang="ru-RU" dirty="0" smtClean="0"/>
              <a:t>                  в которой мирных нет,</a:t>
            </a:r>
          </a:p>
          <a:p>
            <a:pPr>
              <a:buNone/>
            </a:pPr>
            <a:r>
              <a:rPr lang="ru-RU" dirty="0" smtClean="0"/>
              <a:t>Где каждый бьёт врага –</a:t>
            </a:r>
          </a:p>
          <a:p>
            <a:pPr>
              <a:buNone/>
            </a:pPr>
            <a:r>
              <a:rPr lang="ru-RU" dirty="0" smtClean="0"/>
              <a:t>                  трудом  или снарядом,</a:t>
            </a:r>
          </a:p>
          <a:p>
            <a:pPr>
              <a:buNone/>
            </a:pPr>
            <a:r>
              <a:rPr lang="ru-RU" dirty="0" smtClean="0"/>
              <a:t>Где музыкант, артист,</a:t>
            </a:r>
          </a:p>
          <a:p>
            <a:pPr>
              <a:buNone/>
            </a:pPr>
            <a:r>
              <a:rPr lang="ru-RU" dirty="0" smtClean="0"/>
              <a:t>                  художник и поэт</a:t>
            </a:r>
          </a:p>
          <a:p>
            <a:pPr>
              <a:buNone/>
            </a:pPr>
            <a:r>
              <a:rPr lang="ru-RU" dirty="0" smtClean="0"/>
              <a:t>С поэмой и штыком</a:t>
            </a:r>
          </a:p>
          <a:p>
            <a:pPr>
              <a:buNone/>
            </a:pPr>
            <a:r>
              <a:rPr lang="ru-RU" dirty="0" smtClean="0"/>
              <a:t>                  идут с бойцами рядом.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Музы вели в бой. Деятели литературы и искусства в годы Великой Отечественной войны. </a:t>
            </a:r>
          </a:p>
          <a:p>
            <a:pPr>
              <a:buNone/>
            </a:pPr>
            <a:r>
              <a:rPr lang="ru-RU" dirty="0" smtClean="0"/>
              <a:t>    Сост. С. Красильщик. – М.: АПН, </a:t>
            </a:r>
          </a:p>
          <a:p>
            <a:pPr>
              <a:buNone/>
            </a:pPr>
            <a:r>
              <a:rPr lang="ru-RU" dirty="0" smtClean="0"/>
              <a:t>    1985. -343с., ил.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тьяна\Рабочий стол\На фронтах ВОв\Document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735388" y="0"/>
            <a:ext cx="5408612" cy="3429000"/>
          </a:xfrm>
          <a:prstGeom prst="rect">
            <a:avLst/>
          </a:prstGeom>
          <a:noFill/>
        </p:spPr>
      </p:pic>
      <p:pic>
        <p:nvPicPr>
          <p:cNvPr id="5" name="Picture 2" descr="C:\Documents and Settings\Татьяна\Рабочий стол\На фронтах ВОв\Document_1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-1" y="3429001"/>
            <a:ext cx="5255971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47251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Любовь Орлова среди бойцов, отправляющихся на фронт. 1943г.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Михаил Шолохов, Александр Фадеев и Евгений Петров </a:t>
            </a:r>
            <a:br>
              <a:rPr lang="ru-RU" dirty="0" smtClean="0"/>
            </a:br>
            <a:r>
              <a:rPr lang="ru-RU" dirty="0" smtClean="0"/>
              <a:t>у командующего </a:t>
            </a:r>
          </a:p>
          <a:p>
            <a:pPr algn="r"/>
            <a:r>
              <a:rPr lang="ru-RU" dirty="0" smtClean="0"/>
              <a:t>Западным фронтом </a:t>
            </a:r>
            <a:br>
              <a:rPr lang="ru-RU" dirty="0" smtClean="0"/>
            </a:br>
            <a:r>
              <a:rPr lang="ru-RU" dirty="0" smtClean="0"/>
              <a:t>Генерал-лейтенанта </a:t>
            </a:r>
          </a:p>
          <a:p>
            <a:pPr algn="r"/>
            <a:r>
              <a:rPr lang="ru-RU" dirty="0" smtClean="0"/>
              <a:t>И.С. Конева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Александр  Александров,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полковник, участник войны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Всё связано с Москвой: </a:t>
            </a:r>
          </a:p>
          <a:p>
            <a:pPr>
              <a:buNone/>
            </a:pPr>
            <a:r>
              <a:rPr lang="ru-RU" sz="2400" dirty="0" smtClean="0"/>
              <a:t>Повестка военкома,</a:t>
            </a:r>
          </a:p>
          <a:p>
            <a:pPr>
              <a:buNone/>
            </a:pPr>
            <a:r>
              <a:rPr lang="ru-RU" sz="2400" dirty="0" smtClean="0"/>
              <a:t>И митинг у райкома, </a:t>
            </a:r>
          </a:p>
          <a:p>
            <a:pPr>
              <a:buNone/>
            </a:pPr>
            <a:r>
              <a:rPr lang="ru-RU" sz="2400" dirty="0" smtClean="0"/>
              <a:t>И штык над мостовой;</a:t>
            </a:r>
          </a:p>
          <a:p>
            <a:pPr>
              <a:buNone/>
            </a:pPr>
            <a:r>
              <a:rPr lang="ru-RU" sz="2400" dirty="0" smtClean="0"/>
              <a:t>Зенитка у крыльца</a:t>
            </a:r>
          </a:p>
          <a:p>
            <a:pPr>
              <a:buNone/>
            </a:pPr>
            <a:r>
              <a:rPr lang="ru-RU" sz="2400" dirty="0" smtClean="0"/>
              <a:t>И танки у фонтана, </a:t>
            </a:r>
          </a:p>
          <a:p>
            <a:pPr>
              <a:buNone/>
            </a:pPr>
            <a:r>
              <a:rPr lang="ru-RU" sz="2400" dirty="0" smtClean="0"/>
              <a:t>И голос Левитана, </a:t>
            </a:r>
          </a:p>
          <a:p>
            <a:pPr>
              <a:buNone/>
            </a:pPr>
            <a:r>
              <a:rPr lang="ru-RU" sz="2400" dirty="0" smtClean="0"/>
              <a:t>И мужество бойца,..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71966" cy="452596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Всё связано с Москвой:</a:t>
            </a:r>
          </a:p>
          <a:p>
            <a:pPr>
              <a:buNone/>
            </a:pPr>
            <a:r>
              <a:rPr lang="ru-RU" sz="2400" dirty="0" smtClean="0"/>
              <a:t>Сраженья и парады.</a:t>
            </a:r>
          </a:p>
          <a:p>
            <a:pPr>
              <a:buNone/>
            </a:pPr>
            <a:r>
              <a:rPr lang="ru-RU" sz="2400" dirty="0" smtClean="0"/>
              <a:t>И высшие награды</a:t>
            </a:r>
          </a:p>
          <a:p>
            <a:pPr>
              <a:buNone/>
            </a:pPr>
            <a:r>
              <a:rPr lang="ru-RU" sz="2400" dirty="0" smtClean="0"/>
              <a:t>За подвиг боевой;</a:t>
            </a:r>
          </a:p>
          <a:p>
            <a:pPr>
              <a:buNone/>
            </a:pPr>
            <a:r>
              <a:rPr lang="ru-RU" sz="2400" dirty="0" smtClean="0"/>
              <a:t>В сиянье облака –</a:t>
            </a:r>
          </a:p>
          <a:p>
            <a:pPr>
              <a:buNone/>
            </a:pPr>
            <a:r>
              <a:rPr lang="ru-RU" sz="2400" dirty="0" smtClean="0"/>
              <a:t>Торжественность салюта,</a:t>
            </a:r>
          </a:p>
          <a:p>
            <a:pPr>
              <a:buNone/>
            </a:pPr>
            <a:r>
              <a:rPr lang="ru-RU" sz="2400" dirty="0" smtClean="0"/>
              <a:t>Молчания минута</a:t>
            </a:r>
          </a:p>
          <a:p>
            <a:pPr>
              <a:buNone/>
            </a:pPr>
            <a:r>
              <a:rPr lang="ru-RU" sz="2400" dirty="0" smtClean="0"/>
              <a:t>И память на 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тьяна\Рабочий стол\На фронтах ВОв\Document_14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1"/>
            <a:ext cx="4716016" cy="3538553"/>
          </a:xfrm>
          <a:prstGeom prst="rect">
            <a:avLst/>
          </a:prstGeom>
          <a:noFill/>
        </p:spPr>
      </p:pic>
      <p:pic>
        <p:nvPicPr>
          <p:cNvPr id="5" name="Picture 3" descr="C:\Documents and Settings\Татьяна\Рабочий стол\На фронтах ВОв\Document_1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419872" y="2634503"/>
            <a:ext cx="5724128" cy="4223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54868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«Говорит Москва. От Советского Информбюро…» - </a:t>
            </a:r>
            <a:br>
              <a:rPr lang="ru-RU" dirty="0" smtClean="0"/>
            </a:br>
            <a:r>
              <a:rPr lang="ru-RU" dirty="0" smtClean="0"/>
              <a:t>у микрофона диктор Юрий Левитан. 1941г.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Тревожные дни 41-го.  Зенитчики стерегут московское небо.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Мешая с суриком кармин</a:t>
            </a:r>
          </a:p>
          <a:p>
            <a:pPr>
              <a:buNone/>
            </a:pPr>
            <a:r>
              <a:rPr lang="ru-RU" dirty="0" smtClean="0"/>
              <a:t>И красок не щадя затраты, </a:t>
            </a:r>
          </a:p>
          <a:p>
            <a:pPr>
              <a:buNone/>
            </a:pPr>
            <a:r>
              <a:rPr lang="ru-RU" dirty="0" smtClean="0"/>
              <a:t>Бьют звонкой яростью плакатов</a:t>
            </a:r>
          </a:p>
          <a:p>
            <a:pPr>
              <a:buNone/>
            </a:pPr>
            <a:r>
              <a:rPr lang="ru-RU" dirty="0" smtClean="0"/>
              <a:t>Врага и Радлов, и Шухмин.</a:t>
            </a:r>
          </a:p>
          <a:p>
            <a:pPr>
              <a:buNone/>
            </a:pPr>
            <a:r>
              <a:rPr lang="ru-RU" dirty="0" smtClean="0"/>
              <a:t>               От Кукрыниксов ни на шаг</a:t>
            </a:r>
          </a:p>
          <a:p>
            <a:pPr>
              <a:buNone/>
            </a:pPr>
            <a:r>
              <a:rPr lang="ru-RU" dirty="0" smtClean="0"/>
              <a:t>               Не отстаёт поэт Маршак:</a:t>
            </a:r>
          </a:p>
          <a:p>
            <a:pPr>
              <a:buNone/>
            </a:pPr>
            <a:r>
              <a:rPr lang="ru-RU" dirty="0" smtClean="0"/>
              <a:t>               Они и кистью, и пером</a:t>
            </a:r>
          </a:p>
          <a:p>
            <a:pPr>
              <a:buNone/>
            </a:pPr>
            <a:r>
              <a:rPr lang="ru-RU" dirty="0" smtClean="0"/>
              <a:t>               Громят фашистов вчетвером…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928670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В. Левшин, А. Машистов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Татьяна\Рабочий стол\На фронтах ВОв\Document_1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5767363" cy="3438972"/>
          </a:xfrm>
          <a:prstGeom prst="rect">
            <a:avLst/>
          </a:prstGeom>
          <a:noFill/>
        </p:spPr>
      </p:pic>
      <p:pic>
        <p:nvPicPr>
          <p:cNvPr id="3" name="Picture 2" descr="C:\Documents and Settings\Татьяна\Рабочий стол\На фронтах ВОв\Document_1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72000" y="2268024"/>
            <a:ext cx="4572000" cy="4589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93305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Карикатуры и плакаты - оружие Кукрыниксов. Художники Михаил Куприянов, Порфирий Крылов, Николай Соколов </a:t>
            </a:r>
            <a:br>
              <a:rPr lang="ru-RU" dirty="0" smtClean="0"/>
            </a:br>
            <a:r>
              <a:rPr lang="ru-RU" dirty="0" smtClean="0"/>
              <a:t>в дни войны.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62068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«Окна ТАСС»  вносили свой вклад в победу над врагом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65403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Алексей Сурков – Софье Кревс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Бьётся в тесной печурке огонь.</a:t>
            </a:r>
          </a:p>
          <a:p>
            <a:pPr>
              <a:buNone/>
            </a:pPr>
            <a:r>
              <a:rPr lang="ru-RU" sz="2000" dirty="0" smtClean="0"/>
              <a:t>На поленьях смола, как слеза.</a:t>
            </a:r>
          </a:p>
          <a:p>
            <a:pPr>
              <a:buNone/>
            </a:pPr>
            <a:r>
              <a:rPr lang="ru-RU" sz="2000" dirty="0" smtClean="0"/>
              <a:t>И поёт мне в землянке гармонь</a:t>
            </a:r>
          </a:p>
          <a:p>
            <a:pPr>
              <a:buNone/>
            </a:pPr>
            <a:r>
              <a:rPr lang="ru-RU" sz="2000" dirty="0" smtClean="0"/>
              <a:t>Про улыбку твою и глаза.</a:t>
            </a:r>
          </a:p>
          <a:p>
            <a:pPr>
              <a:buNone/>
            </a:pPr>
            <a:r>
              <a:rPr lang="ru-RU" sz="2000" dirty="0" smtClean="0"/>
              <a:t>                    Про тебя мне шептали кусты</a:t>
            </a:r>
          </a:p>
          <a:p>
            <a:pPr>
              <a:buNone/>
            </a:pPr>
            <a:r>
              <a:rPr lang="ru-RU" sz="2000" dirty="0" smtClean="0"/>
              <a:t>                    В белоснежных полях под Москвой.</a:t>
            </a:r>
          </a:p>
          <a:p>
            <a:pPr>
              <a:buNone/>
            </a:pPr>
            <a:r>
              <a:rPr lang="ru-RU" sz="2000" dirty="0" smtClean="0"/>
              <a:t>                    Я хочу, чтобы слышала ты,</a:t>
            </a:r>
          </a:p>
          <a:p>
            <a:pPr>
              <a:buNone/>
            </a:pPr>
            <a:r>
              <a:rPr lang="ru-RU" sz="2000" dirty="0" smtClean="0"/>
              <a:t>                    Как тоскует мой голос живой.</a:t>
            </a:r>
          </a:p>
          <a:p>
            <a:pPr>
              <a:buNone/>
            </a:pPr>
            <a:r>
              <a:rPr lang="ru-RU" sz="2000" dirty="0" smtClean="0"/>
              <a:t>Ты сейчас далеко–</a:t>
            </a:r>
            <a:r>
              <a:rPr lang="ru-RU" sz="2000" dirty="0" err="1" smtClean="0"/>
              <a:t>далеко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Между нами снега и снега.</a:t>
            </a:r>
          </a:p>
          <a:p>
            <a:pPr>
              <a:buNone/>
            </a:pPr>
            <a:r>
              <a:rPr lang="ru-RU" sz="2000" dirty="0" smtClean="0"/>
              <a:t>До тебя мне дойти нелегко,</a:t>
            </a:r>
          </a:p>
          <a:p>
            <a:pPr>
              <a:buNone/>
            </a:pPr>
            <a:r>
              <a:rPr lang="ru-RU" sz="2000" dirty="0" smtClean="0"/>
              <a:t>А до смерти – четыре шага.</a:t>
            </a:r>
          </a:p>
          <a:p>
            <a:pPr>
              <a:buNone/>
            </a:pPr>
            <a:r>
              <a:rPr lang="ru-RU" sz="2000" dirty="0" smtClean="0"/>
              <a:t>                    Пой, гармоника, вьюге назло, </a:t>
            </a:r>
          </a:p>
          <a:p>
            <a:pPr>
              <a:buNone/>
            </a:pPr>
            <a:r>
              <a:rPr lang="ru-RU" sz="2000" dirty="0" smtClean="0"/>
              <a:t>                    Заплутавшее счастье зови.</a:t>
            </a:r>
          </a:p>
          <a:p>
            <a:pPr>
              <a:buNone/>
            </a:pPr>
            <a:r>
              <a:rPr lang="ru-RU" sz="2000" dirty="0" smtClean="0"/>
              <a:t>                    Мне в холодной землянке тепло</a:t>
            </a:r>
          </a:p>
          <a:p>
            <a:pPr>
              <a:buNone/>
            </a:pPr>
            <a:r>
              <a:rPr lang="ru-RU" sz="2000" dirty="0" smtClean="0"/>
              <a:t>                    От твоей негасимой любви.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тьяна\Рабочий стол\На фронтах ВОв\Document_1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491880" y="2744638"/>
            <a:ext cx="5652120" cy="4113362"/>
          </a:xfrm>
          <a:prstGeom prst="rect">
            <a:avLst/>
          </a:prstGeom>
          <a:noFill/>
        </p:spPr>
      </p:pic>
      <p:pic>
        <p:nvPicPr>
          <p:cNvPr id="5" name="Picture 2" descr="C:\Documents and Settings\Татьяна\Рабочий стол\На фронтах ВОв\Document_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3505453" cy="5013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16288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Алексей Толстой у летчиков-истребителей. 1941г.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Константин Симонов и Валентина Серова на фронте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536</TotalTime>
  <Words>862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  Музы не молчали</vt:lpstr>
      <vt:lpstr>Слайд 2</vt:lpstr>
      <vt:lpstr>Слайд 3</vt:lpstr>
      <vt:lpstr>Александр  Александров,  полковник, участник войны</vt:lpstr>
      <vt:lpstr>Слайд 5</vt:lpstr>
      <vt:lpstr>    </vt:lpstr>
      <vt:lpstr>Слайд 7</vt:lpstr>
      <vt:lpstr>Алексей Сурков – Софье Кревс</vt:lpstr>
      <vt:lpstr>Слайд 9</vt:lpstr>
      <vt:lpstr>   Эти строки из стихотворения Константина Симонова были   дороги и близки и тем, кого ждали, и тем, кто ждал.</vt:lpstr>
      <vt:lpstr>Александр Межиров</vt:lpstr>
      <vt:lpstr>        Архитектор Александр Никольский в блокадном    Ленинграде</vt:lpstr>
      <vt:lpstr>                                                         Анна Ахматова  Мужество</vt:lpstr>
      <vt:lpstr>          Язык плаката разил врага и звал на подвиг.                                           Ленинград.  Невский проспект. 1942г.</vt:lpstr>
      <vt:lpstr>Специальный корреспондент  «Красной звезды» Илья Эренбург в эскадрилье «Нормандия-Неман». Западный фронт. 1943 г.</vt:lpstr>
      <vt:lpstr>На средства, собранные джазовым оркестром под управлением Леонида Утёсова, были построены и  переданы фронту два боевых самолёта.</vt:lpstr>
      <vt:lpstr>Слайд 17</vt:lpstr>
      <vt:lpstr>  </vt:lpstr>
      <vt:lpstr>В Берлине. Военные художники Леонид Сойфертис и Борис Пророков. 1945г.</vt:lpstr>
      <vt:lpstr>В день Победы. Фотокорреспондент Владимир Вдовин,  художник  Орест Верейский, поэт Александр Твардовский  и художник Виталий Горяев.</vt:lpstr>
      <vt:lpstr>Слайд 21</vt:lpstr>
      <vt:lpstr>Слайд 22</vt:lpstr>
      <vt:lpstr>Указ Президиума  Верховного Совета СССР</vt:lpstr>
      <vt:lpstr>В. Левшин, А. Машистов</vt:lpstr>
      <vt:lpstr>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 не молчали</dc:title>
  <cp:lastModifiedBy>Проняткина Т.В.</cp:lastModifiedBy>
  <cp:revision>82</cp:revision>
  <dcterms:modified xsi:type="dcterms:W3CDTF">2012-02-14T09:12:03Z</dcterms:modified>
</cp:coreProperties>
</file>