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498" r:id="rId2"/>
    <p:sldId id="491" r:id="rId3"/>
    <p:sldId id="493" r:id="rId4"/>
    <p:sldId id="501" r:id="rId5"/>
    <p:sldId id="502" r:id="rId6"/>
    <p:sldId id="503" r:id="rId7"/>
    <p:sldId id="504" r:id="rId8"/>
    <p:sldId id="506" r:id="rId9"/>
    <p:sldId id="505" r:id="rId10"/>
    <p:sldId id="507" r:id="rId11"/>
    <p:sldId id="480" r:id="rId12"/>
    <p:sldId id="508" r:id="rId13"/>
    <p:sldId id="514" r:id="rId14"/>
    <p:sldId id="519" r:id="rId15"/>
    <p:sldId id="520" r:id="rId16"/>
    <p:sldId id="521" r:id="rId17"/>
    <p:sldId id="523" r:id="rId18"/>
    <p:sldId id="48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D99B3"/>
    <a:srgbClr val="CC00CC"/>
    <a:srgbClr val="F3650D"/>
    <a:srgbClr val="FFE94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100" autoAdjust="0"/>
  </p:normalViewPr>
  <p:slideViewPr>
    <p:cSldViewPr>
      <p:cViewPr>
        <p:scale>
          <a:sx n="40" d="100"/>
          <a:sy n="40" d="100"/>
        </p:scale>
        <p:origin x="-509" y="-2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850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http://avtatuzova.ru/" TargetMode="Externa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715272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56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«Числа 0-10»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72066" y="1659379"/>
            <a:ext cx="378621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презентации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Татузова Анна Васильевна</a:t>
            </a:r>
          </a:p>
          <a:p>
            <a:pPr algn="ctr"/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http://avtatuzova.ru</a:t>
            </a:r>
            <a:endParaRPr lang="ru-RU" sz="24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начальных классов </a:t>
            </a: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Москва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70569"/>
            <a:ext cx="4215652" cy="2916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733030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79512" y="980728"/>
            <a:ext cx="7479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Пети в верные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504" y="5919663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Выберите равенство, к которому составили схему.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4" name="Группа 53"/>
          <p:cNvGrpSpPr/>
          <p:nvPr/>
        </p:nvGrpSpPr>
        <p:grpSpPr>
          <a:xfrm>
            <a:off x="6105139" y="1664219"/>
            <a:ext cx="2690407" cy="1303754"/>
            <a:chOff x="5016305" y="1981230"/>
            <a:chExt cx="3707650" cy="1303754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5065442" y="2731182"/>
              <a:ext cx="3658513" cy="215928"/>
              <a:chOff x="683568" y="6093296"/>
              <a:chExt cx="2652421" cy="156649"/>
            </a:xfrm>
          </p:grpSpPr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683568" y="6165304"/>
                <a:ext cx="2628292" cy="0"/>
              </a:xfrm>
              <a:prstGeom prst="line">
                <a:avLst/>
              </a:prstGeom>
              <a:ln w="381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683568" y="6093296"/>
                <a:ext cx="0" cy="144016"/>
              </a:xfrm>
              <a:prstGeom prst="line">
                <a:avLst/>
              </a:prstGeom>
              <a:ln w="381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3335989" y="6093296"/>
                <a:ext cx="0" cy="144016"/>
              </a:xfrm>
              <a:prstGeom prst="line">
                <a:avLst/>
              </a:prstGeom>
              <a:ln w="381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2051720" y="6105929"/>
                <a:ext cx="0" cy="144016"/>
              </a:xfrm>
              <a:prstGeom prst="line">
                <a:avLst/>
              </a:prstGeom>
              <a:ln w="381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Прямоугольник 21"/>
            <p:cNvSpPr/>
            <p:nvPr/>
          </p:nvSpPr>
          <p:spPr>
            <a:xfrm>
              <a:off x="5706688" y="2823319"/>
              <a:ext cx="766539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2400" dirty="0" smtClean="0">
                  <a:solidFill>
                    <a:srgbClr val="FF0000"/>
                  </a:solidFill>
                  <a:latin typeface="Arial Narrow" pitchFamily="34" charset="0"/>
                  <a:cs typeface="Arial" pitchFamily="34" charset="0"/>
                </a:rPr>
                <a:t>2</a:t>
              </a:r>
              <a:endParaRPr lang="ru-RU" sz="24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7449155" y="2822274"/>
              <a:ext cx="527742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2400" dirty="0" smtClean="0">
                  <a:solidFill>
                    <a:srgbClr val="FF0000"/>
                  </a:solidFill>
                  <a:latin typeface="Arial Narrow" pitchFamily="34" charset="0"/>
                  <a:cs typeface="Arial" pitchFamily="34" charset="0"/>
                </a:rPr>
                <a:t>?</a:t>
              </a:r>
              <a:endParaRPr lang="ru-RU" sz="24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9" name="Дуга 28"/>
            <p:cNvSpPr/>
            <p:nvPr/>
          </p:nvSpPr>
          <p:spPr>
            <a:xfrm>
              <a:off x="5016305" y="2533106"/>
              <a:ext cx="3658512" cy="599849"/>
            </a:xfrm>
            <a:prstGeom prst="arc">
              <a:avLst>
                <a:gd name="adj1" fmla="val 10929015"/>
                <a:gd name="adj2" fmla="val 41695"/>
              </a:avLst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6555262" y="1981230"/>
              <a:ext cx="448889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lvl="0"/>
              <a:r>
                <a:rPr lang="ru-RU" sz="2400" dirty="0" smtClean="0">
                  <a:solidFill>
                    <a:srgbClr val="FF0000"/>
                  </a:solidFill>
                  <a:latin typeface="Arial Narrow" pitchFamily="34" charset="0"/>
                  <a:cs typeface="Arial" pitchFamily="34" charset="0"/>
                </a:rPr>
                <a:t>5</a:t>
              </a:r>
              <a:endParaRPr lang="ru-RU" sz="24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endParaRPr>
            </a:p>
          </p:txBody>
        </p:sp>
      </p:grpSp>
      <p:cxnSp>
        <p:nvCxnSpPr>
          <p:cNvPr id="70" name="Прямая соединительная линия 69"/>
          <p:cNvCxnSpPr/>
          <p:nvPr/>
        </p:nvCxnSpPr>
        <p:spPr>
          <a:xfrm>
            <a:off x="179512" y="5085184"/>
            <a:ext cx="878497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3267178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490446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820642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878812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5102080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713714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432276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09008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327519" y="5445224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940152" y="1442393"/>
            <a:ext cx="0" cy="3138735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5"/>
          <p:cNvGrpSpPr/>
          <p:nvPr/>
        </p:nvGrpSpPr>
        <p:grpSpPr>
          <a:xfrm>
            <a:off x="685702" y="1825660"/>
            <a:ext cx="1951043" cy="523220"/>
            <a:chOff x="685702" y="1825660"/>
            <a:chExt cx="1951043" cy="523220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685702" y="1851984"/>
              <a:ext cx="1951043" cy="461665"/>
              <a:chOff x="685702" y="2712226"/>
              <a:chExt cx="1951043" cy="461665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1282434" y="2712226"/>
                <a:ext cx="311318" cy="46166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24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  <a:endParaRPr lang="ru-RU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85702" y="2712226"/>
                <a:ext cx="19510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 +       =  5</a:t>
                </a:r>
                <a:endParaRPr lang="ru-RU" sz="24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2" name="Прямоугольник 41"/>
            <p:cNvSpPr/>
            <p:nvPr/>
          </p:nvSpPr>
          <p:spPr>
            <a:xfrm>
              <a:off x="1187624" y="1825660"/>
              <a:ext cx="476729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33989" y="3506145"/>
            <a:ext cx="2211953" cy="523220"/>
            <a:chOff x="633989" y="3506145"/>
            <a:chExt cx="2211953" cy="523220"/>
          </a:xfrm>
        </p:grpSpPr>
        <p:grpSp>
          <p:nvGrpSpPr>
            <p:cNvPr id="53" name="Группа 52"/>
            <p:cNvGrpSpPr/>
            <p:nvPr/>
          </p:nvGrpSpPr>
          <p:grpSpPr>
            <a:xfrm>
              <a:off x="685702" y="3543399"/>
              <a:ext cx="2160240" cy="461665"/>
              <a:chOff x="582546" y="4623519"/>
              <a:chExt cx="2160240" cy="461665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834574" y="4623519"/>
                <a:ext cx="19082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+ 6  =  10        </a:t>
                </a:r>
                <a:endParaRPr lang="ru-RU" sz="24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582546" y="4623519"/>
                <a:ext cx="373304" cy="46166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endParaRPr lang="ru-RU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3" name="Прямоугольник 42"/>
            <p:cNvSpPr/>
            <p:nvPr/>
          </p:nvSpPr>
          <p:spPr>
            <a:xfrm>
              <a:off x="633989" y="3506145"/>
              <a:ext cx="476729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3" name="Прямоугольник 82"/>
          <p:cNvSpPr/>
          <p:nvPr/>
        </p:nvSpPr>
        <p:spPr>
          <a:xfrm>
            <a:off x="2638611" y="5428291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087204" y="1792876"/>
            <a:ext cx="2420900" cy="523220"/>
            <a:chOff x="3087204" y="1792876"/>
            <a:chExt cx="2420900" cy="523220"/>
          </a:xfrm>
        </p:grpSpPr>
        <p:grpSp>
          <p:nvGrpSpPr>
            <p:cNvPr id="50" name="Группа 49"/>
            <p:cNvGrpSpPr/>
            <p:nvPr/>
          </p:nvGrpSpPr>
          <p:grpSpPr>
            <a:xfrm>
              <a:off x="3341037" y="1851984"/>
              <a:ext cx="2167067" cy="461665"/>
              <a:chOff x="611560" y="3687415"/>
              <a:chExt cx="2167067" cy="46166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611560" y="3687415"/>
                <a:ext cx="21670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–  5  =  5</a:t>
                </a:r>
                <a:endParaRPr lang="ru-RU" sz="24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611560" y="3687415"/>
                <a:ext cx="320706" cy="46166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:endParaRPr lang="ru-RU" sz="2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4" name="Прямоугольник 43"/>
            <p:cNvSpPr/>
            <p:nvPr/>
          </p:nvSpPr>
          <p:spPr>
            <a:xfrm>
              <a:off x="3087204" y="1792876"/>
              <a:ext cx="692753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10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7" name="Прямоугольник 86"/>
          <p:cNvSpPr/>
          <p:nvPr/>
        </p:nvSpPr>
        <p:spPr>
          <a:xfrm>
            <a:off x="6316521" y="5445224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3476282" y="3506145"/>
            <a:ext cx="1951043" cy="523220"/>
            <a:chOff x="3476282" y="3506145"/>
            <a:chExt cx="1951043" cy="523220"/>
          </a:xfrm>
        </p:grpSpPr>
        <p:grpSp>
          <p:nvGrpSpPr>
            <p:cNvPr id="48" name="Группа 47"/>
            <p:cNvGrpSpPr/>
            <p:nvPr/>
          </p:nvGrpSpPr>
          <p:grpSpPr>
            <a:xfrm>
              <a:off x="3476282" y="3543399"/>
              <a:ext cx="1951043" cy="461665"/>
              <a:chOff x="539552" y="1844824"/>
              <a:chExt cx="1951043" cy="461665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539552" y="1844824"/>
                <a:ext cx="19510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9  –       =  6</a:t>
                </a:r>
                <a:endParaRPr lang="ru-RU" sz="24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" name="Прямоугольник 3"/>
              <p:cNvSpPr/>
              <p:nvPr/>
            </p:nvSpPr>
            <p:spPr>
              <a:xfrm>
                <a:off x="1331640" y="1844824"/>
                <a:ext cx="356188" cy="46166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:pPr lvl="0"/>
                <a:r>
                  <a:rPr lang="ru-RU" sz="24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7</a:t>
                </a:r>
                <a:endParaRPr lang="ru-RU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5" name="Прямоугольник 44"/>
            <p:cNvSpPr/>
            <p:nvPr/>
          </p:nvSpPr>
          <p:spPr>
            <a:xfrm>
              <a:off x="4208099" y="3506145"/>
              <a:ext cx="476729" cy="52322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28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8" name="Прямоугольник 77"/>
          <p:cNvSpPr/>
          <p:nvPr/>
        </p:nvSpPr>
        <p:spPr>
          <a:xfrm>
            <a:off x="2043910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12429" y="4119463"/>
            <a:ext cx="87520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44126E-6 L 0.64132 0.1850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66" y="92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/>
          <p:cNvSpPr txBox="1"/>
          <p:nvPr/>
        </p:nvSpPr>
        <p:spPr>
          <a:xfrm>
            <a:off x="2938046" y="2348880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23930" y="2348880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051197" y="1526371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337081" y="1526371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3622965" y="1526371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5051725" y="1526371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43608" y="155679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1723600" y="1844824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52162" y="139361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4366806" y="1883561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3009484" y="1883561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09484" y="139361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23930" y="139361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1009220" y="2452786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2337081" y="2452786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622965" y="2452786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5051725" y="2452786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85585" y="2545741"/>
            <a:ext cx="5715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1723600" y="2780929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723600" y="2348881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366806" y="2809976"/>
            <a:ext cx="500066" cy="1588"/>
          </a:xfrm>
          <a:prstGeom prst="straightConnector1">
            <a:avLst/>
          </a:prstGeom>
          <a:ln w="19050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3009484" y="2809976"/>
            <a:ext cx="500066" cy="1588"/>
          </a:xfrm>
          <a:prstGeom prst="straightConnector1">
            <a:avLst/>
          </a:prstGeom>
          <a:ln w="19050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Овал 65"/>
          <p:cNvSpPr/>
          <p:nvPr/>
        </p:nvSpPr>
        <p:spPr>
          <a:xfrm>
            <a:off x="1043608" y="3378060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2329492" y="3378060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3615376" y="3378060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5002159" y="3378060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73069" y="3429001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1716011" y="3717033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716011" y="3212977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9" name="Прямая со стрелкой 78"/>
          <p:cNvCxnSpPr/>
          <p:nvPr/>
        </p:nvCxnSpPr>
        <p:spPr>
          <a:xfrm>
            <a:off x="4359217" y="3735250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3001895" y="3735250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930457" y="3212976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216341" y="3212976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5145" y="685838"/>
            <a:ext cx="833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загадали ребята?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179512" y="5498068"/>
            <a:ext cx="878497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3267178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490446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20642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3878812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102080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713714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432276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09008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327519" y="5858108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2638611" y="5841175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6316521" y="5858108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2043910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1043608" y="4226218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2329492" y="4226218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Овал 91"/>
          <p:cNvSpPr/>
          <p:nvPr/>
        </p:nvSpPr>
        <p:spPr>
          <a:xfrm>
            <a:off x="3615376" y="4226218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5002159" y="4226218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073069" y="4277159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8" name="Прямая со стрелкой 97"/>
          <p:cNvCxnSpPr/>
          <p:nvPr/>
        </p:nvCxnSpPr>
        <p:spPr>
          <a:xfrm>
            <a:off x="1716011" y="4565191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716011" y="4061135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0" name="Прямая со стрелкой 99"/>
          <p:cNvCxnSpPr/>
          <p:nvPr/>
        </p:nvCxnSpPr>
        <p:spPr>
          <a:xfrm>
            <a:off x="4359217" y="4583408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>
            <a:off x="3001895" y="4583408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2930457" y="406113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216341" y="406113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2650" y="1599183"/>
            <a:ext cx="594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32650" y="2531617"/>
            <a:ext cx="594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32650" y="3559337"/>
            <a:ext cx="594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32650" y="4359211"/>
            <a:ext cx="594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5952078" y="2682174"/>
            <a:ext cx="28284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/>
          <p:cNvSpPr txBox="1"/>
          <p:nvPr/>
        </p:nvSpPr>
        <p:spPr>
          <a:xfrm>
            <a:off x="2938046" y="2348880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23930" y="2348880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051197" y="1526371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2337081" y="1526371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3622965" y="1526371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5051725" y="1526371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43608" y="155679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66542" y="1597809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80988" y="1597809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81186" y="1597809"/>
            <a:ext cx="786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1723600" y="1844824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52162" y="139361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4366806" y="1883561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3009484" y="1883561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09484" y="139361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23930" y="139361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1009220" y="2452786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2337081" y="2452786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622965" y="2452786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5051725" y="2452786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85585" y="2545741"/>
            <a:ext cx="57150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366542" y="252422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0988" y="252422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081186" y="252422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1723600" y="2780929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723600" y="2348881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4366806" y="2809976"/>
            <a:ext cx="500066" cy="1588"/>
          </a:xfrm>
          <a:prstGeom prst="straightConnector1">
            <a:avLst/>
          </a:prstGeom>
          <a:ln w="19050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3009484" y="2809976"/>
            <a:ext cx="500066" cy="1588"/>
          </a:xfrm>
          <a:prstGeom prst="straightConnector1">
            <a:avLst/>
          </a:prstGeom>
          <a:ln w="19050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Овал 65"/>
          <p:cNvSpPr/>
          <p:nvPr/>
        </p:nvSpPr>
        <p:spPr>
          <a:xfrm>
            <a:off x="1043608" y="3378060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2329492" y="3378060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3615376" y="3378060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5002159" y="3378060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73069" y="3429001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58953" y="344949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573399" y="344949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073597" y="344949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1716011" y="3717033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716011" y="3212977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9" name="Прямая со стрелкой 78"/>
          <p:cNvCxnSpPr/>
          <p:nvPr/>
        </p:nvCxnSpPr>
        <p:spPr>
          <a:xfrm>
            <a:off x="4359217" y="3735250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3001895" y="3735250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930457" y="3212976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216341" y="3212976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+4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5145" y="685838"/>
            <a:ext cx="833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загадали ребята?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704032" y="1103851"/>
            <a:ext cx="1882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179512" y="5498068"/>
            <a:ext cx="878497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3267178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490446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20642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3878812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102080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713714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432276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09008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327519" y="5858108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2638611" y="5841175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6316521" y="5858108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2043910" y="5858108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1043608" y="4226218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2329492" y="4226218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Овал 91"/>
          <p:cNvSpPr/>
          <p:nvPr/>
        </p:nvSpPr>
        <p:spPr>
          <a:xfrm>
            <a:off x="3615376" y="4226218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5002159" y="4226218"/>
            <a:ext cx="642942" cy="642942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073069" y="4277159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358953" y="429765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573399" y="429765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073597" y="429765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8" name="Прямая со стрелкой 97"/>
          <p:cNvCxnSpPr/>
          <p:nvPr/>
        </p:nvCxnSpPr>
        <p:spPr>
          <a:xfrm>
            <a:off x="1716011" y="4565191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716011" y="4061135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-1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0" name="Прямая со стрелкой 99"/>
          <p:cNvCxnSpPr/>
          <p:nvPr/>
        </p:nvCxnSpPr>
        <p:spPr>
          <a:xfrm>
            <a:off x="4359217" y="4583408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>
            <a:off x="3001895" y="4583408"/>
            <a:ext cx="500066" cy="1588"/>
          </a:xfrm>
          <a:prstGeom prst="straightConnector1">
            <a:avLst/>
          </a:prstGeom>
          <a:ln w="28575">
            <a:solidFill>
              <a:srgbClr val="7030A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2930457" y="406113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216341" y="406113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2650" y="1599183"/>
            <a:ext cx="594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32650" y="2531617"/>
            <a:ext cx="594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32650" y="3559337"/>
            <a:ext cx="594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32650" y="4359211"/>
            <a:ext cx="594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Л.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411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29" grpId="0"/>
      <p:bldP spid="30" grpId="0"/>
      <p:bldP spid="31" grpId="0"/>
      <p:bldP spid="35" grpId="0"/>
      <p:bldP spid="40" grpId="0"/>
      <p:bldP spid="41" grpId="0"/>
      <p:bldP spid="54" grpId="0"/>
      <p:bldP spid="55" grpId="0"/>
      <p:bldP spid="56" grpId="0"/>
      <p:bldP spid="59" grpId="0"/>
      <p:bldP spid="72" grpId="0"/>
      <p:bldP spid="73" grpId="0"/>
      <p:bldP spid="74" grpId="0"/>
      <p:bldP spid="77" grpId="0"/>
      <p:bldP spid="81" grpId="0"/>
      <p:bldP spid="82" grpId="0"/>
      <p:bldP spid="95" grpId="0"/>
      <p:bldP spid="96" grpId="0"/>
      <p:bldP spid="97" grpId="0"/>
      <p:bldP spid="99" grpId="0"/>
      <p:bldP spid="102" grpId="0"/>
      <p:bldP spid="10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92695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Сравни, если возможно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4016" y="4653136"/>
            <a:ext cx="8964488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Нашивка 27"/>
          <p:cNvSpPr/>
          <p:nvPr/>
        </p:nvSpPr>
        <p:spPr>
          <a:xfrm>
            <a:off x="323528" y="5661248"/>
            <a:ext cx="411954" cy="597278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Нашивка 28"/>
          <p:cNvSpPr/>
          <p:nvPr/>
        </p:nvSpPr>
        <p:spPr>
          <a:xfrm>
            <a:off x="323528" y="5661248"/>
            <a:ext cx="411954" cy="597278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Нашивка 29"/>
          <p:cNvSpPr/>
          <p:nvPr/>
        </p:nvSpPr>
        <p:spPr>
          <a:xfrm>
            <a:off x="323528" y="5661248"/>
            <a:ext cx="411954" cy="597278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Нашивка 30"/>
          <p:cNvSpPr/>
          <p:nvPr/>
        </p:nvSpPr>
        <p:spPr>
          <a:xfrm>
            <a:off x="333575" y="5661248"/>
            <a:ext cx="411954" cy="597278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Нашивка 31"/>
          <p:cNvSpPr/>
          <p:nvPr/>
        </p:nvSpPr>
        <p:spPr>
          <a:xfrm rot="10800000">
            <a:off x="1609556" y="5664668"/>
            <a:ext cx="411954" cy="597278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Нашивка 32"/>
          <p:cNvSpPr/>
          <p:nvPr/>
        </p:nvSpPr>
        <p:spPr>
          <a:xfrm rot="10800000">
            <a:off x="1609556" y="5664668"/>
            <a:ext cx="411954" cy="597278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Нашивка 33"/>
          <p:cNvSpPr/>
          <p:nvPr/>
        </p:nvSpPr>
        <p:spPr>
          <a:xfrm rot="10800000">
            <a:off x="1626656" y="5664668"/>
            <a:ext cx="411954" cy="597278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Нашивка 34"/>
          <p:cNvSpPr/>
          <p:nvPr/>
        </p:nvSpPr>
        <p:spPr>
          <a:xfrm rot="10800000">
            <a:off x="1618782" y="5676543"/>
            <a:ext cx="411954" cy="597278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Равно 35"/>
          <p:cNvSpPr/>
          <p:nvPr/>
        </p:nvSpPr>
        <p:spPr>
          <a:xfrm>
            <a:off x="833448" y="5774564"/>
            <a:ext cx="755250" cy="373299"/>
          </a:xfrm>
          <a:prstGeom prst="mathEqual">
            <a:avLst/>
          </a:prstGeom>
          <a:solidFill>
            <a:srgbClr val="FF0000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833448" y="5774564"/>
            <a:ext cx="755250" cy="373299"/>
          </a:xfrm>
          <a:prstGeom prst="mathEqual">
            <a:avLst/>
          </a:prstGeom>
          <a:solidFill>
            <a:srgbClr val="FF0000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Равно 37"/>
          <p:cNvSpPr/>
          <p:nvPr/>
        </p:nvSpPr>
        <p:spPr>
          <a:xfrm>
            <a:off x="833448" y="5774564"/>
            <a:ext cx="755250" cy="373299"/>
          </a:xfrm>
          <a:prstGeom prst="mathEqual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79512" y="5589240"/>
            <a:ext cx="878497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179512" y="1268760"/>
            <a:ext cx="8015714" cy="3545814"/>
            <a:chOff x="179512" y="1268760"/>
            <a:chExt cx="8015714" cy="3545814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2123728" y="3284984"/>
              <a:ext cx="3908818" cy="1529590"/>
              <a:chOff x="2123728" y="3284984"/>
              <a:chExt cx="3908818" cy="152959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123728" y="4229799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10  -  </a:t>
                </a:r>
                <a:r>
                  <a:rPr lang="en-US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427984" y="4229799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9</a:t>
                </a:r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-  </a:t>
                </a:r>
                <a:r>
                  <a:rPr lang="en-US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360138" y="3356992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-  </a:t>
                </a:r>
                <a:r>
                  <a:rPr lang="en-US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448370" y="3356992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-  </a:t>
                </a:r>
                <a:r>
                  <a:rPr lang="en-US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3851920" y="4157791"/>
                <a:ext cx="526106" cy="58477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32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ru-RU" sz="32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/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3757862" y="3284984"/>
                <a:ext cx="526106" cy="58477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32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ru-RU" sz="32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/>
              </a:p>
            </p:txBody>
          </p:sp>
        </p:grpSp>
        <p:grpSp>
          <p:nvGrpSpPr>
            <p:cNvPr id="16" name="Группа 15"/>
            <p:cNvGrpSpPr/>
            <p:nvPr/>
          </p:nvGrpSpPr>
          <p:grpSpPr>
            <a:xfrm>
              <a:off x="179512" y="1268760"/>
              <a:ext cx="8015714" cy="1400567"/>
              <a:chOff x="179512" y="1268760"/>
              <a:chExt cx="8015714" cy="1400567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179512" y="1292464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  +  9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2123728" y="1292464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9  -  а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" name="Прямоугольник 4"/>
              <p:cNvSpPr/>
              <p:nvPr/>
            </p:nvSpPr>
            <p:spPr>
              <a:xfrm>
                <a:off x="1547664" y="1268760"/>
                <a:ext cx="526106" cy="58477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32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ru-RU" sz="32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79512" y="2084552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  +  4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123728" y="2084552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4  +  а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1547664" y="2084552"/>
                <a:ext cx="526106" cy="58477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32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ru-RU" sz="32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4666834" y="1292464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  +  4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611050" y="1292464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4  +  а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6034986" y="1292464"/>
                <a:ext cx="526106" cy="58477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32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ru-RU" sz="32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644008" y="2084552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  +  9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588224" y="2084552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9  -  а</a:t>
                </a:r>
                <a:endParaRPr lang="ru-RU" sz="32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Прямоугольник 47"/>
              <p:cNvSpPr/>
              <p:nvPr/>
            </p:nvSpPr>
            <p:spPr>
              <a:xfrm>
                <a:off x="6012160" y="2084552"/>
                <a:ext cx="526106" cy="584775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ru-RU" sz="3200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  <a:r>
                  <a:rPr lang="ru-RU" sz="3200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dirty="0"/>
              </a:p>
            </p:txBody>
          </p:sp>
        </p:grpSp>
      </p:grpSp>
      <p:sp>
        <p:nvSpPr>
          <p:cNvPr id="42" name="Прямоугольник 41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986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Прямоугольник 65"/>
          <p:cNvSpPr/>
          <p:nvPr/>
        </p:nvSpPr>
        <p:spPr>
          <a:xfrm>
            <a:off x="1547664" y="1124744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692695"/>
            <a:ext cx="6963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Сравни, если возможно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258860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+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258860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+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2588608"/>
            <a:ext cx="484428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4860449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7984" y="4860449"/>
            <a:ext cx="836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60138" y="3924345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48370" y="3924345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1920" y="4788441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57862" y="3852337"/>
            <a:ext cx="484428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p:sp>
        <p:nvSpPr>
          <p:cNvPr id="28" name="Нашивка 27"/>
          <p:cNvSpPr/>
          <p:nvPr/>
        </p:nvSpPr>
        <p:spPr>
          <a:xfrm>
            <a:off x="676184" y="5661248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Нашивка 28"/>
          <p:cNvSpPr/>
          <p:nvPr/>
        </p:nvSpPr>
        <p:spPr>
          <a:xfrm>
            <a:off x="676184" y="5661248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Нашивка 29"/>
          <p:cNvSpPr/>
          <p:nvPr/>
        </p:nvSpPr>
        <p:spPr>
          <a:xfrm>
            <a:off x="676184" y="5661248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Нашивка 30"/>
          <p:cNvSpPr/>
          <p:nvPr/>
        </p:nvSpPr>
        <p:spPr>
          <a:xfrm>
            <a:off x="684165" y="5661248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Нашивка 31"/>
          <p:cNvSpPr/>
          <p:nvPr/>
        </p:nvSpPr>
        <p:spPr>
          <a:xfrm rot="10800000">
            <a:off x="1697778" y="5663965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Нашивка 32"/>
          <p:cNvSpPr/>
          <p:nvPr/>
        </p:nvSpPr>
        <p:spPr>
          <a:xfrm rot="10800000">
            <a:off x="1697778" y="5663965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Нашивка 33"/>
          <p:cNvSpPr/>
          <p:nvPr/>
        </p:nvSpPr>
        <p:spPr>
          <a:xfrm rot="10800000">
            <a:off x="1697779" y="5661247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Равно 35"/>
          <p:cNvSpPr/>
          <p:nvPr/>
        </p:nvSpPr>
        <p:spPr>
          <a:xfrm>
            <a:off x="1081254" y="5751264"/>
            <a:ext cx="599955" cy="296541"/>
          </a:xfrm>
          <a:prstGeom prst="mathEqual">
            <a:avLst/>
          </a:prstGeom>
          <a:solidFill>
            <a:srgbClr val="FF0000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1081254" y="5751264"/>
            <a:ext cx="599955" cy="296541"/>
          </a:xfrm>
          <a:prstGeom prst="mathEqual">
            <a:avLst/>
          </a:prstGeom>
          <a:solidFill>
            <a:srgbClr val="FF0000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Равно 37"/>
          <p:cNvSpPr/>
          <p:nvPr/>
        </p:nvSpPr>
        <p:spPr>
          <a:xfrm>
            <a:off x="1081254" y="5751264"/>
            <a:ext cx="599955" cy="296541"/>
          </a:xfrm>
          <a:prstGeom prst="mathEqual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79512" y="5589240"/>
            <a:ext cx="878497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666834" y="129246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+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611050" y="129246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+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034986" y="1292464"/>
            <a:ext cx="484428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4644008" y="2628201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 +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88224" y="2628201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32240" y="5805264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Равно 48"/>
          <p:cNvSpPr/>
          <p:nvPr/>
        </p:nvSpPr>
        <p:spPr>
          <a:xfrm>
            <a:off x="1091725" y="5755227"/>
            <a:ext cx="599955" cy="296541"/>
          </a:xfrm>
          <a:prstGeom prst="mathEqual">
            <a:avLst/>
          </a:prstGeom>
          <a:solidFill>
            <a:srgbClr val="FF0000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644008" y="2628200"/>
            <a:ext cx="158417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+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88224" y="2628200"/>
            <a:ext cx="158417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012160" y="2628201"/>
            <a:ext cx="484428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p:sp>
        <p:nvSpPr>
          <p:cNvPr id="57" name="Равно 56"/>
          <p:cNvSpPr/>
          <p:nvPr/>
        </p:nvSpPr>
        <p:spPr>
          <a:xfrm>
            <a:off x="1064015" y="5744378"/>
            <a:ext cx="599955" cy="296541"/>
          </a:xfrm>
          <a:prstGeom prst="mathEqual">
            <a:avLst/>
          </a:prstGeom>
          <a:solidFill>
            <a:srgbClr val="FF0000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31840" y="390064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63997" y="390064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49651" y="4860449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133569" y="486044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2108731" y="1916833"/>
            <a:ext cx="1277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 = 0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69776" y="1916832"/>
            <a:ext cx="1277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63184" y="1148448"/>
            <a:ext cx="1184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+  9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123728" y="11484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- 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59" y="1158799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870216" y="115879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27260" y="1124744"/>
            <a:ext cx="412292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2870216" y="1158798"/>
            <a:ext cx="412292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107504" y="1124743"/>
            <a:ext cx="412292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915816" y="1188041"/>
            <a:ext cx="412292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79512" y="1249595"/>
            <a:ext cx="3102996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Сравнить нельзя!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178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650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650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-3.7037E-6 L 0.09792 -0.6539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3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0.04184 -0.65417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-3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6" grpId="0" animBg="1"/>
      <p:bldP spid="62" grpId="0"/>
      <p:bldP spid="63" grpId="0"/>
      <p:bldP spid="64" grpId="0"/>
      <p:bldP spid="65" grpId="0"/>
      <p:bldP spid="23" grpId="0"/>
      <p:bldP spid="23" grpId="1"/>
      <p:bldP spid="24" grpId="0"/>
      <p:bldP spid="24" grpId="1"/>
      <p:bldP spid="26" grpId="0" animBg="1"/>
      <p:bldP spid="26" grpId="1" animBg="1"/>
      <p:bldP spid="68" grpId="0" animBg="1"/>
      <p:bldP spid="68" grpId="1" animBg="1"/>
      <p:bldP spid="69" grpId="0" animBg="1"/>
      <p:bldP spid="25" grpId="0" animBg="1"/>
      <p:bldP spid="6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1268760"/>
            <a:ext cx="484428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6012160" y="2628201"/>
            <a:ext cx="484428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034986" y="1292464"/>
            <a:ext cx="484428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2588608"/>
            <a:ext cx="484428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692695"/>
            <a:ext cx="6267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Сравни, если возможно (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29246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 +  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129246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-  а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258860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 +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258860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+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9752" y="4860449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7984" y="4860449"/>
            <a:ext cx="836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 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60138" y="3924345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7984" y="3924345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1920" y="4788441"/>
            <a:ext cx="526106" cy="58477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57862" y="3852337"/>
            <a:ext cx="484428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p:sp>
        <p:nvSpPr>
          <p:cNvPr id="28" name="Нашивка 27"/>
          <p:cNvSpPr/>
          <p:nvPr/>
        </p:nvSpPr>
        <p:spPr>
          <a:xfrm>
            <a:off x="676184" y="5661248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Нашивка 28"/>
          <p:cNvSpPr/>
          <p:nvPr/>
        </p:nvSpPr>
        <p:spPr>
          <a:xfrm>
            <a:off x="676184" y="5661248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Нашивка 29"/>
          <p:cNvSpPr/>
          <p:nvPr/>
        </p:nvSpPr>
        <p:spPr>
          <a:xfrm>
            <a:off x="676184" y="5661248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Нашивка 30"/>
          <p:cNvSpPr/>
          <p:nvPr/>
        </p:nvSpPr>
        <p:spPr>
          <a:xfrm>
            <a:off x="684165" y="5661248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Нашивка 31"/>
          <p:cNvSpPr/>
          <p:nvPr/>
        </p:nvSpPr>
        <p:spPr>
          <a:xfrm rot="10800000">
            <a:off x="1697778" y="5663965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Нашивка 32"/>
          <p:cNvSpPr/>
          <p:nvPr/>
        </p:nvSpPr>
        <p:spPr>
          <a:xfrm rot="10800000">
            <a:off x="1697778" y="5663965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Нашивка 33"/>
          <p:cNvSpPr/>
          <p:nvPr/>
        </p:nvSpPr>
        <p:spPr>
          <a:xfrm rot="10800000">
            <a:off x="1697779" y="5661247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Нашивка 34"/>
          <p:cNvSpPr/>
          <p:nvPr/>
        </p:nvSpPr>
        <p:spPr>
          <a:xfrm rot="10800000">
            <a:off x="1724471" y="5661248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Равно 35"/>
          <p:cNvSpPr/>
          <p:nvPr/>
        </p:nvSpPr>
        <p:spPr>
          <a:xfrm>
            <a:off x="1081254" y="5751264"/>
            <a:ext cx="599955" cy="296541"/>
          </a:xfrm>
          <a:prstGeom prst="mathEqual">
            <a:avLst/>
          </a:prstGeom>
          <a:solidFill>
            <a:srgbClr val="FF0000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Равно 36"/>
          <p:cNvSpPr/>
          <p:nvPr/>
        </p:nvSpPr>
        <p:spPr>
          <a:xfrm>
            <a:off x="1081254" y="5751264"/>
            <a:ext cx="599955" cy="296541"/>
          </a:xfrm>
          <a:prstGeom prst="mathEqual">
            <a:avLst/>
          </a:prstGeom>
          <a:solidFill>
            <a:srgbClr val="FF0000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Равно 37"/>
          <p:cNvSpPr/>
          <p:nvPr/>
        </p:nvSpPr>
        <p:spPr>
          <a:xfrm>
            <a:off x="1081254" y="5751264"/>
            <a:ext cx="599955" cy="296541"/>
          </a:xfrm>
          <a:prstGeom prst="mathEqual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179512" y="5589240"/>
            <a:ext cx="878497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666834" y="129246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+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611050" y="129246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+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44008" y="2628201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 +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88224" y="2628201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32240" y="5805264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Равно 48"/>
          <p:cNvSpPr/>
          <p:nvPr/>
        </p:nvSpPr>
        <p:spPr>
          <a:xfrm>
            <a:off x="1091725" y="5755227"/>
            <a:ext cx="599955" cy="296541"/>
          </a:xfrm>
          <a:prstGeom prst="mathEqual">
            <a:avLst/>
          </a:prstGeom>
          <a:solidFill>
            <a:srgbClr val="FF0000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25028" y="3348281"/>
            <a:ext cx="1277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2656" y="3348281"/>
            <a:ext cx="1277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1280" y="1268760"/>
            <a:ext cx="3416623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Сравнить нельзя!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42129" y="3348281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709670" y="334828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2153992" y="259265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1081254" y="2628201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2129196" y="2588606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1023463" y="262820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57" name="Равно 56"/>
          <p:cNvSpPr/>
          <p:nvPr/>
        </p:nvSpPr>
        <p:spPr>
          <a:xfrm>
            <a:off x="1064015" y="5744378"/>
            <a:ext cx="599955" cy="296541"/>
          </a:xfrm>
          <a:prstGeom prst="mathEqual">
            <a:avLst/>
          </a:prstGeom>
          <a:solidFill>
            <a:srgbClr val="FF0000"/>
          </a:solidFill>
          <a:ln w="317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31840" y="3900647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63997" y="390064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458789" y="3931424"/>
            <a:ext cx="3312368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Сравнить нельзя!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49651" y="4860449"/>
            <a:ext cx="5036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133569" y="486044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2431311" y="4878957"/>
            <a:ext cx="3312368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Сравнить нельзя!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025028" y="1764105"/>
            <a:ext cx="1277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 = 0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32656" y="1764105"/>
            <a:ext cx="1277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 = 1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Нашивка 61"/>
          <p:cNvSpPr/>
          <p:nvPr/>
        </p:nvSpPr>
        <p:spPr>
          <a:xfrm rot="10800000">
            <a:off x="1691680" y="5661248"/>
            <a:ext cx="327248" cy="474465"/>
          </a:xfrm>
          <a:prstGeom prst="chevron">
            <a:avLst/>
          </a:prstGeom>
          <a:solidFill>
            <a:srgbClr val="FF0000"/>
          </a:solidFill>
          <a:ln w="317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2658978"/>
            <a:ext cx="3312368" cy="461665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Сравнить нельзя!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876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-0.00573 -0.4439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2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81314E-6 L -0.00226 -0.4435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22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88567E-6 L 0.53559 -0.63296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-316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5" grpId="0" animBg="1"/>
      <p:bldP spid="36" grpId="0" animBg="1"/>
      <p:bldP spid="43" grpId="0"/>
      <p:bldP spid="43" grpId="1"/>
      <p:bldP spid="44" grpId="0"/>
      <p:bldP spid="44" grpId="1"/>
      <p:bldP spid="46" grpId="0"/>
      <p:bldP spid="46" grpId="2"/>
      <p:bldP spid="47" grpId="0"/>
      <p:bldP spid="47" grpId="1"/>
      <p:bldP spid="16" grpId="0"/>
      <p:bldP spid="52" grpId="0"/>
      <p:bldP spid="17" grpId="0" animBg="1"/>
      <p:bldP spid="18" grpId="0"/>
      <p:bldP spid="53" grpId="0" animBg="1"/>
      <p:bldP spid="53" grpId="1" animBg="1"/>
      <p:bldP spid="54" grpId="0" animBg="1"/>
      <p:bldP spid="54" grpId="1" animBg="1"/>
      <p:bldP spid="55" grpId="0" animBg="1"/>
      <p:bldP spid="56" grpId="0" animBg="1"/>
      <p:bldP spid="19" grpId="0"/>
      <p:bldP spid="20" grpId="0"/>
      <p:bldP spid="58" grpId="0" animBg="1"/>
      <p:bldP spid="21" grpId="0"/>
      <p:bldP spid="22" grpId="0"/>
      <p:bldP spid="59" grpId="0" animBg="1"/>
      <p:bldP spid="62" grpId="0" animBg="1"/>
      <p:bldP spid="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Прямоугольник 93"/>
          <p:cNvSpPr/>
          <p:nvPr/>
        </p:nvSpPr>
        <p:spPr>
          <a:xfrm>
            <a:off x="185738" y="1481255"/>
            <a:ext cx="247172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</a:t>
            </a:r>
            <a:r>
              <a:rPr lang="ru-RU" sz="17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lang="ru-RU" sz="1700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выполнить интерактивно. Для этого презентацию надо перевести в режим  редактирования </a:t>
            </a:r>
            <a:endParaRPr lang="ru-RU" sz="17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Блок-схема: объединение 22"/>
          <p:cNvSpPr/>
          <p:nvPr/>
        </p:nvSpPr>
        <p:spPr>
          <a:xfrm rot="12879746">
            <a:off x="4738032" y="2067209"/>
            <a:ext cx="648072" cy="2301919"/>
          </a:xfrm>
          <a:prstGeom prst="flowChartMerge">
            <a:avLst/>
          </a:prstGeom>
          <a:solidFill>
            <a:srgbClr val="CC00CC"/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Трапеция 1"/>
          <p:cNvSpPr/>
          <p:nvPr/>
        </p:nvSpPr>
        <p:spPr>
          <a:xfrm rot="10800000">
            <a:off x="201186" y="4144382"/>
            <a:ext cx="5643602" cy="1138841"/>
          </a:xfrm>
          <a:prstGeom prst="trapezoid">
            <a:avLst>
              <a:gd name="adj" fmla="val 57561"/>
            </a:avLst>
          </a:prstGeom>
          <a:solidFill>
            <a:srgbClr val="FD99B3"/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>
            <a:off x="4782219" y="2303404"/>
            <a:ext cx="2000180" cy="1841148"/>
          </a:xfrm>
          <a:prstGeom prst="parallelogram">
            <a:avLst>
              <a:gd name="adj" fmla="val 49335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84565" y="3266873"/>
            <a:ext cx="2205458" cy="884274"/>
          </a:xfrm>
          <a:prstGeom prst="rect">
            <a:avLst/>
          </a:prstGeom>
          <a:solidFill>
            <a:srgbClr val="CC00CC"/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61887" y="3691891"/>
            <a:ext cx="2016224" cy="459256"/>
          </a:xfrm>
          <a:prstGeom prst="rect">
            <a:avLst/>
          </a:prstGeom>
          <a:solidFill>
            <a:srgbClr val="CC00CC"/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Прямоугольный треугольник 8"/>
          <p:cNvSpPr/>
          <p:nvPr/>
        </p:nvSpPr>
        <p:spPr>
          <a:xfrm rot="13480060">
            <a:off x="2080768" y="2262696"/>
            <a:ext cx="1152128" cy="1161541"/>
          </a:xfrm>
          <a:prstGeom prst="rtTriangle">
            <a:avLst/>
          </a:prstGeom>
          <a:solidFill>
            <a:srgbClr val="00B0F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ый треугольник 9"/>
          <p:cNvSpPr/>
          <p:nvPr/>
        </p:nvSpPr>
        <p:spPr>
          <a:xfrm rot="13792877">
            <a:off x="2774810" y="2118634"/>
            <a:ext cx="1425249" cy="1194853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1" name="Прямоугольный треугольник 10"/>
          <p:cNvSpPr/>
          <p:nvPr/>
        </p:nvSpPr>
        <p:spPr>
          <a:xfrm rot="13420563">
            <a:off x="3882477" y="2291674"/>
            <a:ext cx="1093277" cy="1103585"/>
          </a:xfrm>
          <a:prstGeom prst="rtTriangle">
            <a:avLst/>
          </a:prstGeom>
          <a:solidFill>
            <a:srgbClr val="00B0F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29" name="Группа 28"/>
          <p:cNvGrpSpPr/>
          <p:nvPr/>
        </p:nvGrpSpPr>
        <p:grpSpPr>
          <a:xfrm flipV="1">
            <a:off x="2361886" y="1721631"/>
            <a:ext cx="1080121" cy="360040"/>
            <a:chOff x="5312361" y="1378901"/>
            <a:chExt cx="899758" cy="360040"/>
          </a:xfrm>
          <a:solidFill>
            <a:srgbClr val="00B0F0"/>
          </a:solidFill>
        </p:grpSpPr>
        <p:grpSp>
          <p:nvGrpSpPr>
            <p:cNvPr id="30" name="Группа 29"/>
            <p:cNvGrpSpPr/>
            <p:nvPr/>
          </p:nvGrpSpPr>
          <p:grpSpPr>
            <a:xfrm>
              <a:off x="5335799" y="1378901"/>
              <a:ext cx="876320" cy="360040"/>
              <a:chOff x="7303188" y="1358589"/>
              <a:chExt cx="876320" cy="360040"/>
            </a:xfrm>
            <a:grpFill/>
          </p:grpSpPr>
          <p:sp>
            <p:nvSpPr>
              <p:cNvPr id="34" name="Нашивка 33"/>
              <p:cNvSpPr/>
              <p:nvPr/>
            </p:nvSpPr>
            <p:spPr>
              <a:xfrm rot="10800000">
                <a:off x="7399719" y="1358589"/>
                <a:ext cx="779789" cy="36004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7303188" y="1358589"/>
                <a:ext cx="276486" cy="3600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2" name="Нашивка 31"/>
            <p:cNvSpPr/>
            <p:nvPr/>
          </p:nvSpPr>
          <p:spPr>
            <a:xfrm rot="10800000">
              <a:off x="5312361" y="1393691"/>
              <a:ext cx="891499" cy="339728"/>
            </a:xfrm>
            <a:prstGeom prst="chevron">
              <a:avLst/>
            </a:prstGeom>
            <a:grp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  <a:latin typeface="Arial Narrow" pitchFamily="34" charset="0"/>
                </a:rPr>
                <a:t>5 -1</a:t>
              </a:r>
              <a:endParaRPr lang="ru-RU" sz="2400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3474595" y="1361596"/>
            <a:ext cx="1087472" cy="365557"/>
            <a:chOff x="5432340" y="1373384"/>
            <a:chExt cx="1087472" cy="365557"/>
          </a:xfrm>
          <a:solidFill>
            <a:srgbClr val="00B0F0"/>
          </a:solidFill>
        </p:grpSpPr>
        <p:grpSp>
          <p:nvGrpSpPr>
            <p:cNvPr id="37" name="Группа 36"/>
            <p:cNvGrpSpPr/>
            <p:nvPr/>
          </p:nvGrpSpPr>
          <p:grpSpPr>
            <a:xfrm>
              <a:off x="5432340" y="1378901"/>
              <a:ext cx="899760" cy="360040"/>
              <a:chOff x="7399729" y="1358589"/>
              <a:chExt cx="899760" cy="360040"/>
            </a:xfrm>
            <a:grpFill/>
          </p:grpSpPr>
          <p:sp>
            <p:nvSpPr>
              <p:cNvPr id="41" name="Нашивка 40"/>
              <p:cNvSpPr/>
              <p:nvPr/>
            </p:nvSpPr>
            <p:spPr>
              <a:xfrm rot="10800000">
                <a:off x="7399729" y="1358589"/>
                <a:ext cx="899760" cy="36004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Прямоугольник 41"/>
              <p:cNvSpPr/>
              <p:nvPr/>
            </p:nvSpPr>
            <p:spPr>
              <a:xfrm>
                <a:off x="7399729" y="1358589"/>
                <a:ext cx="268615" cy="3600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8" name="Группа 37"/>
            <p:cNvGrpSpPr/>
            <p:nvPr/>
          </p:nvGrpSpPr>
          <p:grpSpPr>
            <a:xfrm>
              <a:off x="5470475" y="1373384"/>
              <a:ext cx="1049337" cy="363888"/>
              <a:chOff x="7399729" y="1358589"/>
              <a:chExt cx="1049337" cy="363888"/>
            </a:xfrm>
            <a:grpFill/>
          </p:grpSpPr>
          <p:sp>
            <p:nvSpPr>
              <p:cNvPr id="39" name="Нашивка 38"/>
              <p:cNvSpPr/>
              <p:nvPr/>
            </p:nvSpPr>
            <p:spPr>
              <a:xfrm rot="10800000" flipV="1">
                <a:off x="7416352" y="1364886"/>
                <a:ext cx="1032714" cy="357591"/>
              </a:xfrm>
              <a:prstGeom prst="chevron">
                <a:avLst/>
              </a:prstGeom>
              <a:grp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Arial Narrow" pitchFamily="34" charset="0"/>
                  </a:rPr>
                  <a:t>1+3</a:t>
                </a:r>
                <a:endParaRPr lang="ru-RU" sz="2400" dirty="0">
                  <a:solidFill>
                    <a:schemeClr val="tx1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7399729" y="1358589"/>
                <a:ext cx="268615" cy="360040"/>
              </a:xfrm>
              <a:prstGeom prst="rect">
                <a:avLst/>
              </a:prstGeom>
              <a:grp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3" name="Группа 42"/>
          <p:cNvGrpSpPr/>
          <p:nvPr/>
        </p:nvGrpSpPr>
        <p:grpSpPr>
          <a:xfrm>
            <a:off x="4394590" y="1727152"/>
            <a:ext cx="1158306" cy="365557"/>
            <a:chOff x="5432340" y="1373384"/>
            <a:chExt cx="928894" cy="365557"/>
          </a:xfrm>
          <a:solidFill>
            <a:srgbClr val="FFFF00"/>
          </a:solidFill>
        </p:grpSpPr>
        <p:grpSp>
          <p:nvGrpSpPr>
            <p:cNvPr id="44" name="Группа 43"/>
            <p:cNvGrpSpPr/>
            <p:nvPr/>
          </p:nvGrpSpPr>
          <p:grpSpPr>
            <a:xfrm>
              <a:off x="5432340" y="1378901"/>
              <a:ext cx="899760" cy="360040"/>
              <a:chOff x="7399729" y="1358589"/>
              <a:chExt cx="899760" cy="360040"/>
            </a:xfrm>
            <a:grpFill/>
          </p:grpSpPr>
          <p:sp>
            <p:nvSpPr>
              <p:cNvPr id="48" name="Нашивка 47"/>
              <p:cNvSpPr/>
              <p:nvPr/>
            </p:nvSpPr>
            <p:spPr>
              <a:xfrm rot="10800000">
                <a:off x="7399729" y="1358589"/>
                <a:ext cx="899760" cy="36004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7399729" y="1358589"/>
                <a:ext cx="268615" cy="3600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" name="Группа 44"/>
            <p:cNvGrpSpPr/>
            <p:nvPr/>
          </p:nvGrpSpPr>
          <p:grpSpPr>
            <a:xfrm>
              <a:off x="5470475" y="1373384"/>
              <a:ext cx="890759" cy="361882"/>
              <a:chOff x="7399729" y="1358589"/>
              <a:chExt cx="890759" cy="361882"/>
            </a:xfrm>
            <a:grpFill/>
          </p:grpSpPr>
          <p:sp>
            <p:nvSpPr>
              <p:cNvPr id="46" name="Нашивка 45"/>
              <p:cNvSpPr/>
              <p:nvPr/>
            </p:nvSpPr>
            <p:spPr>
              <a:xfrm rot="10800000" flipV="1">
                <a:off x="7416353" y="1362880"/>
                <a:ext cx="874135" cy="357591"/>
              </a:xfrm>
              <a:prstGeom prst="chevron">
                <a:avLst/>
              </a:prstGeom>
              <a:grp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Arial Narrow" pitchFamily="34" charset="0"/>
                  </a:rPr>
                  <a:t>2 +1</a:t>
                </a:r>
                <a:endParaRPr lang="ru-RU" sz="2400" dirty="0">
                  <a:solidFill>
                    <a:schemeClr val="tx1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7399729" y="1358589"/>
                <a:ext cx="268615" cy="360040"/>
              </a:xfrm>
              <a:prstGeom prst="rect">
                <a:avLst/>
              </a:prstGeom>
              <a:grp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 rot="16200000">
            <a:off x="2140793" y="2472274"/>
            <a:ext cx="1360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1+1+1+1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rot="16200000">
            <a:off x="3001417" y="2417110"/>
            <a:ext cx="1250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7-1+ 2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4140596" y="2557468"/>
            <a:ext cx="969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3 + 1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rot="17880484">
            <a:off x="4351485" y="3376445"/>
            <a:ext cx="848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3 + 3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86223" y="316573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2 + 3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505902" y="3720484"/>
            <a:ext cx="1872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1+1+1+1+1+1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80589" y="3767585"/>
            <a:ext cx="949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4+ 2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79512" y="3306537"/>
            <a:ext cx="108564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1+1+1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91681" y="3293146"/>
            <a:ext cx="91226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2+ 1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1072129" y="4346029"/>
            <a:ext cx="497670" cy="439336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562572" y="4785364"/>
            <a:ext cx="1361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4+1+1+1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65" name="Параллелограмм 64"/>
          <p:cNvSpPr/>
          <p:nvPr/>
        </p:nvSpPr>
        <p:spPr>
          <a:xfrm flipH="1">
            <a:off x="263867" y="5283223"/>
            <a:ext cx="801876" cy="387659"/>
          </a:xfrm>
          <a:prstGeom prst="parallelogram">
            <a:avLst>
              <a:gd name="adj" fmla="val 49335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347552" y="5271591"/>
            <a:ext cx="718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4+ 1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865819" y="5461344"/>
            <a:ext cx="879165" cy="407391"/>
          </a:xfrm>
          <a:prstGeom prst="rect">
            <a:avLst/>
          </a:prstGeom>
          <a:solidFill>
            <a:srgbClr val="CC00CC"/>
          </a:solidFill>
          <a:ln w="6350"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3600480" y="5482138"/>
            <a:ext cx="853611" cy="395134"/>
          </a:xfrm>
          <a:prstGeom prst="rect">
            <a:avLst/>
          </a:prstGeom>
          <a:solidFill>
            <a:srgbClr val="FFFF00"/>
          </a:solidFill>
          <a:ln w="635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3632553" y="5941730"/>
            <a:ext cx="853611" cy="395134"/>
          </a:xfrm>
          <a:prstGeom prst="rect">
            <a:avLst/>
          </a:prstGeom>
          <a:solidFill>
            <a:srgbClr val="FD99B3"/>
          </a:solidFill>
          <a:ln w="6350"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5391411" y="5473601"/>
            <a:ext cx="853611" cy="39513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5423484" y="5933193"/>
            <a:ext cx="853611" cy="395134"/>
          </a:xfrm>
          <a:prstGeom prst="rect">
            <a:avLst/>
          </a:prstGeom>
          <a:solidFill>
            <a:srgbClr val="0070C0"/>
          </a:solidFill>
          <a:ln w="63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4882167" y="5876725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3083616" y="5354136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3081967" y="5909776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1326998" y="5335499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1317729" y="5898759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2152249" y="4346029"/>
            <a:ext cx="497670" cy="439336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3232369" y="4346029"/>
            <a:ext cx="497670" cy="439336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4312489" y="4346029"/>
            <a:ext cx="497670" cy="439336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870472" y="5901627"/>
            <a:ext cx="879165" cy="407391"/>
          </a:xfrm>
          <a:prstGeom prst="rect">
            <a:avLst/>
          </a:prstGeom>
          <a:solidFill>
            <a:srgbClr val="00B0F0"/>
          </a:solidFill>
          <a:ln w="63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4882167" y="5405423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9008" y="581779"/>
            <a:ext cx="87554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</a:rPr>
              <a:t>8.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</a:rPr>
              <a:t>Рассмотри рисунок Пети. Какие геометрические фигуры есть на его рисунке? Какие числа загадал Петя?</a:t>
            </a:r>
            <a:endParaRPr lang="ru-RU" sz="24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8361647" y="1268760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0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8361647" y="1755866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Arial Narrow" pitchFamily="34" charset="0"/>
              </a:rPr>
              <a:t>1</a:t>
            </a:r>
          </a:p>
        </p:txBody>
      </p:sp>
      <p:sp>
        <p:nvSpPr>
          <p:cNvPr id="73" name="Овал 72"/>
          <p:cNvSpPr/>
          <p:nvPr/>
        </p:nvSpPr>
        <p:spPr>
          <a:xfrm>
            <a:off x="8361647" y="2242972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2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8361647" y="3217184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4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8361647" y="3704290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5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8361647" y="4191396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6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8361647" y="4678502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7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8361647" y="5165608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8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8361647" y="5652711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9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8361647" y="2730078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3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3" name="TextBox 92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614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Блок-схема: объединение 22"/>
          <p:cNvSpPr/>
          <p:nvPr/>
        </p:nvSpPr>
        <p:spPr>
          <a:xfrm rot="12879746">
            <a:off x="4738032" y="2067209"/>
            <a:ext cx="648072" cy="2301919"/>
          </a:xfrm>
          <a:prstGeom prst="flowChartMerge">
            <a:avLst/>
          </a:prstGeom>
          <a:solidFill>
            <a:srgbClr val="CC00CC"/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Трапеция 1"/>
          <p:cNvSpPr/>
          <p:nvPr/>
        </p:nvSpPr>
        <p:spPr>
          <a:xfrm rot="10800000">
            <a:off x="201186" y="4144382"/>
            <a:ext cx="5643602" cy="1138841"/>
          </a:xfrm>
          <a:prstGeom prst="trapezoid">
            <a:avLst>
              <a:gd name="adj" fmla="val 57561"/>
            </a:avLst>
          </a:prstGeom>
          <a:solidFill>
            <a:srgbClr val="FD99B3"/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>
            <a:off x="4782219" y="2303404"/>
            <a:ext cx="2000180" cy="1841148"/>
          </a:xfrm>
          <a:prstGeom prst="parallelogram">
            <a:avLst>
              <a:gd name="adj" fmla="val 49335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84565" y="3266873"/>
            <a:ext cx="2205458" cy="884274"/>
          </a:xfrm>
          <a:prstGeom prst="rect">
            <a:avLst/>
          </a:prstGeom>
          <a:solidFill>
            <a:srgbClr val="CC00CC"/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61887" y="3691891"/>
            <a:ext cx="2016224" cy="459256"/>
          </a:xfrm>
          <a:prstGeom prst="rect">
            <a:avLst/>
          </a:prstGeom>
          <a:solidFill>
            <a:srgbClr val="CC00CC"/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Прямоугольный треугольник 8"/>
          <p:cNvSpPr/>
          <p:nvPr/>
        </p:nvSpPr>
        <p:spPr>
          <a:xfrm rot="13480060">
            <a:off x="2080768" y="2262696"/>
            <a:ext cx="1152128" cy="1161541"/>
          </a:xfrm>
          <a:prstGeom prst="rtTriangle">
            <a:avLst/>
          </a:prstGeom>
          <a:solidFill>
            <a:srgbClr val="00B0F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ый треугольник 9"/>
          <p:cNvSpPr/>
          <p:nvPr/>
        </p:nvSpPr>
        <p:spPr>
          <a:xfrm rot="13792877">
            <a:off x="2774810" y="2118634"/>
            <a:ext cx="1425249" cy="1194853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1" name="Прямоугольный треугольник 10"/>
          <p:cNvSpPr/>
          <p:nvPr/>
        </p:nvSpPr>
        <p:spPr>
          <a:xfrm rot="13420563">
            <a:off x="3882477" y="2291674"/>
            <a:ext cx="1093277" cy="1103585"/>
          </a:xfrm>
          <a:prstGeom prst="rtTriangle">
            <a:avLst/>
          </a:prstGeom>
          <a:solidFill>
            <a:srgbClr val="00B0F0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3" name="Группа 28"/>
          <p:cNvGrpSpPr/>
          <p:nvPr/>
        </p:nvGrpSpPr>
        <p:grpSpPr>
          <a:xfrm flipV="1">
            <a:off x="2361886" y="1721631"/>
            <a:ext cx="1080121" cy="360040"/>
            <a:chOff x="5312361" y="1378901"/>
            <a:chExt cx="899758" cy="360040"/>
          </a:xfrm>
          <a:solidFill>
            <a:srgbClr val="00B0F0"/>
          </a:solidFill>
        </p:grpSpPr>
        <p:grpSp>
          <p:nvGrpSpPr>
            <p:cNvPr id="4" name="Группа 29"/>
            <p:cNvGrpSpPr/>
            <p:nvPr/>
          </p:nvGrpSpPr>
          <p:grpSpPr>
            <a:xfrm>
              <a:off x="5335799" y="1378901"/>
              <a:ext cx="876320" cy="360040"/>
              <a:chOff x="7303188" y="1358589"/>
              <a:chExt cx="876320" cy="360040"/>
            </a:xfrm>
            <a:grpFill/>
          </p:grpSpPr>
          <p:sp>
            <p:nvSpPr>
              <p:cNvPr id="34" name="Нашивка 33"/>
              <p:cNvSpPr/>
              <p:nvPr/>
            </p:nvSpPr>
            <p:spPr>
              <a:xfrm rot="10800000">
                <a:off x="7399719" y="1358589"/>
                <a:ext cx="779789" cy="36004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7303188" y="1358589"/>
                <a:ext cx="276486" cy="3600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2" name="Нашивка 31"/>
            <p:cNvSpPr/>
            <p:nvPr/>
          </p:nvSpPr>
          <p:spPr>
            <a:xfrm rot="10800000">
              <a:off x="5312361" y="1393691"/>
              <a:ext cx="891499" cy="339728"/>
            </a:xfrm>
            <a:prstGeom prst="chevron">
              <a:avLst/>
            </a:prstGeom>
            <a:grp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tx1"/>
                  </a:solidFill>
                  <a:latin typeface="Arial Narrow" pitchFamily="34" charset="0"/>
                </a:rPr>
                <a:t>5 -1</a:t>
              </a:r>
              <a:endParaRPr lang="ru-RU" sz="2400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6" name="Группа 35"/>
          <p:cNvGrpSpPr/>
          <p:nvPr/>
        </p:nvGrpSpPr>
        <p:grpSpPr>
          <a:xfrm>
            <a:off x="3474595" y="1361596"/>
            <a:ext cx="1087472" cy="365557"/>
            <a:chOff x="5432340" y="1373384"/>
            <a:chExt cx="1087472" cy="365557"/>
          </a:xfrm>
          <a:solidFill>
            <a:srgbClr val="00B0F0"/>
          </a:solidFill>
        </p:grpSpPr>
        <p:grpSp>
          <p:nvGrpSpPr>
            <p:cNvPr id="12" name="Группа 36"/>
            <p:cNvGrpSpPr/>
            <p:nvPr/>
          </p:nvGrpSpPr>
          <p:grpSpPr>
            <a:xfrm>
              <a:off x="5432340" y="1378901"/>
              <a:ext cx="899760" cy="360040"/>
              <a:chOff x="7399729" y="1358589"/>
              <a:chExt cx="899760" cy="360040"/>
            </a:xfrm>
            <a:grpFill/>
          </p:grpSpPr>
          <p:sp>
            <p:nvSpPr>
              <p:cNvPr id="41" name="Нашивка 40"/>
              <p:cNvSpPr/>
              <p:nvPr/>
            </p:nvSpPr>
            <p:spPr>
              <a:xfrm rot="10800000">
                <a:off x="7399729" y="1358589"/>
                <a:ext cx="899760" cy="36004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Прямоугольник 41"/>
              <p:cNvSpPr/>
              <p:nvPr/>
            </p:nvSpPr>
            <p:spPr>
              <a:xfrm>
                <a:off x="7399729" y="1358589"/>
                <a:ext cx="268615" cy="3600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" name="Группа 37"/>
            <p:cNvGrpSpPr/>
            <p:nvPr/>
          </p:nvGrpSpPr>
          <p:grpSpPr>
            <a:xfrm>
              <a:off x="5470475" y="1373384"/>
              <a:ext cx="1049337" cy="363888"/>
              <a:chOff x="7399729" y="1358589"/>
              <a:chExt cx="1049337" cy="363888"/>
            </a:xfrm>
            <a:grpFill/>
          </p:grpSpPr>
          <p:sp>
            <p:nvSpPr>
              <p:cNvPr id="39" name="Нашивка 38"/>
              <p:cNvSpPr/>
              <p:nvPr/>
            </p:nvSpPr>
            <p:spPr>
              <a:xfrm rot="10800000" flipV="1">
                <a:off x="7416352" y="1364886"/>
                <a:ext cx="1032714" cy="357591"/>
              </a:xfrm>
              <a:prstGeom prst="chevron">
                <a:avLst/>
              </a:prstGeom>
              <a:grp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Arial Narrow" pitchFamily="34" charset="0"/>
                  </a:rPr>
                  <a:t>1+3</a:t>
                </a:r>
                <a:endParaRPr lang="ru-RU" sz="2400" dirty="0">
                  <a:solidFill>
                    <a:schemeClr val="tx1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7399729" y="1358589"/>
                <a:ext cx="268615" cy="360040"/>
              </a:xfrm>
              <a:prstGeom prst="rect">
                <a:avLst/>
              </a:prstGeom>
              <a:grp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4" name="Группа 42"/>
          <p:cNvGrpSpPr/>
          <p:nvPr/>
        </p:nvGrpSpPr>
        <p:grpSpPr>
          <a:xfrm>
            <a:off x="4394590" y="1727152"/>
            <a:ext cx="1158306" cy="365557"/>
            <a:chOff x="5432340" y="1373384"/>
            <a:chExt cx="928894" cy="365557"/>
          </a:xfrm>
          <a:solidFill>
            <a:srgbClr val="FFFF00"/>
          </a:solidFill>
        </p:grpSpPr>
        <p:grpSp>
          <p:nvGrpSpPr>
            <p:cNvPr id="15" name="Группа 43"/>
            <p:cNvGrpSpPr/>
            <p:nvPr/>
          </p:nvGrpSpPr>
          <p:grpSpPr>
            <a:xfrm>
              <a:off x="5432340" y="1378901"/>
              <a:ext cx="899760" cy="360040"/>
              <a:chOff x="7399729" y="1358589"/>
              <a:chExt cx="899760" cy="360040"/>
            </a:xfrm>
            <a:grpFill/>
          </p:grpSpPr>
          <p:sp>
            <p:nvSpPr>
              <p:cNvPr id="48" name="Нашивка 47"/>
              <p:cNvSpPr/>
              <p:nvPr/>
            </p:nvSpPr>
            <p:spPr>
              <a:xfrm rot="10800000">
                <a:off x="7399729" y="1358589"/>
                <a:ext cx="899760" cy="360040"/>
              </a:xfrm>
              <a:prstGeom prst="chevron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7399729" y="1358589"/>
                <a:ext cx="268615" cy="3600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" name="Группа 44"/>
            <p:cNvGrpSpPr/>
            <p:nvPr/>
          </p:nvGrpSpPr>
          <p:grpSpPr>
            <a:xfrm>
              <a:off x="5470475" y="1373384"/>
              <a:ext cx="890759" cy="361882"/>
              <a:chOff x="7399729" y="1358589"/>
              <a:chExt cx="890759" cy="361882"/>
            </a:xfrm>
            <a:grpFill/>
          </p:grpSpPr>
          <p:sp>
            <p:nvSpPr>
              <p:cNvPr id="46" name="Нашивка 45"/>
              <p:cNvSpPr/>
              <p:nvPr/>
            </p:nvSpPr>
            <p:spPr>
              <a:xfrm rot="10800000" flipV="1">
                <a:off x="7416353" y="1362880"/>
                <a:ext cx="874135" cy="357591"/>
              </a:xfrm>
              <a:prstGeom prst="chevron">
                <a:avLst/>
              </a:prstGeom>
              <a:grp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Arial Narrow" pitchFamily="34" charset="0"/>
                  </a:rPr>
                  <a:t>2 +1</a:t>
                </a:r>
                <a:endParaRPr lang="ru-RU" sz="2400" dirty="0">
                  <a:solidFill>
                    <a:schemeClr val="tx1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7399729" y="1358589"/>
                <a:ext cx="268615" cy="360040"/>
              </a:xfrm>
              <a:prstGeom prst="rect">
                <a:avLst/>
              </a:prstGeom>
              <a:grpFill/>
              <a:ln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 rot="16200000">
            <a:off x="2140793" y="2472274"/>
            <a:ext cx="1360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1+1+1+1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 rot="16200000">
            <a:off x="3001417" y="2417110"/>
            <a:ext cx="1250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7-1+ 2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4140596" y="2557468"/>
            <a:ext cx="969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3 + 1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rot="17880484">
            <a:off x="4351485" y="3376445"/>
            <a:ext cx="848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3 + 3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86223" y="316573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2 + 3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505902" y="3720484"/>
            <a:ext cx="1872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1+1+1+1+1+1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80589" y="3767585"/>
            <a:ext cx="949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4+ 2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79512" y="3306537"/>
            <a:ext cx="108564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1+1+1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91681" y="3293146"/>
            <a:ext cx="91226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2+ 1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1072129" y="4346029"/>
            <a:ext cx="497670" cy="439336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562572" y="4785364"/>
            <a:ext cx="1361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4+1+1+1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65" name="Параллелограмм 64"/>
          <p:cNvSpPr/>
          <p:nvPr/>
        </p:nvSpPr>
        <p:spPr>
          <a:xfrm flipH="1">
            <a:off x="263867" y="5283223"/>
            <a:ext cx="801876" cy="387659"/>
          </a:xfrm>
          <a:prstGeom prst="parallelogram">
            <a:avLst>
              <a:gd name="adj" fmla="val 49335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347552" y="5271591"/>
            <a:ext cx="718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4+ 1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865819" y="5461344"/>
            <a:ext cx="879165" cy="407391"/>
          </a:xfrm>
          <a:prstGeom prst="rect">
            <a:avLst/>
          </a:prstGeom>
          <a:solidFill>
            <a:srgbClr val="CC00CC"/>
          </a:solidFill>
          <a:ln w="6350"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3600480" y="5482138"/>
            <a:ext cx="853611" cy="395134"/>
          </a:xfrm>
          <a:prstGeom prst="rect">
            <a:avLst/>
          </a:prstGeom>
          <a:solidFill>
            <a:srgbClr val="FFFF00"/>
          </a:solidFill>
          <a:ln w="635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3632553" y="5941730"/>
            <a:ext cx="853611" cy="395134"/>
          </a:xfrm>
          <a:prstGeom prst="rect">
            <a:avLst/>
          </a:prstGeom>
          <a:solidFill>
            <a:srgbClr val="FD99B3"/>
          </a:solidFill>
          <a:ln w="6350"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5391411" y="5473601"/>
            <a:ext cx="853611" cy="39513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5423484" y="5933193"/>
            <a:ext cx="853611" cy="395134"/>
          </a:xfrm>
          <a:prstGeom prst="rect">
            <a:avLst/>
          </a:prstGeom>
          <a:solidFill>
            <a:srgbClr val="0070C0"/>
          </a:solidFill>
          <a:ln w="63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4882167" y="5876725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3083616" y="5354136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3081967" y="5909776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1326998" y="5335499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1317729" y="5898759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2152249" y="4346029"/>
            <a:ext cx="497670" cy="439336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3232369" y="4346029"/>
            <a:ext cx="497670" cy="439336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4312489" y="4346029"/>
            <a:ext cx="497670" cy="439336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accent6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870472" y="5901627"/>
            <a:ext cx="879165" cy="407391"/>
          </a:xfrm>
          <a:prstGeom prst="rect">
            <a:avLst/>
          </a:prstGeom>
          <a:solidFill>
            <a:srgbClr val="00B0F0"/>
          </a:solidFill>
          <a:ln w="63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4882167" y="5405423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9008" y="581779"/>
            <a:ext cx="87554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</a:rPr>
              <a:t>8. 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</a:rPr>
              <a:t>Рассмотри рисунок Пети. Какие геометрические фигуры есть на его рисунке? Какие числа загадал Петя?</a:t>
            </a:r>
            <a:endParaRPr lang="ru-RU" sz="2400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8361647" y="1268760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0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8361647" y="1755866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Arial Narrow" pitchFamily="34" charset="0"/>
              </a:rPr>
              <a:t>1</a:t>
            </a:r>
          </a:p>
        </p:txBody>
      </p:sp>
      <p:sp>
        <p:nvSpPr>
          <p:cNvPr id="73" name="Овал 72"/>
          <p:cNvSpPr/>
          <p:nvPr/>
        </p:nvSpPr>
        <p:spPr>
          <a:xfrm>
            <a:off x="8361647" y="2242972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2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8361647" y="3217184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4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8361647" y="3704290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5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8361647" y="4191396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6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8361647" y="4678502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7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8361647" y="5165608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8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8361647" y="5652711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9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8361647" y="2730078"/>
            <a:ext cx="458825" cy="440585"/>
          </a:xfrm>
          <a:prstGeom prst="ellipse">
            <a:avLst/>
          </a:prstGeom>
          <a:solidFill>
            <a:schemeClr val="bg1"/>
          </a:solidFill>
          <a:ln w="31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Narrow" pitchFamily="34" charset="0"/>
              </a:rPr>
              <a:t>3</a:t>
            </a:r>
            <a:endParaRPr lang="ru-RU" sz="2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732240" y="5805264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3" name="TextBox 92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614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96296E-6 L -0.77014 0.1717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507" y="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4256E-6 L -0.77014 0.3871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507" y="19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59259E-6 L -0.58108 0.3849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63" y="1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L -0.58108 0.1847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63" y="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-0.3842 0.25324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19" y="1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81481E-6 L -0.37639 0.10324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19" y="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57" grpId="0" animBg="1"/>
      <p:bldP spid="58" grpId="0" animBg="1"/>
      <p:bldP spid="59" grpId="0" animBg="1"/>
      <p:bldP spid="66" grpId="0"/>
      <p:bldP spid="50" grpId="0" animBg="1"/>
      <p:bldP spid="69" grpId="0" animBg="1"/>
      <p:bldP spid="70" grpId="0" animBg="1"/>
      <p:bldP spid="71" grpId="0" animBg="1"/>
      <p:bldP spid="72" grpId="0" animBg="1"/>
      <p:bldP spid="79" grpId="0" animBg="1"/>
      <p:bldP spid="80" grpId="0" animBg="1"/>
      <p:bldP spid="81" grpId="0" animBg="1"/>
      <p:bldP spid="82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8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6333194"/>
              </p:ext>
            </p:extLst>
          </p:nvPr>
        </p:nvGraphicFramePr>
        <p:xfrm>
          <a:off x="6145575" y="3787702"/>
          <a:ext cx="1103784" cy="13825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1892"/>
                <a:gridCol w="551892"/>
              </a:tblGrid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41985272"/>
              </p:ext>
            </p:extLst>
          </p:nvPr>
        </p:nvGraphicFramePr>
        <p:xfrm>
          <a:off x="1442120" y="3096425"/>
          <a:ext cx="1103784" cy="20738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1892"/>
                <a:gridCol w="551892"/>
              </a:tblGrid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3161512"/>
              </p:ext>
            </p:extLst>
          </p:nvPr>
        </p:nvGraphicFramePr>
        <p:xfrm>
          <a:off x="3640832" y="2405148"/>
          <a:ext cx="1103784" cy="27651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1892"/>
                <a:gridCol w="551892"/>
              </a:tblGrid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3176378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03887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47486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70207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961932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83903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783601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998047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620018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182299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396745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40344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360630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67853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575076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789522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003968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611191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325350" y="5661248"/>
            <a:ext cx="692753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327519" y="5661248"/>
            <a:ext cx="692753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06839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09008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6839" y="476672"/>
            <a:ext cx="5911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забыла  записать Катя?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23528" y="938337"/>
            <a:ext cx="85891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979712" y="565866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362378" y="5667340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403648" y="1602673"/>
            <a:ext cx="5904656" cy="3500708"/>
            <a:chOff x="1403648" y="1602673"/>
            <a:chExt cx="5904656" cy="3500708"/>
          </a:xfrm>
        </p:grpSpPr>
        <p:sp>
          <p:nvSpPr>
            <p:cNvPr id="10" name="Равнобедренный треугольник 9"/>
            <p:cNvSpPr/>
            <p:nvPr/>
          </p:nvSpPr>
          <p:spPr>
            <a:xfrm>
              <a:off x="6084168" y="2983889"/>
              <a:ext cx="1224136" cy="792088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Равнобедренный треугольник 10"/>
            <p:cNvSpPr/>
            <p:nvPr/>
          </p:nvSpPr>
          <p:spPr>
            <a:xfrm>
              <a:off x="1403648" y="2289935"/>
              <a:ext cx="1224136" cy="792088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>
              <a:off x="3563888" y="1602673"/>
              <a:ext cx="1224136" cy="792088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2028523" y="3154031"/>
              <a:ext cx="455245" cy="5630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2041441" y="3874111"/>
              <a:ext cx="455245" cy="5630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1480933" y="3861048"/>
              <a:ext cx="455245" cy="5630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1491154" y="4540380"/>
              <a:ext cx="455245" cy="5630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4228424" y="2475449"/>
              <a:ext cx="455245" cy="5630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3696332" y="3166968"/>
              <a:ext cx="455245" cy="5630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4235052" y="3842851"/>
              <a:ext cx="455245" cy="5630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4245273" y="4522183"/>
              <a:ext cx="455245" cy="5630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6734557" y="3845550"/>
              <a:ext cx="455245" cy="5630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6186967" y="4537069"/>
              <a:ext cx="455245" cy="5630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3689715" y="4522182"/>
              <a:ext cx="455245" cy="56300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D99B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0478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40090227"/>
              </p:ext>
            </p:extLst>
          </p:nvPr>
        </p:nvGraphicFramePr>
        <p:xfrm>
          <a:off x="6145575" y="3787702"/>
          <a:ext cx="1103784" cy="13825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1892"/>
                <a:gridCol w="551892"/>
              </a:tblGrid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8617396"/>
              </p:ext>
            </p:extLst>
          </p:nvPr>
        </p:nvGraphicFramePr>
        <p:xfrm>
          <a:off x="1442120" y="3096425"/>
          <a:ext cx="1103784" cy="20738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1892"/>
                <a:gridCol w="551892"/>
              </a:tblGrid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Равнобедренный треугольник 9"/>
          <p:cNvSpPr/>
          <p:nvPr/>
        </p:nvSpPr>
        <p:spPr>
          <a:xfrm>
            <a:off x="6084168" y="2983889"/>
            <a:ext cx="1224136" cy="792088"/>
          </a:xfrm>
          <a:prstGeom prst="triangl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403648" y="2289935"/>
            <a:ext cx="1224136" cy="792088"/>
          </a:xfrm>
          <a:prstGeom prst="triangl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9735960"/>
              </p:ext>
            </p:extLst>
          </p:nvPr>
        </p:nvGraphicFramePr>
        <p:xfrm>
          <a:off x="3640832" y="2405148"/>
          <a:ext cx="1103784" cy="27651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1892"/>
                <a:gridCol w="551892"/>
              </a:tblGrid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9127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80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Равнобедренный треугольник 15"/>
          <p:cNvSpPr/>
          <p:nvPr/>
        </p:nvSpPr>
        <p:spPr>
          <a:xfrm>
            <a:off x="3563888" y="1602673"/>
            <a:ext cx="1224136" cy="792088"/>
          </a:xfrm>
          <a:prstGeom prst="triangle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76378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03887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47486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70207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961932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83903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783601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998047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620018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182299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396745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40344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360630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67853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575076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789522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003968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611191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325350" y="5661248"/>
            <a:ext cx="692753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327519" y="5661248"/>
            <a:ext cx="692753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06839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09008" y="566124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6839" y="476672"/>
            <a:ext cx="5911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забыла  записать Катя?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154242" y="5805264"/>
            <a:ext cx="1882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979712" y="5658668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362120" y="5667340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28523" y="3154031"/>
            <a:ext cx="455245" cy="563001"/>
          </a:xfrm>
          <a:prstGeom prst="rect">
            <a:avLst/>
          </a:prstGeom>
          <a:solidFill>
            <a:schemeClr val="bg1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2041441" y="3874111"/>
            <a:ext cx="455245" cy="563001"/>
          </a:xfrm>
          <a:prstGeom prst="rect">
            <a:avLst/>
          </a:prstGeom>
          <a:solidFill>
            <a:schemeClr val="bg1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480933" y="3861048"/>
            <a:ext cx="455245" cy="563001"/>
          </a:xfrm>
          <a:prstGeom prst="rect">
            <a:avLst/>
          </a:prstGeom>
          <a:solidFill>
            <a:schemeClr val="bg1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1491154" y="4540380"/>
            <a:ext cx="455245" cy="563001"/>
          </a:xfrm>
          <a:prstGeom prst="rect">
            <a:avLst/>
          </a:prstGeom>
          <a:solidFill>
            <a:schemeClr val="bg1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4228424" y="2475449"/>
            <a:ext cx="455245" cy="563001"/>
          </a:xfrm>
          <a:prstGeom prst="rect">
            <a:avLst/>
          </a:prstGeom>
          <a:solidFill>
            <a:schemeClr val="bg1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696332" y="3166968"/>
            <a:ext cx="455245" cy="563001"/>
          </a:xfrm>
          <a:prstGeom prst="rect">
            <a:avLst/>
          </a:prstGeom>
          <a:solidFill>
            <a:schemeClr val="bg1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4235052" y="3842851"/>
            <a:ext cx="455245" cy="563001"/>
          </a:xfrm>
          <a:prstGeom prst="rect">
            <a:avLst/>
          </a:prstGeom>
          <a:solidFill>
            <a:schemeClr val="bg1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245273" y="4522183"/>
            <a:ext cx="455245" cy="563001"/>
          </a:xfrm>
          <a:prstGeom prst="rect">
            <a:avLst/>
          </a:prstGeom>
          <a:solidFill>
            <a:schemeClr val="bg1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6734557" y="3845550"/>
            <a:ext cx="455245" cy="563001"/>
          </a:xfrm>
          <a:prstGeom prst="rect">
            <a:avLst/>
          </a:prstGeom>
          <a:solidFill>
            <a:schemeClr val="bg1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6186967" y="4537069"/>
            <a:ext cx="455245" cy="563001"/>
          </a:xfrm>
          <a:prstGeom prst="rect">
            <a:avLst/>
          </a:prstGeom>
          <a:solidFill>
            <a:schemeClr val="bg1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3689715" y="4522182"/>
            <a:ext cx="455245" cy="563001"/>
          </a:xfrm>
          <a:prstGeom prst="rect">
            <a:avLst/>
          </a:prstGeom>
          <a:solidFill>
            <a:schemeClr val="bg1"/>
          </a:solidFill>
          <a:ln>
            <a:solidFill>
              <a:srgbClr val="FD99B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62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Прямая со стрелкой 60"/>
          <p:cNvCxnSpPr/>
          <p:nvPr/>
        </p:nvCxnSpPr>
        <p:spPr>
          <a:xfrm>
            <a:off x="3167559" y="2430059"/>
            <a:ext cx="1188417" cy="397"/>
          </a:xfrm>
          <a:prstGeom prst="straightConnector1">
            <a:avLst/>
          </a:prstGeom>
          <a:ln w="38100">
            <a:solidFill>
              <a:srgbClr val="CC00CC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5796136" y="1700808"/>
            <a:ext cx="2595562" cy="1711483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320255" y="1694686"/>
            <a:ext cx="2595561" cy="1717605"/>
            <a:chOff x="4139951" y="1834808"/>
            <a:chExt cx="3603741" cy="238476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139951" y="1834808"/>
              <a:ext cx="3603741" cy="237626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Овал 2"/>
            <p:cNvSpPr/>
            <p:nvPr/>
          </p:nvSpPr>
          <p:spPr>
            <a:xfrm>
              <a:off x="4286256" y="2287451"/>
              <a:ext cx="3352917" cy="1511150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2604" y="2147696"/>
              <a:ext cx="705819" cy="741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300000"/>
                      </a14:imgEffect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201780">
              <a:off x="4376595" y="2052316"/>
              <a:ext cx="731961" cy="786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2498" y="2759770"/>
              <a:ext cx="705819" cy="741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1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4902" y="2759770"/>
              <a:ext cx="994219" cy="1004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4970711">
              <a:off x="5382782" y="3460205"/>
              <a:ext cx="731961" cy="786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7873" y="2570028"/>
              <a:ext cx="705819" cy="741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682" y="1916832"/>
              <a:ext cx="705819" cy="741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7004" y="3058729"/>
              <a:ext cx="705819" cy="741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9" name="Овал 38"/>
          <p:cNvSpPr/>
          <p:nvPr/>
        </p:nvSpPr>
        <p:spPr>
          <a:xfrm>
            <a:off x="5922143" y="2026820"/>
            <a:ext cx="2414908" cy="1088392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1387" y="1926163"/>
            <a:ext cx="508360" cy="533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30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01780">
            <a:off x="5966577" y="1857466"/>
            <a:ext cx="527188" cy="56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91903" y="2367004"/>
            <a:ext cx="508360" cy="533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2143" y="2367004"/>
            <a:ext cx="716077" cy="723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4970711">
            <a:off x="6691274" y="2871486"/>
            <a:ext cx="527188" cy="56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3338" y="2230344"/>
            <a:ext cx="508360" cy="533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3810" y="1759885"/>
            <a:ext cx="508360" cy="533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71341" y="2582326"/>
            <a:ext cx="508360" cy="533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" name="Группа 48"/>
          <p:cNvGrpSpPr/>
          <p:nvPr/>
        </p:nvGrpSpPr>
        <p:grpSpPr>
          <a:xfrm>
            <a:off x="323528" y="1694462"/>
            <a:ext cx="2595561" cy="1717605"/>
            <a:chOff x="4139951" y="1834808"/>
            <a:chExt cx="3603741" cy="2384764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4139951" y="1834808"/>
              <a:ext cx="3603741" cy="237626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4286256" y="2287451"/>
              <a:ext cx="3352917" cy="1511150"/>
            </a:xfrm>
            <a:prstGeom prst="ellipse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prstDash val="solid"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2604" y="2147696"/>
              <a:ext cx="705819" cy="741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300000"/>
                      </a14:imgEffect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201780">
              <a:off x="4376595" y="2052316"/>
              <a:ext cx="731961" cy="786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2498" y="2759770"/>
              <a:ext cx="705819" cy="741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1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4902" y="2759770"/>
              <a:ext cx="994219" cy="1004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10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4970711">
              <a:off x="5382782" y="3460205"/>
              <a:ext cx="731961" cy="786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7873" y="2570028"/>
              <a:ext cx="705819" cy="741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8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682" y="1916832"/>
              <a:ext cx="705819" cy="741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7004" y="3058729"/>
              <a:ext cx="705819" cy="741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0" name="Прямоугольник 59"/>
          <p:cNvSpPr/>
          <p:nvPr/>
        </p:nvSpPr>
        <p:spPr>
          <a:xfrm>
            <a:off x="3131840" y="1857364"/>
            <a:ext cx="8640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3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4293096"/>
            <a:ext cx="1211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 -   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3528" y="5714092"/>
            <a:ext cx="1211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  -  3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23528" y="4766761"/>
            <a:ext cx="1211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+  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3528" y="5240426"/>
            <a:ext cx="1211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+  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6833810" y="4938751"/>
            <a:ext cx="2071702" cy="1425644"/>
            <a:chOff x="6429388" y="4830832"/>
            <a:chExt cx="2071702" cy="1425644"/>
          </a:xfrm>
        </p:grpSpPr>
        <p:sp>
          <p:nvSpPr>
            <p:cNvPr id="86" name="TextBox 85"/>
            <p:cNvSpPr txBox="1"/>
            <p:nvPr/>
          </p:nvSpPr>
          <p:spPr>
            <a:xfrm>
              <a:off x="7599756" y="5733256"/>
              <a:ext cx="4286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u="sng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ru-RU" sz="2800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7" name="Прямая соединительная линия 86"/>
            <p:cNvCxnSpPr/>
            <p:nvPr/>
          </p:nvCxnSpPr>
          <p:spPr>
            <a:xfrm>
              <a:off x="6429388" y="5725685"/>
              <a:ext cx="2071702" cy="158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rot="5400000">
              <a:off x="6929851" y="5725288"/>
              <a:ext cx="285752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Прямоугольник 88"/>
            <p:cNvSpPr/>
            <p:nvPr/>
          </p:nvSpPr>
          <p:spPr>
            <a:xfrm>
              <a:off x="6491214" y="5733256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u="sng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Правая круглая скобка 89"/>
            <p:cNvSpPr/>
            <p:nvPr/>
          </p:nvSpPr>
          <p:spPr>
            <a:xfrm rot="16200000">
              <a:off x="7358082" y="4368363"/>
              <a:ext cx="214314" cy="2071702"/>
            </a:xfrm>
            <a:prstGeom prst="rightBracket">
              <a:avLst/>
            </a:prstGeom>
            <a:ln w="28575">
              <a:solidFill>
                <a:srgbClr val="F3650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7215206" y="4830832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4402589" y="4946594"/>
            <a:ext cx="2071702" cy="1334472"/>
            <a:chOff x="6429388" y="3265820"/>
            <a:chExt cx="2071702" cy="1334472"/>
          </a:xfrm>
        </p:grpSpPr>
        <p:cxnSp>
          <p:nvCxnSpPr>
            <p:cNvPr id="93" name="Прямая соединительная линия 92"/>
            <p:cNvCxnSpPr/>
            <p:nvPr/>
          </p:nvCxnSpPr>
          <p:spPr>
            <a:xfrm>
              <a:off x="6429388" y="4136980"/>
              <a:ext cx="2071702" cy="158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 rot="5400000">
              <a:off x="6929851" y="4136583"/>
              <a:ext cx="285752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Правая круглая скобка 94"/>
            <p:cNvSpPr/>
            <p:nvPr/>
          </p:nvSpPr>
          <p:spPr>
            <a:xfrm rot="16200000">
              <a:off x="7358082" y="2779658"/>
              <a:ext cx="214314" cy="2071702"/>
            </a:xfrm>
            <a:prstGeom prst="rightBracket">
              <a:avLst/>
            </a:prstGeom>
            <a:ln w="28575">
              <a:solidFill>
                <a:srgbClr val="F3650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500826" y="4077072"/>
              <a:ext cx="4286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u="sng" dirty="0" smtClean="0">
                  <a:solidFill>
                    <a:srgbClr val="CC00CC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ru-RU" sz="2800" u="sng" dirty="0">
                <a:solidFill>
                  <a:srgbClr val="CC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7215206" y="3265820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dirty="0" smtClean="0">
                  <a:solidFill>
                    <a:srgbClr val="CC00CC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800" dirty="0">
                <a:solidFill>
                  <a:srgbClr val="CC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7715272" y="4077072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u="sng" dirty="0" smtClean="0">
                  <a:solidFill>
                    <a:srgbClr val="CC00CC"/>
                  </a:solidFill>
                  <a:latin typeface="Arial" pitchFamily="34" charset="0"/>
                  <a:cs typeface="Arial" pitchFamily="34" charset="0"/>
                </a:rPr>
                <a:t>5 </a:t>
              </a:r>
              <a:endParaRPr lang="ru-RU" sz="2800" u="sng" dirty="0">
                <a:solidFill>
                  <a:srgbClr val="CC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9" name="Группа 98"/>
          <p:cNvGrpSpPr/>
          <p:nvPr/>
        </p:nvGrpSpPr>
        <p:grpSpPr>
          <a:xfrm>
            <a:off x="1979712" y="4907302"/>
            <a:ext cx="2071702" cy="1334472"/>
            <a:chOff x="6429388" y="1681644"/>
            <a:chExt cx="2071702" cy="1334472"/>
          </a:xfrm>
        </p:grpSpPr>
        <p:cxnSp>
          <p:nvCxnSpPr>
            <p:cNvPr id="100" name="Прямая соединительная линия 99"/>
            <p:cNvCxnSpPr/>
            <p:nvPr/>
          </p:nvCxnSpPr>
          <p:spPr>
            <a:xfrm>
              <a:off x="6429388" y="2546310"/>
              <a:ext cx="2071702" cy="158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 rot="5400000">
              <a:off x="6929851" y="2545913"/>
              <a:ext cx="285752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7215206" y="1681644"/>
              <a:ext cx="4286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ru-RU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6500826" y="2492896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sz="2800" u="sng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 </a:t>
              </a:r>
              <a:endParaRPr lang="ru-RU" sz="28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7715272" y="2492896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u="sng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Правая круглая скобка 104"/>
            <p:cNvSpPr/>
            <p:nvPr/>
          </p:nvSpPr>
          <p:spPr>
            <a:xfrm rot="16200000">
              <a:off x="7358082" y="1260427"/>
              <a:ext cx="214314" cy="2071702"/>
            </a:xfrm>
            <a:prstGeom prst="rightBracket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280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8254" y="4864434"/>
            <a:ext cx="2182813" cy="165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1824382" y="4869160"/>
            <a:ext cx="708113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9513" y="500479"/>
            <a:ext cx="872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2.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Какие рассказы можно придумать по рисункам  Лены и Вовы. Помоги ребятам подобрать к  каждому  рисунку выражение и  схему. Задай вопрос. </a:t>
            </a:r>
            <a:r>
              <a:rPr lang="ru-RU" sz="2400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Найди значения выражений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85720" y="3462338"/>
            <a:ext cx="5786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053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22222E-6 L 0.59843 0.001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13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6 L 0.29601 -0.45533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" y="-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-0.06128 -0.22454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-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</p:childTnLst>
        </p:cTn>
      </p:par>
    </p:tnLst>
    <p:bldLst>
      <p:bldP spid="38" grpId="1" animBg="1"/>
      <p:bldP spid="39" grpId="0" animBg="1"/>
      <p:bldP spid="60" grpId="0"/>
      <p:bldP spid="4" grpId="0"/>
      <p:bldP spid="64" grpId="0"/>
      <p:bldP spid="65" grpId="0"/>
      <p:bldP spid="66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Группа 69"/>
          <p:cNvGrpSpPr/>
          <p:nvPr/>
        </p:nvGrpSpPr>
        <p:grpSpPr>
          <a:xfrm>
            <a:off x="323528" y="1700808"/>
            <a:ext cx="2596896" cy="1711483"/>
            <a:chOff x="318920" y="1694686"/>
            <a:chExt cx="2596896" cy="1711483"/>
          </a:xfrm>
        </p:grpSpPr>
        <p:grpSp>
          <p:nvGrpSpPr>
            <p:cNvPr id="71" name="Группа 70"/>
            <p:cNvGrpSpPr/>
            <p:nvPr/>
          </p:nvGrpSpPr>
          <p:grpSpPr>
            <a:xfrm>
              <a:off x="320255" y="1694686"/>
              <a:ext cx="2595561" cy="1711483"/>
              <a:chOff x="4139951" y="1834808"/>
              <a:chExt cx="3603741" cy="2376264"/>
            </a:xfrm>
          </p:grpSpPr>
          <p:sp>
            <p:nvSpPr>
              <p:cNvPr id="75" name="Прямоугольник 74"/>
              <p:cNvSpPr/>
              <p:nvPr/>
            </p:nvSpPr>
            <p:spPr>
              <a:xfrm>
                <a:off x="4139951" y="1834808"/>
                <a:ext cx="3603741" cy="237626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6" name="Овал 75"/>
              <p:cNvSpPr/>
              <p:nvPr/>
            </p:nvSpPr>
            <p:spPr>
              <a:xfrm>
                <a:off x="4286256" y="2287451"/>
                <a:ext cx="3352917" cy="1511150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prstDash val="solid"/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7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9555649" flipH="1">
              <a:off x="318920" y="1779565"/>
              <a:ext cx="874139" cy="6618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630" y="2633939"/>
              <a:ext cx="586646" cy="6295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4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713961">
              <a:off x="1225230" y="2596136"/>
              <a:ext cx="552209" cy="629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61" name="Прямая со стрелкой 60"/>
          <p:cNvCxnSpPr/>
          <p:nvPr/>
        </p:nvCxnSpPr>
        <p:spPr>
          <a:xfrm>
            <a:off x="3167559" y="2430059"/>
            <a:ext cx="1188417" cy="397"/>
          </a:xfrm>
          <a:prstGeom prst="straightConnector1">
            <a:avLst/>
          </a:prstGeom>
          <a:ln w="38100">
            <a:solidFill>
              <a:srgbClr val="CC00CC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3131840" y="1857364"/>
            <a:ext cx="8640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+ 5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4293096"/>
            <a:ext cx="1211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 -   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3528" y="5714092"/>
            <a:ext cx="1211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  -  3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23528" y="4766761"/>
            <a:ext cx="1211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+  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3528" y="5240426"/>
            <a:ext cx="1211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+  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6833810" y="4938751"/>
            <a:ext cx="2071702" cy="1425644"/>
            <a:chOff x="6429388" y="4830832"/>
            <a:chExt cx="2071702" cy="1425644"/>
          </a:xfrm>
        </p:grpSpPr>
        <p:sp>
          <p:nvSpPr>
            <p:cNvPr id="86" name="TextBox 85"/>
            <p:cNvSpPr txBox="1"/>
            <p:nvPr/>
          </p:nvSpPr>
          <p:spPr>
            <a:xfrm>
              <a:off x="7599756" y="5733256"/>
              <a:ext cx="4286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u="sng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ru-RU" sz="2800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7" name="Прямая соединительная линия 86"/>
            <p:cNvCxnSpPr/>
            <p:nvPr/>
          </p:nvCxnSpPr>
          <p:spPr>
            <a:xfrm>
              <a:off x="6429388" y="5725685"/>
              <a:ext cx="2071702" cy="158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 rot="5400000">
              <a:off x="6929851" y="5725288"/>
              <a:ext cx="285752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Прямоугольник 88"/>
            <p:cNvSpPr/>
            <p:nvPr/>
          </p:nvSpPr>
          <p:spPr>
            <a:xfrm>
              <a:off x="6491214" y="5733256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u="sng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2800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Правая круглая скобка 89"/>
            <p:cNvSpPr/>
            <p:nvPr/>
          </p:nvSpPr>
          <p:spPr>
            <a:xfrm rot="16200000">
              <a:off x="7358082" y="4368363"/>
              <a:ext cx="214314" cy="2071702"/>
            </a:xfrm>
            <a:prstGeom prst="rightBracket">
              <a:avLst/>
            </a:prstGeom>
            <a:ln w="28575">
              <a:solidFill>
                <a:srgbClr val="F3650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7215206" y="4830832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4402589" y="4946594"/>
            <a:ext cx="2071702" cy="1334472"/>
            <a:chOff x="6429388" y="3265820"/>
            <a:chExt cx="2071702" cy="1334472"/>
          </a:xfrm>
        </p:grpSpPr>
        <p:cxnSp>
          <p:nvCxnSpPr>
            <p:cNvPr id="93" name="Прямая соединительная линия 92"/>
            <p:cNvCxnSpPr/>
            <p:nvPr/>
          </p:nvCxnSpPr>
          <p:spPr>
            <a:xfrm>
              <a:off x="6429388" y="4136980"/>
              <a:ext cx="2071702" cy="158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/>
            <p:nvPr/>
          </p:nvCxnSpPr>
          <p:spPr>
            <a:xfrm rot="5400000">
              <a:off x="6929851" y="4136583"/>
              <a:ext cx="285752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Правая круглая скобка 94"/>
            <p:cNvSpPr/>
            <p:nvPr/>
          </p:nvSpPr>
          <p:spPr>
            <a:xfrm rot="16200000">
              <a:off x="7358082" y="2779658"/>
              <a:ext cx="214314" cy="2071702"/>
            </a:xfrm>
            <a:prstGeom prst="rightBracket">
              <a:avLst/>
            </a:prstGeom>
            <a:ln w="28575">
              <a:solidFill>
                <a:srgbClr val="F3650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2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500826" y="4077072"/>
              <a:ext cx="4286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u="sng" dirty="0" smtClean="0">
                  <a:solidFill>
                    <a:srgbClr val="CC00CC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ru-RU" sz="2800" u="sng" dirty="0">
                <a:solidFill>
                  <a:srgbClr val="CC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7215206" y="3265820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dirty="0" smtClean="0">
                  <a:solidFill>
                    <a:srgbClr val="CC00CC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800" dirty="0">
                <a:solidFill>
                  <a:srgbClr val="CC00C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7715272" y="4077072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u="sng" dirty="0" smtClean="0">
                  <a:solidFill>
                    <a:srgbClr val="CC00CC"/>
                  </a:solidFill>
                  <a:latin typeface="Arial" pitchFamily="34" charset="0"/>
                  <a:cs typeface="Arial" pitchFamily="34" charset="0"/>
                </a:rPr>
                <a:t>5 </a:t>
              </a:r>
              <a:endParaRPr lang="ru-RU" sz="2800" u="sng" dirty="0">
                <a:solidFill>
                  <a:srgbClr val="CC00CC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9" name="Группа 98"/>
          <p:cNvGrpSpPr/>
          <p:nvPr/>
        </p:nvGrpSpPr>
        <p:grpSpPr>
          <a:xfrm>
            <a:off x="1979712" y="4907302"/>
            <a:ext cx="2071702" cy="1334472"/>
            <a:chOff x="6429388" y="1681644"/>
            <a:chExt cx="2071702" cy="1334472"/>
          </a:xfrm>
        </p:grpSpPr>
        <p:cxnSp>
          <p:nvCxnSpPr>
            <p:cNvPr id="100" name="Прямая соединительная линия 99"/>
            <p:cNvCxnSpPr/>
            <p:nvPr/>
          </p:nvCxnSpPr>
          <p:spPr>
            <a:xfrm>
              <a:off x="6429388" y="2546310"/>
              <a:ext cx="2071702" cy="1588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 rot="5400000">
              <a:off x="6929851" y="2545913"/>
              <a:ext cx="285752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>
              <a:off x="7215206" y="1681644"/>
              <a:ext cx="4286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ru-RU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6500826" y="2492896"/>
              <a:ext cx="4844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ru-RU" sz="2800" u="sng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 </a:t>
              </a:r>
              <a:endParaRPr lang="ru-RU" sz="28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7715272" y="2492896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800" u="sng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8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Правая круглая скобка 104"/>
            <p:cNvSpPr/>
            <p:nvPr/>
          </p:nvSpPr>
          <p:spPr>
            <a:xfrm rot="16200000">
              <a:off x="7358082" y="1260427"/>
              <a:ext cx="214314" cy="2071702"/>
            </a:xfrm>
            <a:prstGeom prst="rightBracket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280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8254" y="4864434"/>
            <a:ext cx="2182813" cy="165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1824382" y="4869160"/>
            <a:ext cx="708113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5796136" y="1665639"/>
            <a:ext cx="2595562" cy="1705137"/>
          </a:xfrm>
          <a:prstGeom prst="rect">
            <a:avLst/>
          </a:prstGeom>
          <a:noFill/>
          <a:ln w="1905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17883" y="1694071"/>
            <a:ext cx="2697933" cy="1711483"/>
            <a:chOff x="217883" y="1694686"/>
            <a:chExt cx="2697933" cy="1711483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320255" y="1694686"/>
              <a:ext cx="2595561" cy="1711483"/>
              <a:chOff x="4139951" y="1834808"/>
              <a:chExt cx="3603741" cy="2376264"/>
            </a:xfrm>
          </p:grpSpPr>
          <p:sp>
            <p:nvSpPr>
              <p:cNvPr id="14" name="Прямоугольник 13"/>
              <p:cNvSpPr/>
              <p:nvPr/>
            </p:nvSpPr>
            <p:spPr>
              <a:xfrm>
                <a:off x="4139951" y="1834808"/>
                <a:ext cx="3603741" cy="237626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B05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" name="Овал 2"/>
              <p:cNvSpPr/>
              <p:nvPr/>
            </p:nvSpPr>
            <p:spPr>
              <a:xfrm>
                <a:off x="4286256" y="2287451"/>
                <a:ext cx="3352917" cy="1511150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prstDash val="solid"/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6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9555649" flipH="1">
              <a:off x="217883" y="1779565"/>
              <a:ext cx="874139" cy="6618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954" y="2633939"/>
              <a:ext cx="586646" cy="6295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713961">
              <a:off x="1160408" y="2634767"/>
              <a:ext cx="552209" cy="629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988383">
            <a:off x="7119497" y="1958897"/>
            <a:ext cx="528763" cy="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552162">
            <a:off x="7791583" y="2721799"/>
            <a:ext cx="497724" cy="56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4341392">
            <a:off x="7751743" y="1776609"/>
            <a:ext cx="537643" cy="61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04831">
            <a:off x="7212370" y="2656955"/>
            <a:ext cx="528763" cy="567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1054872">
            <a:off x="6528203" y="1670085"/>
            <a:ext cx="537643" cy="61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6" name="TextBox 135"/>
          <p:cNvSpPr txBox="1"/>
          <p:nvPr/>
        </p:nvSpPr>
        <p:spPr>
          <a:xfrm>
            <a:off x="179513" y="500479"/>
            <a:ext cx="872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2.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 Какие рассказы можно придумать по рисункам  Лены и Вовы. Помоги ребятам подобрать к  каждому  рисунку выражение и  схему. Задай вопрос. </a:t>
            </a:r>
            <a:r>
              <a:rPr lang="ru-RU" sz="2400" dirty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Найди значения выражений</a:t>
            </a:r>
            <a:r>
              <a:rPr lang="ru-RU" sz="24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85720" y="3462338"/>
            <a:ext cx="5786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927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7.40741E-7 L 0.59878 -0.0083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31" y="-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0.47743 -0.20764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-1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0.304 -0.3548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91" y="-1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</p:childTnLst>
        </p:cTn>
      </p:par>
    </p:tnLst>
    <p:bldLst>
      <p:bldP spid="60" grpId="0"/>
      <p:bldP spid="4" grpId="0"/>
      <p:bldP spid="64" grpId="0"/>
      <p:bldP spid="65" grpId="0"/>
      <p:bldP spid="66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85702" y="1851984"/>
            <a:ext cx="1951043" cy="461665"/>
            <a:chOff x="685702" y="2712226"/>
            <a:chExt cx="1951043" cy="461665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282434" y="2712226"/>
              <a:ext cx="311318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5702" y="2712226"/>
              <a:ext cx="19510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      =  5                 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79512" y="980728"/>
            <a:ext cx="7479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Пети в верные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179512" y="5085184"/>
            <a:ext cx="878497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3267178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490446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820642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043910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878812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5102080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713714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432276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2655544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09008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327519" y="5445224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6316521" y="5445224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940152" y="1442393"/>
            <a:ext cx="0" cy="3138735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Группа 55"/>
          <p:cNvGrpSpPr/>
          <p:nvPr/>
        </p:nvGrpSpPr>
        <p:grpSpPr>
          <a:xfrm>
            <a:off x="3476282" y="3543399"/>
            <a:ext cx="1951043" cy="461665"/>
            <a:chOff x="539552" y="1844824"/>
            <a:chExt cx="1951043" cy="461665"/>
          </a:xfrm>
        </p:grpSpPr>
        <p:sp>
          <p:nvSpPr>
            <p:cNvPr id="57" name="TextBox 56"/>
            <p:cNvSpPr txBox="1"/>
            <p:nvPr/>
          </p:nvSpPr>
          <p:spPr>
            <a:xfrm>
              <a:off x="539552" y="1844824"/>
              <a:ext cx="19510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9  –       =  6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1331640" y="1844824"/>
              <a:ext cx="356188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none">
              <a:spAutoFit/>
            </a:bodyPr>
            <a:lstStyle/>
            <a:p>
              <a:pPr lvl="0"/>
              <a:r>
                <a:rPr lang="ru-RU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3341037" y="1851984"/>
            <a:ext cx="2167067" cy="461665"/>
            <a:chOff x="611560" y="3687415"/>
            <a:chExt cx="2167067" cy="461665"/>
          </a:xfrm>
        </p:grpSpPr>
        <p:sp>
          <p:nvSpPr>
            <p:cNvPr id="63" name="TextBox 62"/>
            <p:cNvSpPr txBox="1"/>
            <p:nvPr/>
          </p:nvSpPr>
          <p:spPr>
            <a:xfrm>
              <a:off x="611560" y="3687415"/>
              <a:ext cx="2167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–  5  =  5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611560" y="3687415"/>
              <a:ext cx="320706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685702" y="3543399"/>
            <a:ext cx="2160240" cy="461665"/>
            <a:chOff x="582546" y="4623519"/>
            <a:chExt cx="2160240" cy="461665"/>
          </a:xfrm>
        </p:grpSpPr>
        <p:sp>
          <p:nvSpPr>
            <p:cNvPr id="66" name="TextBox 65"/>
            <p:cNvSpPr txBox="1"/>
            <p:nvPr/>
          </p:nvSpPr>
          <p:spPr>
            <a:xfrm>
              <a:off x="834574" y="4623519"/>
              <a:ext cx="19082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+ 6  =  10        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582546" y="4623519"/>
              <a:ext cx="373304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68" name="Прямоугольник 67"/>
          <p:cNvSpPr/>
          <p:nvPr/>
        </p:nvSpPr>
        <p:spPr>
          <a:xfrm>
            <a:off x="212429" y="4119463"/>
            <a:ext cx="87520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928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8819 -0.53172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10" y="-2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5" grpId="0" animBg="1"/>
      <p:bldP spid="87" grpId="0" animBg="1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Группа 47"/>
          <p:cNvGrpSpPr/>
          <p:nvPr/>
        </p:nvGrpSpPr>
        <p:grpSpPr>
          <a:xfrm>
            <a:off x="3476282" y="3543399"/>
            <a:ext cx="1951043" cy="461665"/>
            <a:chOff x="539552" y="1844824"/>
            <a:chExt cx="1951043" cy="461665"/>
          </a:xfrm>
        </p:grpSpPr>
        <p:sp>
          <p:nvSpPr>
            <p:cNvPr id="2" name="TextBox 1"/>
            <p:cNvSpPr txBox="1"/>
            <p:nvPr/>
          </p:nvSpPr>
          <p:spPr>
            <a:xfrm>
              <a:off x="539552" y="1844824"/>
              <a:ext cx="19510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9  –       =  6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331640" y="1844824"/>
              <a:ext cx="356188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none">
              <a:spAutoFit/>
            </a:bodyPr>
            <a:lstStyle/>
            <a:p>
              <a:pPr lvl="0"/>
              <a:r>
                <a:rPr lang="ru-RU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3341037" y="1851984"/>
            <a:ext cx="2167067" cy="461665"/>
            <a:chOff x="611560" y="3687415"/>
            <a:chExt cx="2167067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611560" y="3687415"/>
              <a:ext cx="2167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–  5  =  5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11560" y="3687415"/>
              <a:ext cx="320706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685702" y="1851984"/>
            <a:ext cx="1951043" cy="461665"/>
            <a:chOff x="685702" y="2712226"/>
            <a:chExt cx="1951043" cy="461665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282434" y="2712226"/>
              <a:ext cx="311318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5702" y="2712226"/>
              <a:ext cx="19510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      =  5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79512" y="980728"/>
            <a:ext cx="7479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Пети в верные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685702" y="3543399"/>
            <a:ext cx="2160240" cy="461665"/>
            <a:chOff x="582546" y="4623519"/>
            <a:chExt cx="2160240" cy="461665"/>
          </a:xfrm>
        </p:grpSpPr>
        <p:sp>
          <p:nvSpPr>
            <p:cNvPr id="8" name="TextBox 7"/>
            <p:cNvSpPr txBox="1"/>
            <p:nvPr/>
          </p:nvSpPr>
          <p:spPr>
            <a:xfrm>
              <a:off x="834574" y="4623519"/>
              <a:ext cx="19082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+ 6  =  10        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582546" y="4623519"/>
              <a:ext cx="373304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0" name="Прямая соединительная линия 69"/>
          <p:cNvCxnSpPr/>
          <p:nvPr/>
        </p:nvCxnSpPr>
        <p:spPr>
          <a:xfrm>
            <a:off x="179512" y="5085184"/>
            <a:ext cx="878497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3267178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490446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820642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043910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878812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5102080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713714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432276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09008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327519" y="5445224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6316521" y="5445224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940152" y="1442393"/>
            <a:ext cx="0" cy="3138735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1187624" y="1825660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2638611" y="5428291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12429" y="4119463"/>
            <a:ext cx="87520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365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16466E-6 L -0.21614 -0.2768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16" y="-138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5" grpId="0" animBg="1"/>
      <p:bldP spid="87" grpId="0" animBg="1"/>
      <p:bldP spid="83" grpId="1" animBg="1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Группа 47"/>
          <p:cNvGrpSpPr/>
          <p:nvPr/>
        </p:nvGrpSpPr>
        <p:grpSpPr>
          <a:xfrm>
            <a:off x="3476282" y="3543399"/>
            <a:ext cx="1951043" cy="461665"/>
            <a:chOff x="539552" y="1844824"/>
            <a:chExt cx="1951043" cy="461665"/>
          </a:xfrm>
        </p:grpSpPr>
        <p:sp>
          <p:nvSpPr>
            <p:cNvPr id="2" name="TextBox 1"/>
            <p:cNvSpPr txBox="1"/>
            <p:nvPr/>
          </p:nvSpPr>
          <p:spPr>
            <a:xfrm>
              <a:off x="539552" y="1844824"/>
              <a:ext cx="19510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9  –       =  6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331640" y="1844824"/>
              <a:ext cx="356188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none">
              <a:spAutoFit/>
            </a:bodyPr>
            <a:lstStyle/>
            <a:p>
              <a:pPr lvl="0"/>
              <a:r>
                <a:rPr lang="ru-RU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3341037" y="1851984"/>
            <a:ext cx="2167067" cy="461665"/>
            <a:chOff x="611560" y="3687415"/>
            <a:chExt cx="2167067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611560" y="3687415"/>
              <a:ext cx="2167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–  5  =  5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11560" y="3687415"/>
              <a:ext cx="320706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685702" y="1851984"/>
            <a:ext cx="1951043" cy="461665"/>
            <a:chOff x="685702" y="2712226"/>
            <a:chExt cx="1951043" cy="461665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282434" y="2712226"/>
              <a:ext cx="311318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5702" y="2712226"/>
              <a:ext cx="19510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      =  5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79512" y="980728"/>
            <a:ext cx="7479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Пети в верные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685702" y="3543399"/>
            <a:ext cx="2160240" cy="461665"/>
            <a:chOff x="582546" y="4623519"/>
            <a:chExt cx="2160240" cy="461665"/>
          </a:xfrm>
        </p:grpSpPr>
        <p:sp>
          <p:nvSpPr>
            <p:cNvPr id="8" name="TextBox 7"/>
            <p:cNvSpPr txBox="1"/>
            <p:nvPr/>
          </p:nvSpPr>
          <p:spPr>
            <a:xfrm>
              <a:off x="834574" y="4623519"/>
              <a:ext cx="19082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+ 6  =  10        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582546" y="4623519"/>
              <a:ext cx="373304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0" name="Прямая соединительная линия 69"/>
          <p:cNvCxnSpPr/>
          <p:nvPr/>
        </p:nvCxnSpPr>
        <p:spPr>
          <a:xfrm>
            <a:off x="179512" y="5085184"/>
            <a:ext cx="878497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3267178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490446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820642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043910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878812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5102080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713714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432276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09008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327519" y="5445224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940152" y="1442393"/>
            <a:ext cx="0" cy="3138735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1187624" y="1825660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33989" y="3506145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2638611" y="5428291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6316521" y="5445224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12429" y="4119463"/>
            <a:ext cx="87520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747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89454E-6 L -0.35469 -0.53122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43" y="-265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5" grpId="0" animBg="1"/>
      <p:bldP spid="83" grpId="0" animBg="1"/>
      <p:bldP spid="87" grpId="0" animBg="1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Группа 47"/>
          <p:cNvGrpSpPr/>
          <p:nvPr/>
        </p:nvGrpSpPr>
        <p:grpSpPr>
          <a:xfrm>
            <a:off x="3476282" y="3543399"/>
            <a:ext cx="1951043" cy="461665"/>
            <a:chOff x="539552" y="1844824"/>
            <a:chExt cx="1951043" cy="461665"/>
          </a:xfrm>
        </p:grpSpPr>
        <p:sp>
          <p:nvSpPr>
            <p:cNvPr id="2" name="TextBox 1"/>
            <p:cNvSpPr txBox="1"/>
            <p:nvPr/>
          </p:nvSpPr>
          <p:spPr>
            <a:xfrm>
              <a:off x="539552" y="1844824"/>
              <a:ext cx="19510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9  –       =  6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331640" y="1844824"/>
              <a:ext cx="356188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none">
              <a:spAutoFit/>
            </a:bodyPr>
            <a:lstStyle/>
            <a:p>
              <a:pPr lvl="0"/>
              <a:r>
                <a:rPr lang="ru-RU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3341037" y="1851984"/>
            <a:ext cx="2167067" cy="461665"/>
            <a:chOff x="611560" y="3687415"/>
            <a:chExt cx="2167067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611560" y="3687415"/>
              <a:ext cx="2167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–  5  =  5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11560" y="3687415"/>
              <a:ext cx="320706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685702" y="1851984"/>
            <a:ext cx="1951043" cy="461665"/>
            <a:chOff x="685702" y="2712226"/>
            <a:chExt cx="1951043" cy="461665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1282434" y="2712226"/>
              <a:ext cx="311318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r>
                <a:rPr lang="ru-RU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5702" y="2712226"/>
              <a:ext cx="19510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      =  5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79512" y="980728"/>
            <a:ext cx="7479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Пети в верные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685702" y="3543399"/>
            <a:ext cx="2160240" cy="461665"/>
            <a:chOff x="582546" y="4623519"/>
            <a:chExt cx="2160240" cy="461665"/>
          </a:xfrm>
        </p:grpSpPr>
        <p:sp>
          <p:nvSpPr>
            <p:cNvPr id="8" name="TextBox 7"/>
            <p:cNvSpPr txBox="1"/>
            <p:nvPr/>
          </p:nvSpPr>
          <p:spPr>
            <a:xfrm>
              <a:off x="834574" y="4623519"/>
              <a:ext cx="19082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+ 6  =  10        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582546" y="4623519"/>
              <a:ext cx="373304" cy="46166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0" name="Прямая соединительная линия 69"/>
          <p:cNvCxnSpPr/>
          <p:nvPr/>
        </p:nvCxnSpPr>
        <p:spPr>
          <a:xfrm>
            <a:off x="179512" y="5085184"/>
            <a:ext cx="878497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3267178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4490446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820642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3878812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5102080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713714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432276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09008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327519" y="5445224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940152" y="1442393"/>
            <a:ext cx="0" cy="3138735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1187624" y="1825660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33989" y="3506145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2638611" y="5428291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087204" y="1792876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6316521" y="5445224"/>
            <a:ext cx="692753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2043910" y="5445224"/>
            <a:ext cx="476729" cy="5232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12429" y="4119463"/>
            <a:ext cx="87520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56. Числа 0 - 10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07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89454E-6 L 0.23455 -0.279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19" y="-139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9" grpId="0" animBg="1"/>
      <p:bldP spid="80" grpId="0" animBg="1"/>
      <p:bldP spid="81" grpId="0" animBg="1"/>
      <p:bldP spid="82" grpId="0" animBg="1"/>
      <p:bldP spid="85" grpId="0" animBg="1"/>
      <p:bldP spid="83" grpId="0" animBg="1"/>
      <p:bldP spid="87" grpId="0" animBg="1"/>
      <p:bldP spid="78" grpId="0" animBg="1"/>
      <p:bldP spid="4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4438</TotalTime>
  <Words>1372</Words>
  <Application>Microsoft Office PowerPoint</Application>
  <PresentationFormat>Экран (4:3)</PresentationFormat>
  <Paragraphs>543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Анна</cp:lastModifiedBy>
  <cp:revision>535</cp:revision>
  <dcterms:created xsi:type="dcterms:W3CDTF">2010-10-26T14:31:01Z</dcterms:created>
  <dcterms:modified xsi:type="dcterms:W3CDTF">2012-12-13T19:45:50Z</dcterms:modified>
</cp:coreProperties>
</file>