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C09"/>
    <a:srgbClr val="000000"/>
    <a:srgbClr val="6FE0F7"/>
    <a:srgbClr val="000066"/>
    <a:srgbClr val="0000FF"/>
    <a:srgbClr val="FF3300"/>
    <a:srgbClr val="00FF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6242038216560509E-2"/>
          <c:y val="5.9352517985611565E-2"/>
          <c:w val="0.92101910828025457"/>
          <c:h val="0.72841726618705038"/>
        </c:manualLayout>
      </c:layout>
      <c:lineChart>
        <c:grouping val="standard"/>
        <c:ser>
          <c:idx val="0"/>
          <c:order val="0"/>
          <c:tx>
            <c:strRef>
              <c:f>Лист2!$A$2</c:f>
              <c:strCache>
                <c:ptCount val="1"/>
                <c:pt idx="0">
                  <c:v>количество больничных листов за  2012-2013 уч. год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000080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cat>
            <c:strRef>
              <c:f>Лист2!$B$1:$V$1</c:f>
              <c:strCache>
                <c:ptCount val="21"/>
                <c:pt idx="0">
                  <c:v>Данил</c:v>
                </c:pt>
                <c:pt idx="1">
                  <c:v>Саша </c:v>
                </c:pt>
                <c:pt idx="2">
                  <c:v>Артур</c:v>
                </c:pt>
                <c:pt idx="3">
                  <c:v>Максим</c:v>
                </c:pt>
                <c:pt idx="4">
                  <c:v>Софья</c:v>
                </c:pt>
                <c:pt idx="5">
                  <c:v>Яна</c:v>
                </c:pt>
                <c:pt idx="6">
                  <c:v>Арсений</c:v>
                </c:pt>
                <c:pt idx="7">
                  <c:v>Диана</c:v>
                </c:pt>
                <c:pt idx="8">
                  <c:v>Влада</c:v>
                </c:pt>
                <c:pt idx="9">
                  <c:v>Настя</c:v>
                </c:pt>
                <c:pt idx="10">
                  <c:v>Глеб</c:v>
                </c:pt>
                <c:pt idx="11">
                  <c:v>Паша</c:v>
                </c:pt>
                <c:pt idx="12">
                  <c:v>Костя</c:v>
                </c:pt>
                <c:pt idx="13">
                  <c:v>Альбина</c:v>
                </c:pt>
                <c:pt idx="14">
                  <c:v>Аня</c:v>
                </c:pt>
                <c:pt idx="15">
                  <c:v>Соня</c:v>
                </c:pt>
                <c:pt idx="16">
                  <c:v>Савелий</c:v>
                </c:pt>
                <c:pt idx="17">
                  <c:v>Лиза</c:v>
                </c:pt>
                <c:pt idx="18">
                  <c:v>Алия</c:v>
                </c:pt>
                <c:pt idx="19">
                  <c:v>Дима</c:v>
                </c:pt>
                <c:pt idx="20">
                  <c:v>Никита</c:v>
                </c:pt>
              </c:strCache>
            </c:strRef>
          </c:cat>
          <c:val>
            <c:numRef>
              <c:f>Лист2!$B$2:$V$2</c:f>
              <c:numCache>
                <c:formatCode>General</c:formatCode>
                <c:ptCount val="21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5</c:v>
                </c:pt>
                <c:pt idx="10">
                  <c:v>0</c:v>
                </c:pt>
                <c:pt idx="11">
                  <c:v>1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3</c:v>
                </c:pt>
                <c:pt idx="16">
                  <c:v>5</c:v>
                </c:pt>
                <c:pt idx="17">
                  <c:v>2</c:v>
                </c:pt>
                <c:pt idx="18">
                  <c:v>4</c:v>
                </c:pt>
                <c:pt idx="19">
                  <c:v>4</c:v>
                </c:pt>
                <c:pt idx="2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количество больничных листов за 2013-2014 уч. год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Лист2!$B$1:$V$1</c:f>
              <c:strCache>
                <c:ptCount val="21"/>
                <c:pt idx="0">
                  <c:v>Данил</c:v>
                </c:pt>
                <c:pt idx="1">
                  <c:v>Саша </c:v>
                </c:pt>
                <c:pt idx="2">
                  <c:v>Артур</c:v>
                </c:pt>
                <c:pt idx="3">
                  <c:v>Максим</c:v>
                </c:pt>
                <c:pt idx="4">
                  <c:v>Софья</c:v>
                </c:pt>
                <c:pt idx="5">
                  <c:v>Яна</c:v>
                </c:pt>
                <c:pt idx="6">
                  <c:v>Арсений</c:v>
                </c:pt>
                <c:pt idx="7">
                  <c:v>Диана</c:v>
                </c:pt>
                <c:pt idx="8">
                  <c:v>Влада</c:v>
                </c:pt>
                <c:pt idx="9">
                  <c:v>Настя</c:v>
                </c:pt>
                <c:pt idx="10">
                  <c:v>Глеб</c:v>
                </c:pt>
                <c:pt idx="11">
                  <c:v>Паша</c:v>
                </c:pt>
                <c:pt idx="12">
                  <c:v>Костя</c:v>
                </c:pt>
                <c:pt idx="13">
                  <c:v>Альбина</c:v>
                </c:pt>
                <c:pt idx="14">
                  <c:v>Аня</c:v>
                </c:pt>
                <c:pt idx="15">
                  <c:v>Соня</c:v>
                </c:pt>
                <c:pt idx="16">
                  <c:v>Савелий</c:v>
                </c:pt>
                <c:pt idx="17">
                  <c:v>Лиза</c:v>
                </c:pt>
                <c:pt idx="18">
                  <c:v>Алия</c:v>
                </c:pt>
                <c:pt idx="19">
                  <c:v>Дима</c:v>
                </c:pt>
                <c:pt idx="20">
                  <c:v>Никита</c:v>
                </c:pt>
              </c:strCache>
            </c:strRef>
          </c:cat>
          <c:val>
            <c:numRef>
              <c:f>Лист2!$B$3:$V$3</c:f>
              <c:numCache>
                <c:formatCode>General</c:formatCode>
                <c:ptCount val="21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3</c:v>
                </c:pt>
                <c:pt idx="20">
                  <c:v>0</c:v>
                </c:pt>
              </c:numCache>
            </c:numRef>
          </c:val>
        </c:ser>
        <c:marker val="1"/>
        <c:axId val="66933120"/>
        <c:axId val="66935040"/>
      </c:lineChart>
      <c:catAx>
        <c:axId val="66933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935040"/>
        <c:crosses val="autoZero"/>
        <c:auto val="1"/>
        <c:lblAlgn val="ctr"/>
        <c:lblOffset val="100"/>
        <c:tickLblSkip val="1"/>
        <c:tickMarkSkip val="1"/>
      </c:catAx>
      <c:valAx>
        <c:axId val="669350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9331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3.1847133757961811E-2"/>
          <c:y val="0.8489208633093529"/>
          <c:w val="0.9350318471337582"/>
          <c:h val="0.1456834532374101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90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20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35B6-55BB-4019-9851-61E260967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3C9C2-E313-49D4-8CED-727A7102F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C080F-D27F-4F53-868C-F234EA6C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EB2B4-C803-4F84-A85F-15E8D1F26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E1DFE-921A-4492-BC8C-60BC595B3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30FB1-B412-4548-A226-DB5B089F5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5142-EDAB-46FF-ACE5-48669241E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9D32-2852-47A6-A3B8-265C93EAE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CC9D-341F-4F6F-8C2B-3D6B58007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B5241-33D2-46AE-AF55-735988ACE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66A72-DCD1-4BB7-AD9D-F806C894A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1F6BCE0-A066-4874-ADAA-5B53783B4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18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8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:\дет сад\дет фото\для печати\IMG_00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676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/>
              <a:t>Система работы по оздоровлению детей дошкольного возраста в условиях детского сада </a:t>
            </a:r>
            <a:r>
              <a:rPr lang="ru-RU" sz="2800" dirty="0" err="1" smtClean="0"/>
              <a:t>общеразвивающего</a:t>
            </a:r>
            <a:r>
              <a:rPr lang="ru-RU" sz="2800" dirty="0" smtClean="0"/>
              <a:t> вида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5638800"/>
            <a:ext cx="4267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МБДОУ №4 «Солнышко»</a:t>
            </a:r>
          </a:p>
          <a:p>
            <a:pPr algn="r"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Воспитатель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кв. категории:</a:t>
            </a:r>
          </a:p>
          <a:p>
            <a:pPr algn="r"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Графская А.А.</a:t>
            </a:r>
          </a:p>
          <a:p>
            <a:pPr algn="r">
              <a:defRPr/>
            </a:pP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E:\здоровье  и др\IMG_09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990600"/>
            <a:ext cx="3762375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Рисунок 2" descr="E:\здоровье  и др\IMG_087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762000"/>
            <a:ext cx="2895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3" descr="E:\здоровье  и др\IMG_087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66800" y="3733800"/>
            <a:ext cx="2362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4" descr="E:\здоровье  и др\IMG_094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10000" y="3886200"/>
            <a:ext cx="403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1066800" y="0"/>
            <a:ext cx="670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Дорожки здоровья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дет сад\дет фото\для печати\DSC_06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381000"/>
            <a:ext cx="838200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09600" y="762000"/>
            <a:ext cx="7597336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71600" y="5934670"/>
            <a:ext cx="60654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50800">
                  <a:solidFill>
                    <a:srgbClr val="FF0000"/>
                  </a:solidFill>
                </a:ln>
                <a:solidFill>
                  <a:srgbClr val="DD2C09"/>
                </a:solidFill>
              </a:rPr>
              <a:t>Будьте здоровы!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533400" y="381000"/>
            <a:ext cx="8001000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адаптация детей с различными </a:t>
            </a:r>
            <a:r>
              <a:rPr lang="tt-RU" sz="2400">
                <a:latin typeface="Times New Roman" pitchFamily="18" charset="0"/>
                <a:cs typeface="Times New Roman" pitchFamily="18" charset="0"/>
              </a:rPr>
              <a:t>заболеваниями и отклонениями в развитии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t-RU" sz="2400">
                <a:latin typeface="Times New Roman" pitchFamily="18" charset="0"/>
                <a:cs typeface="Times New Roman" pitchFamily="18" charset="0"/>
              </a:rPr>
              <a:t> косоглазие, задержка речевого развития, врожденный порок сердца, атопический дерматит, плоскостопие, гипермитрапия, ППЦНС и др.;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повышение у детей интереса к физической культуре;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формирование у дошкольников ценностного отношения к здоровому образу жизни;</a:t>
            </a: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повышение уровня физической подготовленности детей; </a:t>
            </a:r>
          </a:p>
          <a:p>
            <a:pPr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укрепление костно-мышечной и дыхательной системы;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повышение мотивации родителей к формированию у детей ценностного отношения к здоровому образу жизни.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52400" y="55563"/>
            <a:ext cx="88392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b="1" u="sng">
                <a:latin typeface="Times New Roman" pitchFamily="18" charset="0"/>
                <a:cs typeface="Times New Roman" pitchFamily="18" charset="0"/>
              </a:rPr>
              <a:t>Основные направления нашей работы : 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профилактическое: обеспечение благоприятного течения адаптации; выполнение сангигиенического режима; решение оздоровительных задач всеми средствами физической культуры; предупреждение острых заболеваний методами неспецифической профилактики; проведение социальных, санитарных и специальных мер по профилактике и распространению инфекционных заболеваний; 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организационное: определение показателей физического развития, двигательной подготовленности, объективных и субъективных критериев здоровья методами диагностики; изучение передового педагогического, медицинского и социального опыта по оздоровлению детей, отбор и внедрение эффективных технологий и методик, пропаганда ЗОЖ и методов оздоровления в коллективе детей и родителей;</a:t>
            </a: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образовательное: пропаганда ЗОЖ в режимные моменты и в рамках непосредственно- образовательной деятельности, пропаганда ЗОЖ в рамках сюжетно- ролевых игр и театрализованных постановок.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2133600" y="1524000"/>
            <a:ext cx="4562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2222500" algn="l"/>
              </a:tabLst>
            </a:pPr>
            <a:r>
              <a:rPr lang="ru-RU" sz="1400" b="1" i="1">
                <a:cs typeface="Times New Roman" pitchFamily="18" charset="0"/>
              </a:rPr>
              <a:t>Количество детей, заболевших гриппом, ОРВИ</a:t>
            </a:r>
            <a:endParaRPr lang="ru-RU" sz="800"/>
          </a:p>
          <a:p>
            <a:pPr algn="ctr" eaLnBrk="0" hangingPunct="0">
              <a:tabLst>
                <a:tab pos="2222500" algn="l"/>
              </a:tabLst>
            </a:pPr>
            <a:endParaRPr lang="ru-RU"/>
          </a:p>
        </p:txBody>
      </p:sp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0" y="2628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22500" algn="l"/>
              </a:tabLst>
            </a:pPr>
            <a:endParaRPr lang="ru-RU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838200" y="1543050"/>
          <a:ext cx="7458075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914400" y="0"/>
            <a:ext cx="7391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Сравнительный анализ заболеваемости детей </a:t>
            </a:r>
            <a:r>
              <a:rPr lang="en-US" sz="3200">
                <a:latin typeface="Times New Roman" pitchFamily="18" charset="0"/>
              </a:rPr>
              <a:t>                        </a:t>
            </a:r>
            <a:r>
              <a:rPr lang="ru-RU" sz="3200">
                <a:latin typeface="Times New Roman" pitchFamily="18" charset="0"/>
              </a:rPr>
              <a:t>за 2012-2013 и 2013 -2014 уч. год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Детский сад 4\Desktop\фото\зимняя олимпиада\IMG_067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447800"/>
            <a:ext cx="41148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C:\Users\Детский сад 4\Desktop\фото\зимняя олимпиада\IMG_068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3124200"/>
            <a:ext cx="436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676400" y="685800"/>
            <a:ext cx="617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Times New Roman" pitchFamily="18" charset="0"/>
                <a:cs typeface="Times New Roman" pitchFamily="18" charset="0"/>
              </a:rPr>
              <a:t>Зимняя Олимпиада - 2014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дет сад\дет фото\для печати\HPIM11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685800"/>
            <a:ext cx="27686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914400" y="0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«Летняя спартакиада – 2014»</a:t>
            </a:r>
          </a:p>
        </p:txBody>
      </p:sp>
      <p:pic>
        <p:nvPicPr>
          <p:cNvPr id="8196" name="Picture 5" descr="HPIM11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685800"/>
            <a:ext cx="381000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HPIM11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37338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HPIM112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657600"/>
            <a:ext cx="39624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Детский сад 4\Desktop\зимние забавы 2015\IMG_119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40386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143000" y="457200"/>
            <a:ext cx="617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«Зимние забавы - 2015»</a:t>
            </a:r>
          </a:p>
        </p:txBody>
      </p:sp>
      <p:pic>
        <p:nvPicPr>
          <p:cNvPr id="9220" name="Picture 3" descr="C:\Users\Детский сад 4\Desktop\зимние забавы 2015\IMG_12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0" y="12192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 descr="C:\Users\Детский сад 4\Desktop\зимние забавы 2015\IMG_123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1219200"/>
            <a:ext cx="345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C:\Users\Детский сад 4\Desktop\зимние забавы 2015\IMG_123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81600" y="405765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дет сад\здоровье\фото теремок\IMG_01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8382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C:\дет сад\здоровье\фото теремок\IMG_01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8382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IMG_013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" y="3886200"/>
            <a:ext cx="33401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дет сад\здоровье\фото теремок\IMG_013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81600" y="3403600"/>
            <a:ext cx="25908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85800" y="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Уроки здоровья _Театр здоровья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1066800"/>
            <a:ext cx="3540125" cy="2654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0" y="1066800"/>
            <a:ext cx="3502025" cy="2619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14400" y="3962400"/>
            <a:ext cx="3540125" cy="2651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53000" y="3886200"/>
            <a:ext cx="3654425" cy="274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762000" y="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Мероприятия, проводимые для укрепления и сохранения здоровья детей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467</TotalTime>
  <Words>289</Words>
  <Application>Microsoft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Трава</vt:lpstr>
      <vt:lpstr>Система работы по оздоровлению детей дошкольного возраста в условиях детского сада общеразвивающего вида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танюша</dc:creator>
  <cp:lastModifiedBy>Admin</cp:lastModifiedBy>
  <cp:revision>19</cp:revision>
  <cp:lastPrinted>1601-01-01T00:00:00Z</cp:lastPrinted>
  <dcterms:created xsi:type="dcterms:W3CDTF">2012-11-19T03:53:05Z</dcterms:created>
  <dcterms:modified xsi:type="dcterms:W3CDTF">2015-11-02T15:29:41Z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