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7200900" cy="10440988"/>
  <p:notesSz cx="6858000" cy="9144000"/>
  <p:defaultTextStyle>
    <a:defPPr>
      <a:defRPr lang="ru-RU"/>
    </a:defPPr>
    <a:lvl1pPr marL="0" algn="l" defTabSz="977219" rtl="0" eaLnBrk="1" latinLnBrk="0" hangingPunct="1">
      <a:defRPr sz="1900" kern="1200">
        <a:solidFill>
          <a:schemeClr val="tx1"/>
        </a:solidFill>
        <a:latin typeface="+mn-lt"/>
        <a:ea typeface="+mn-ea"/>
        <a:cs typeface="+mn-cs"/>
      </a:defRPr>
    </a:lvl1pPr>
    <a:lvl2pPr marL="488610" algn="l" defTabSz="977219" rtl="0" eaLnBrk="1" latinLnBrk="0" hangingPunct="1">
      <a:defRPr sz="1900" kern="1200">
        <a:solidFill>
          <a:schemeClr val="tx1"/>
        </a:solidFill>
        <a:latin typeface="+mn-lt"/>
        <a:ea typeface="+mn-ea"/>
        <a:cs typeface="+mn-cs"/>
      </a:defRPr>
    </a:lvl2pPr>
    <a:lvl3pPr marL="977219" algn="l" defTabSz="977219" rtl="0" eaLnBrk="1" latinLnBrk="0" hangingPunct="1">
      <a:defRPr sz="1900" kern="1200">
        <a:solidFill>
          <a:schemeClr val="tx1"/>
        </a:solidFill>
        <a:latin typeface="+mn-lt"/>
        <a:ea typeface="+mn-ea"/>
        <a:cs typeface="+mn-cs"/>
      </a:defRPr>
    </a:lvl3pPr>
    <a:lvl4pPr marL="1465829" algn="l" defTabSz="977219" rtl="0" eaLnBrk="1" latinLnBrk="0" hangingPunct="1">
      <a:defRPr sz="1900" kern="1200">
        <a:solidFill>
          <a:schemeClr val="tx1"/>
        </a:solidFill>
        <a:latin typeface="+mn-lt"/>
        <a:ea typeface="+mn-ea"/>
        <a:cs typeface="+mn-cs"/>
      </a:defRPr>
    </a:lvl4pPr>
    <a:lvl5pPr marL="1954439" algn="l" defTabSz="977219" rtl="0" eaLnBrk="1" latinLnBrk="0" hangingPunct="1">
      <a:defRPr sz="1900" kern="1200">
        <a:solidFill>
          <a:schemeClr val="tx1"/>
        </a:solidFill>
        <a:latin typeface="+mn-lt"/>
        <a:ea typeface="+mn-ea"/>
        <a:cs typeface="+mn-cs"/>
      </a:defRPr>
    </a:lvl5pPr>
    <a:lvl6pPr marL="2443048" algn="l" defTabSz="977219" rtl="0" eaLnBrk="1" latinLnBrk="0" hangingPunct="1">
      <a:defRPr sz="1900" kern="1200">
        <a:solidFill>
          <a:schemeClr val="tx1"/>
        </a:solidFill>
        <a:latin typeface="+mn-lt"/>
        <a:ea typeface="+mn-ea"/>
        <a:cs typeface="+mn-cs"/>
      </a:defRPr>
    </a:lvl6pPr>
    <a:lvl7pPr marL="2931658" algn="l" defTabSz="977219" rtl="0" eaLnBrk="1" latinLnBrk="0" hangingPunct="1">
      <a:defRPr sz="1900" kern="1200">
        <a:solidFill>
          <a:schemeClr val="tx1"/>
        </a:solidFill>
        <a:latin typeface="+mn-lt"/>
        <a:ea typeface="+mn-ea"/>
        <a:cs typeface="+mn-cs"/>
      </a:defRPr>
    </a:lvl7pPr>
    <a:lvl8pPr marL="3420267" algn="l" defTabSz="977219" rtl="0" eaLnBrk="1" latinLnBrk="0" hangingPunct="1">
      <a:defRPr sz="1900" kern="1200">
        <a:solidFill>
          <a:schemeClr val="tx1"/>
        </a:solidFill>
        <a:latin typeface="+mn-lt"/>
        <a:ea typeface="+mn-ea"/>
        <a:cs typeface="+mn-cs"/>
      </a:defRPr>
    </a:lvl8pPr>
    <a:lvl9pPr marL="3908877" algn="l" defTabSz="977219"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84" y="360"/>
      </p:cViewPr>
      <p:guideLst>
        <p:guide orient="horz" pos="3289"/>
        <p:guide pos="22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0069" y="3243476"/>
            <a:ext cx="6120765" cy="2238044"/>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80135" y="5916560"/>
            <a:ext cx="5040630" cy="2668253"/>
          </a:xfrm>
        </p:spPr>
        <p:txBody>
          <a:bodyPr/>
          <a:lstStyle>
            <a:lvl1pPr marL="0" indent="0" algn="ctr">
              <a:buNone/>
              <a:defRPr>
                <a:solidFill>
                  <a:schemeClr val="tx1">
                    <a:tint val="75000"/>
                  </a:schemeClr>
                </a:solidFill>
              </a:defRPr>
            </a:lvl1pPr>
            <a:lvl2pPr marL="488610" indent="0" algn="ctr">
              <a:buNone/>
              <a:defRPr>
                <a:solidFill>
                  <a:schemeClr val="tx1">
                    <a:tint val="75000"/>
                  </a:schemeClr>
                </a:solidFill>
              </a:defRPr>
            </a:lvl2pPr>
            <a:lvl3pPr marL="977219" indent="0" algn="ctr">
              <a:buNone/>
              <a:defRPr>
                <a:solidFill>
                  <a:schemeClr val="tx1">
                    <a:tint val="75000"/>
                  </a:schemeClr>
                </a:solidFill>
              </a:defRPr>
            </a:lvl3pPr>
            <a:lvl4pPr marL="1465829" indent="0" algn="ctr">
              <a:buNone/>
              <a:defRPr>
                <a:solidFill>
                  <a:schemeClr val="tx1">
                    <a:tint val="75000"/>
                  </a:schemeClr>
                </a:solidFill>
              </a:defRPr>
            </a:lvl4pPr>
            <a:lvl5pPr marL="1954439" indent="0" algn="ctr">
              <a:buNone/>
              <a:defRPr>
                <a:solidFill>
                  <a:schemeClr val="tx1">
                    <a:tint val="75000"/>
                  </a:schemeClr>
                </a:solidFill>
              </a:defRPr>
            </a:lvl5pPr>
            <a:lvl6pPr marL="2443048" indent="0" algn="ctr">
              <a:buNone/>
              <a:defRPr>
                <a:solidFill>
                  <a:schemeClr val="tx1">
                    <a:tint val="75000"/>
                  </a:schemeClr>
                </a:solidFill>
              </a:defRPr>
            </a:lvl6pPr>
            <a:lvl7pPr marL="2931658" indent="0" algn="ctr">
              <a:buNone/>
              <a:defRPr>
                <a:solidFill>
                  <a:schemeClr val="tx1">
                    <a:tint val="75000"/>
                  </a:schemeClr>
                </a:solidFill>
              </a:defRPr>
            </a:lvl7pPr>
            <a:lvl8pPr marL="3420267" indent="0" algn="ctr">
              <a:buNone/>
              <a:defRPr>
                <a:solidFill>
                  <a:schemeClr val="tx1">
                    <a:tint val="75000"/>
                  </a:schemeClr>
                </a:solidFill>
              </a:defRPr>
            </a:lvl8pPr>
            <a:lvl9pPr marL="3908877"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6A5AC8A-AFEF-4EEB-A516-9F11C2102047}" type="datetimeFigureOut">
              <a:rPr lang="ru-RU" smtClean="0"/>
              <a:t>17.09.2015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829A20-0ECE-4C22-95E0-8A02E1A7C2C9}" type="slidenum">
              <a:rPr lang="ru-RU" smtClean="0"/>
              <a:t>‹#›</a:t>
            </a:fld>
            <a:endParaRPr lang="ru-RU"/>
          </a:p>
        </p:txBody>
      </p:sp>
    </p:spTree>
    <p:extLst>
      <p:ext uri="{BB962C8B-B14F-4D97-AF65-F5344CB8AC3E}">
        <p14:creationId xmlns:p14="http://schemas.microsoft.com/office/powerpoint/2010/main" val="3184949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6A5AC8A-AFEF-4EEB-A516-9F11C2102047}" type="datetimeFigureOut">
              <a:rPr lang="ru-RU" smtClean="0"/>
              <a:t>17.09.2015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829A20-0ECE-4C22-95E0-8A02E1A7C2C9}" type="slidenum">
              <a:rPr lang="ru-RU" smtClean="0"/>
              <a:t>‹#›</a:t>
            </a:fld>
            <a:endParaRPr lang="ru-RU"/>
          </a:p>
        </p:txBody>
      </p:sp>
    </p:spTree>
    <p:extLst>
      <p:ext uri="{BB962C8B-B14F-4D97-AF65-F5344CB8AC3E}">
        <p14:creationId xmlns:p14="http://schemas.microsoft.com/office/powerpoint/2010/main" val="3134376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915489" y="558304"/>
            <a:ext cx="1215152" cy="1187662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70034" y="558304"/>
            <a:ext cx="3525442" cy="118766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6A5AC8A-AFEF-4EEB-A516-9F11C2102047}" type="datetimeFigureOut">
              <a:rPr lang="ru-RU" smtClean="0"/>
              <a:t>17.09.2015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829A20-0ECE-4C22-95E0-8A02E1A7C2C9}" type="slidenum">
              <a:rPr lang="ru-RU" smtClean="0"/>
              <a:t>‹#›</a:t>
            </a:fld>
            <a:endParaRPr lang="ru-RU"/>
          </a:p>
        </p:txBody>
      </p:sp>
    </p:spTree>
    <p:extLst>
      <p:ext uri="{BB962C8B-B14F-4D97-AF65-F5344CB8AC3E}">
        <p14:creationId xmlns:p14="http://schemas.microsoft.com/office/powerpoint/2010/main" val="246087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6A5AC8A-AFEF-4EEB-A516-9F11C2102047}" type="datetimeFigureOut">
              <a:rPr lang="ru-RU" smtClean="0"/>
              <a:t>17.09.2015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829A20-0ECE-4C22-95E0-8A02E1A7C2C9}" type="slidenum">
              <a:rPr lang="ru-RU" smtClean="0"/>
              <a:t>‹#›</a:t>
            </a:fld>
            <a:endParaRPr lang="ru-RU"/>
          </a:p>
        </p:txBody>
      </p:sp>
    </p:spTree>
    <p:extLst>
      <p:ext uri="{BB962C8B-B14F-4D97-AF65-F5344CB8AC3E}">
        <p14:creationId xmlns:p14="http://schemas.microsoft.com/office/powerpoint/2010/main" val="936801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8823" y="6709303"/>
            <a:ext cx="6120765" cy="2073696"/>
          </a:xfrm>
        </p:spPr>
        <p:txBody>
          <a:bodyPr anchor="t"/>
          <a:lstStyle>
            <a:lvl1pPr algn="l">
              <a:defRPr sz="4300" b="1" cap="all"/>
            </a:lvl1pPr>
          </a:lstStyle>
          <a:p>
            <a:r>
              <a:rPr lang="ru-RU" smtClean="0"/>
              <a:t>Образец заголовка</a:t>
            </a:r>
            <a:endParaRPr lang="ru-RU"/>
          </a:p>
        </p:txBody>
      </p:sp>
      <p:sp>
        <p:nvSpPr>
          <p:cNvPr id="3" name="Текст 2"/>
          <p:cNvSpPr>
            <a:spLocks noGrp="1"/>
          </p:cNvSpPr>
          <p:nvPr>
            <p:ph type="body" idx="1"/>
          </p:nvPr>
        </p:nvSpPr>
        <p:spPr>
          <a:xfrm>
            <a:off x="568823" y="4425337"/>
            <a:ext cx="6120765" cy="2283965"/>
          </a:xfrm>
        </p:spPr>
        <p:txBody>
          <a:bodyPr anchor="b"/>
          <a:lstStyle>
            <a:lvl1pPr marL="0" indent="0">
              <a:buNone/>
              <a:defRPr sz="2100">
                <a:solidFill>
                  <a:schemeClr val="tx1">
                    <a:tint val="75000"/>
                  </a:schemeClr>
                </a:solidFill>
              </a:defRPr>
            </a:lvl1pPr>
            <a:lvl2pPr marL="488610" indent="0">
              <a:buNone/>
              <a:defRPr sz="1900">
                <a:solidFill>
                  <a:schemeClr val="tx1">
                    <a:tint val="75000"/>
                  </a:schemeClr>
                </a:solidFill>
              </a:defRPr>
            </a:lvl2pPr>
            <a:lvl3pPr marL="977219" indent="0">
              <a:buNone/>
              <a:defRPr sz="1700">
                <a:solidFill>
                  <a:schemeClr val="tx1">
                    <a:tint val="75000"/>
                  </a:schemeClr>
                </a:solidFill>
              </a:defRPr>
            </a:lvl3pPr>
            <a:lvl4pPr marL="1465829" indent="0">
              <a:buNone/>
              <a:defRPr sz="1500">
                <a:solidFill>
                  <a:schemeClr val="tx1">
                    <a:tint val="75000"/>
                  </a:schemeClr>
                </a:solidFill>
              </a:defRPr>
            </a:lvl4pPr>
            <a:lvl5pPr marL="1954439" indent="0">
              <a:buNone/>
              <a:defRPr sz="1500">
                <a:solidFill>
                  <a:schemeClr val="tx1">
                    <a:tint val="75000"/>
                  </a:schemeClr>
                </a:solidFill>
              </a:defRPr>
            </a:lvl5pPr>
            <a:lvl6pPr marL="2443048" indent="0">
              <a:buNone/>
              <a:defRPr sz="1500">
                <a:solidFill>
                  <a:schemeClr val="tx1">
                    <a:tint val="75000"/>
                  </a:schemeClr>
                </a:solidFill>
              </a:defRPr>
            </a:lvl6pPr>
            <a:lvl7pPr marL="2931658" indent="0">
              <a:buNone/>
              <a:defRPr sz="1500">
                <a:solidFill>
                  <a:schemeClr val="tx1">
                    <a:tint val="75000"/>
                  </a:schemeClr>
                </a:solidFill>
              </a:defRPr>
            </a:lvl7pPr>
            <a:lvl8pPr marL="3420267" indent="0">
              <a:buNone/>
              <a:defRPr sz="1500">
                <a:solidFill>
                  <a:schemeClr val="tx1">
                    <a:tint val="75000"/>
                  </a:schemeClr>
                </a:solidFill>
              </a:defRPr>
            </a:lvl8pPr>
            <a:lvl9pPr marL="3908877"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6A5AC8A-AFEF-4EEB-A516-9F11C2102047}" type="datetimeFigureOut">
              <a:rPr lang="ru-RU" smtClean="0"/>
              <a:t>17.09.2015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C829A20-0ECE-4C22-95E0-8A02E1A7C2C9}" type="slidenum">
              <a:rPr lang="ru-RU" smtClean="0"/>
              <a:t>‹#›</a:t>
            </a:fld>
            <a:endParaRPr lang="ru-RU"/>
          </a:p>
        </p:txBody>
      </p:sp>
    </p:spTree>
    <p:extLst>
      <p:ext uri="{BB962C8B-B14F-4D97-AF65-F5344CB8AC3E}">
        <p14:creationId xmlns:p14="http://schemas.microsoft.com/office/powerpoint/2010/main" val="1991514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70035" y="3248310"/>
            <a:ext cx="2370296" cy="9186620"/>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760346" y="3248310"/>
            <a:ext cx="2370296" cy="9186620"/>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6A5AC8A-AFEF-4EEB-A516-9F11C2102047}" type="datetimeFigureOut">
              <a:rPr lang="ru-RU" smtClean="0"/>
              <a:t>17.09.2015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829A20-0ECE-4C22-95E0-8A02E1A7C2C9}" type="slidenum">
              <a:rPr lang="ru-RU" smtClean="0"/>
              <a:t>‹#›</a:t>
            </a:fld>
            <a:endParaRPr lang="ru-RU"/>
          </a:p>
        </p:txBody>
      </p:sp>
    </p:spTree>
    <p:extLst>
      <p:ext uri="{BB962C8B-B14F-4D97-AF65-F5344CB8AC3E}">
        <p14:creationId xmlns:p14="http://schemas.microsoft.com/office/powerpoint/2010/main" val="2193147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0046" y="418124"/>
            <a:ext cx="6480810" cy="1740164"/>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60046" y="2337138"/>
            <a:ext cx="3181648" cy="974008"/>
          </a:xfrm>
        </p:spPr>
        <p:txBody>
          <a:bodyPr anchor="b"/>
          <a:lstStyle>
            <a:lvl1pPr marL="0" indent="0">
              <a:buNone/>
              <a:defRPr sz="2600" b="1"/>
            </a:lvl1pPr>
            <a:lvl2pPr marL="488610" indent="0">
              <a:buNone/>
              <a:defRPr sz="2100" b="1"/>
            </a:lvl2pPr>
            <a:lvl3pPr marL="977219" indent="0">
              <a:buNone/>
              <a:defRPr sz="1900" b="1"/>
            </a:lvl3pPr>
            <a:lvl4pPr marL="1465829" indent="0">
              <a:buNone/>
              <a:defRPr sz="1700" b="1"/>
            </a:lvl4pPr>
            <a:lvl5pPr marL="1954439" indent="0">
              <a:buNone/>
              <a:defRPr sz="1700" b="1"/>
            </a:lvl5pPr>
            <a:lvl6pPr marL="2443048" indent="0">
              <a:buNone/>
              <a:defRPr sz="1700" b="1"/>
            </a:lvl6pPr>
            <a:lvl7pPr marL="2931658" indent="0">
              <a:buNone/>
              <a:defRPr sz="1700" b="1"/>
            </a:lvl7pPr>
            <a:lvl8pPr marL="3420267" indent="0">
              <a:buNone/>
              <a:defRPr sz="1700" b="1"/>
            </a:lvl8pPr>
            <a:lvl9pPr marL="3908877" indent="0">
              <a:buNone/>
              <a:defRPr sz="1700" b="1"/>
            </a:lvl9pPr>
          </a:lstStyle>
          <a:p>
            <a:pPr lvl="0"/>
            <a:r>
              <a:rPr lang="ru-RU" smtClean="0"/>
              <a:t>Образец текста</a:t>
            </a:r>
          </a:p>
        </p:txBody>
      </p:sp>
      <p:sp>
        <p:nvSpPr>
          <p:cNvPr id="4" name="Объект 3"/>
          <p:cNvSpPr>
            <a:spLocks noGrp="1"/>
          </p:cNvSpPr>
          <p:nvPr>
            <p:ph sz="half" idx="2"/>
          </p:nvPr>
        </p:nvSpPr>
        <p:spPr>
          <a:xfrm>
            <a:off x="360046" y="3311147"/>
            <a:ext cx="3181648" cy="6015654"/>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657957" y="2337138"/>
            <a:ext cx="3182898" cy="974008"/>
          </a:xfrm>
        </p:spPr>
        <p:txBody>
          <a:bodyPr anchor="b"/>
          <a:lstStyle>
            <a:lvl1pPr marL="0" indent="0">
              <a:buNone/>
              <a:defRPr sz="2600" b="1"/>
            </a:lvl1pPr>
            <a:lvl2pPr marL="488610" indent="0">
              <a:buNone/>
              <a:defRPr sz="2100" b="1"/>
            </a:lvl2pPr>
            <a:lvl3pPr marL="977219" indent="0">
              <a:buNone/>
              <a:defRPr sz="1900" b="1"/>
            </a:lvl3pPr>
            <a:lvl4pPr marL="1465829" indent="0">
              <a:buNone/>
              <a:defRPr sz="1700" b="1"/>
            </a:lvl4pPr>
            <a:lvl5pPr marL="1954439" indent="0">
              <a:buNone/>
              <a:defRPr sz="1700" b="1"/>
            </a:lvl5pPr>
            <a:lvl6pPr marL="2443048" indent="0">
              <a:buNone/>
              <a:defRPr sz="1700" b="1"/>
            </a:lvl6pPr>
            <a:lvl7pPr marL="2931658" indent="0">
              <a:buNone/>
              <a:defRPr sz="1700" b="1"/>
            </a:lvl7pPr>
            <a:lvl8pPr marL="3420267" indent="0">
              <a:buNone/>
              <a:defRPr sz="1700" b="1"/>
            </a:lvl8pPr>
            <a:lvl9pPr marL="3908877" indent="0">
              <a:buNone/>
              <a:defRPr sz="1700" b="1"/>
            </a:lvl9pPr>
          </a:lstStyle>
          <a:p>
            <a:pPr lvl="0"/>
            <a:r>
              <a:rPr lang="ru-RU" smtClean="0"/>
              <a:t>Образец текста</a:t>
            </a:r>
          </a:p>
        </p:txBody>
      </p:sp>
      <p:sp>
        <p:nvSpPr>
          <p:cNvPr id="6" name="Объект 5"/>
          <p:cNvSpPr>
            <a:spLocks noGrp="1"/>
          </p:cNvSpPr>
          <p:nvPr>
            <p:ph sz="quarter" idx="4"/>
          </p:nvPr>
        </p:nvSpPr>
        <p:spPr>
          <a:xfrm>
            <a:off x="3657957" y="3311147"/>
            <a:ext cx="3182898" cy="6015654"/>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6A5AC8A-AFEF-4EEB-A516-9F11C2102047}" type="datetimeFigureOut">
              <a:rPr lang="ru-RU" smtClean="0"/>
              <a:t>17.09.2015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C829A20-0ECE-4C22-95E0-8A02E1A7C2C9}" type="slidenum">
              <a:rPr lang="ru-RU" smtClean="0"/>
              <a:t>‹#›</a:t>
            </a:fld>
            <a:endParaRPr lang="ru-RU"/>
          </a:p>
        </p:txBody>
      </p:sp>
    </p:spTree>
    <p:extLst>
      <p:ext uri="{BB962C8B-B14F-4D97-AF65-F5344CB8AC3E}">
        <p14:creationId xmlns:p14="http://schemas.microsoft.com/office/powerpoint/2010/main" val="3169714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6A5AC8A-AFEF-4EEB-A516-9F11C2102047}" type="datetimeFigureOut">
              <a:rPr lang="ru-RU" smtClean="0"/>
              <a:t>17.09.2015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C829A20-0ECE-4C22-95E0-8A02E1A7C2C9}" type="slidenum">
              <a:rPr lang="ru-RU" smtClean="0"/>
              <a:t>‹#›</a:t>
            </a:fld>
            <a:endParaRPr lang="ru-RU"/>
          </a:p>
        </p:txBody>
      </p:sp>
    </p:spTree>
    <p:extLst>
      <p:ext uri="{BB962C8B-B14F-4D97-AF65-F5344CB8AC3E}">
        <p14:creationId xmlns:p14="http://schemas.microsoft.com/office/powerpoint/2010/main" val="537135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6A5AC8A-AFEF-4EEB-A516-9F11C2102047}" type="datetimeFigureOut">
              <a:rPr lang="ru-RU" smtClean="0"/>
              <a:t>17.09.2015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C829A20-0ECE-4C22-95E0-8A02E1A7C2C9}" type="slidenum">
              <a:rPr lang="ru-RU" smtClean="0"/>
              <a:t>‹#›</a:t>
            </a:fld>
            <a:endParaRPr lang="ru-RU"/>
          </a:p>
        </p:txBody>
      </p:sp>
    </p:spTree>
    <p:extLst>
      <p:ext uri="{BB962C8B-B14F-4D97-AF65-F5344CB8AC3E}">
        <p14:creationId xmlns:p14="http://schemas.microsoft.com/office/powerpoint/2010/main" val="1587002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0046" y="415708"/>
            <a:ext cx="2369047" cy="1769166"/>
          </a:xfrm>
        </p:spPr>
        <p:txBody>
          <a:bodyPr anchor="b"/>
          <a:lstStyle>
            <a:lvl1pPr algn="l">
              <a:defRPr sz="2100" b="1"/>
            </a:lvl1pPr>
          </a:lstStyle>
          <a:p>
            <a:r>
              <a:rPr lang="ru-RU" smtClean="0"/>
              <a:t>Образец заголовка</a:t>
            </a:r>
            <a:endParaRPr lang="ru-RU"/>
          </a:p>
        </p:txBody>
      </p:sp>
      <p:sp>
        <p:nvSpPr>
          <p:cNvPr id="3" name="Объект 2"/>
          <p:cNvSpPr>
            <a:spLocks noGrp="1"/>
          </p:cNvSpPr>
          <p:nvPr>
            <p:ph idx="1"/>
          </p:nvPr>
        </p:nvSpPr>
        <p:spPr>
          <a:xfrm>
            <a:off x="2815352" y="415707"/>
            <a:ext cx="4025504" cy="8911095"/>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60046" y="2184876"/>
            <a:ext cx="2369047" cy="7141927"/>
          </a:xfrm>
        </p:spPr>
        <p:txBody>
          <a:bodyPr/>
          <a:lstStyle>
            <a:lvl1pPr marL="0" indent="0">
              <a:buNone/>
              <a:defRPr sz="1500"/>
            </a:lvl1pPr>
            <a:lvl2pPr marL="488610" indent="0">
              <a:buNone/>
              <a:defRPr sz="1300"/>
            </a:lvl2pPr>
            <a:lvl3pPr marL="977219" indent="0">
              <a:buNone/>
              <a:defRPr sz="1100"/>
            </a:lvl3pPr>
            <a:lvl4pPr marL="1465829" indent="0">
              <a:buNone/>
              <a:defRPr sz="1000"/>
            </a:lvl4pPr>
            <a:lvl5pPr marL="1954439" indent="0">
              <a:buNone/>
              <a:defRPr sz="1000"/>
            </a:lvl5pPr>
            <a:lvl6pPr marL="2443048" indent="0">
              <a:buNone/>
              <a:defRPr sz="1000"/>
            </a:lvl6pPr>
            <a:lvl7pPr marL="2931658" indent="0">
              <a:buNone/>
              <a:defRPr sz="1000"/>
            </a:lvl7pPr>
            <a:lvl8pPr marL="3420267" indent="0">
              <a:buNone/>
              <a:defRPr sz="1000"/>
            </a:lvl8pPr>
            <a:lvl9pPr marL="3908877"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6A5AC8A-AFEF-4EEB-A516-9F11C2102047}" type="datetimeFigureOut">
              <a:rPr lang="ru-RU" smtClean="0"/>
              <a:t>17.09.2015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829A20-0ECE-4C22-95E0-8A02E1A7C2C9}" type="slidenum">
              <a:rPr lang="ru-RU" smtClean="0"/>
              <a:t>‹#›</a:t>
            </a:fld>
            <a:endParaRPr lang="ru-RU"/>
          </a:p>
        </p:txBody>
      </p:sp>
    </p:spTree>
    <p:extLst>
      <p:ext uri="{BB962C8B-B14F-4D97-AF65-F5344CB8AC3E}">
        <p14:creationId xmlns:p14="http://schemas.microsoft.com/office/powerpoint/2010/main" val="218447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11427" y="7308693"/>
            <a:ext cx="4320540" cy="862833"/>
          </a:xfrm>
        </p:spPr>
        <p:txBody>
          <a:bodyPr anchor="b"/>
          <a:lstStyle>
            <a:lvl1pPr algn="l">
              <a:defRPr sz="2100" b="1"/>
            </a:lvl1pPr>
          </a:lstStyle>
          <a:p>
            <a:r>
              <a:rPr lang="ru-RU" smtClean="0"/>
              <a:t>Образец заголовка</a:t>
            </a:r>
            <a:endParaRPr lang="ru-RU"/>
          </a:p>
        </p:txBody>
      </p:sp>
      <p:sp>
        <p:nvSpPr>
          <p:cNvPr id="3" name="Рисунок 2"/>
          <p:cNvSpPr>
            <a:spLocks noGrp="1"/>
          </p:cNvSpPr>
          <p:nvPr>
            <p:ph type="pic" idx="1"/>
          </p:nvPr>
        </p:nvSpPr>
        <p:spPr>
          <a:xfrm>
            <a:off x="1411427" y="932922"/>
            <a:ext cx="4320540" cy="6264593"/>
          </a:xfrm>
        </p:spPr>
        <p:txBody>
          <a:bodyPr/>
          <a:lstStyle>
            <a:lvl1pPr marL="0" indent="0">
              <a:buNone/>
              <a:defRPr sz="3400"/>
            </a:lvl1pPr>
            <a:lvl2pPr marL="488610" indent="0">
              <a:buNone/>
              <a:defRPr sz="3000"/>
            </a:lvl2pPr>
            <a:lvl3pPr marL="977219" indent="0">
              <a:buNone/>
              <a:defRPr sz="2600"/>
            </a:lvl3pPr>
            <a:lvl4pPr marL="1465829" indent="0">
              <a:buNone/>
              <a:defRPr sz="2100"/>
            </a:lvl4pPr>
            <a:lvl5pPr marL="1954439" indent="0">
              <a:buNone/>
              <a:defRPr sz="2100"/>
            </a:lvl5pPr>
            <a:lvl6pPr marL="2443048" indent="0">
              <a:buNone/>
              <a:defRPr sz="2100"/>
            </a:lvl6pPr>
            <a:lvl7pPr marL="2931658" indent="0">
              <a:buNone/>
              <a:defRPr sz="2100"/>
            </a:lvl7pPr>
            <a:lvl8pPr marL="3420267" indent="0">
              <a:buNone/>
              <a:defRPr sz="2100"/>
            </a:lvl8pPr>
            <a:lvl9pPr marL="3908877" indent="0">
              <a:buNone/>
              <a:defRPr sz="2100"/>
            </a:lvl9pPr>
          </a:lstStyle>
          <a:p>
            <a:endParaRPr lang="ru-RU"/>
          </a:p>
        </p:txBody>
      </p:sp>
      <p:sp>
        <p:nvSpPr>
          <p:cNvPr id="4" name="Текст 3"/>
          <p:cNvSpPr>
            <a:spLocks noGrp="1"/>
          </p:cNvSpPr>
          <p:nvPr>
            <p:ph type="body" sz="half" idx="2"/>
          </p:nvPr>
        </p:nvSpPr>
        <p:spPr>
          <a:xfrm>
            <a:off x="1411427" y="8171525"/>
            <a:ext cx="4320540" cy="1225365"/>
          </a:xfrm>
        </p:spPr>
        <p:txBody>
          <a:bodyPr/>
          <a:lstStyle>
            <a:lvl1pPr marL="0" indent="0">
              <a:buNone/>
              <a:defRPr sz="1500"/>
            </a:lvl1pPr>
            <a:lvl2pPr marL="488610" indent="0">
              <a:buNone/>
              <a:defRPr sz="1300"/>
            </a:lvl2pPr>
            <a:lvl3pPr marL="977219" indent="0">
              <a:buNone/>
              <a:defRPr sz="1100"/>
            </a:lvl3pPr>
            <a:lvl4pPr marL="1465829" indent="0">
              <a:buNone/>
              <a:defRPr sz="1000"/>
            </a:lvl4pPr>
            <a:lvl5pPr marL="1954439" indent="0">
              <a:buNone/>
              <a:defRPr sz="1000"/>
            </a:lvl5pPr>
            <a:lvl6pPr marL="2443048" indent="0">
              <a:buNone/>
              <a:defRPr sz="1000"/>
            </a:lvl6pPr>
            <a:lvl7pPr marL="2931658" indent="0">
              <a:buNone/>
              <a:defRPr sz="1000"/>
            </a:lvl7pPr>
            <a:lvl8pPr marL="3420267" indent="0">
              <a:buNone/>
              <a:defRPr sz="1000"/>
            </a:lvl8pPr>
            <a:lvl9pPr marL="3908877"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6A5AC8A-AFEF-4EEB-A516-9F11C2102047}" type="datetimeFigureOut">
              <a:rPr lang="ru-RU" smtClean="0"/>
              <a:t>17.09.2015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C829A20-0ECE-4C22-95E0-8A02E1A7C2C9}" type="slidenum">
              <a:rPr lang="ru-RU" smtClean="0"/>
              <a:t>‹#›</a:t>
            </a:fld>
            <a:endParaRPr lang="ru-RU"/>
          </a:p>
        </p:txBody>
      </p:sp>
    </p:spTree>
    <p:extLst>
      <p:ext uri="{BB962C8B-B14F-4D97-AF65-F5344CB8AC3E}">
        <p14:creationId xmlns:p14="http://schemas.microsoft.com/office/powerpoint/2010/main" val="423195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60046" y="418124"/>
            <a:ext cx="6480810" cy="1740164"/>
          </a:xfrm>
          <a:prstGeom prst="rect">
            <a:avLst/>
          </a:prstGeom>
        </p:spPr>
        <p:txBody>
          <a:bodyPr vert="horz" lIns="97722" tIns="48861" rIns="97722" bIns="48861"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60046" y="2436233"/>
            <a:ext cx="6480810" cy="6890569"/>
          </a:xfrm>
          <a:prstGeom prst="rect">
            <a:avLst/>
          </a:prstGeom>
        </p:spPr>
        <p:txBody>
          <a:bodyPr vert="horz" lIns="97722" tIns="48861" rIns="97722" bIns="48861"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60046" y="9677252"/>
            <a:ext cx="1680210" cy="555885"/>
          </a:xfrm>
          <a:prstGeom prst="rect">
            <a:avLst/>
          </a:prstGeom>
        </p:spPr>
        <p:txBody>
          <a:bodyPr vert="horz" lIns="97722" tIns="48861" rIns="97722" bIns="48861" rtlCol="0" anchor="ctr"/>
          <a:lstStyle>
            <a:lvl1pPr algn="l">
              <a:defRPr sz="1300">
                <a:solidFill>
                  <a:schemeClr val="tx1">
                    <a:tint val="75000"/>
                  </a:schemeClr>
                </a:solidFill>
              </a:defRPr>
            </a:lvl1pPr>
          </a:lstStyle>
          <a:p>
            <a:fld id="{C6A5AC8A-AFEF-4EEB-A516-9F11C2102047}" type="datetimeFigureOut">
              <a:rPr lang="ru-RU" smtClean="0"/>
              <a:t>17.09.2015</a:t>
            </a:fld>
            <a:endParaRPr lang="ru-RU"/>
          </a:p>
        </p:txBody>
      </p:sp>
      <p:sp>
        <p:nvSpPr>
          <p:cNvPr id="5" name="Нижний колонтитул 4"/>
          <p:cNvSpPr>
            <a:spLocks noGrp="1"/>
          </p:cNvSpPr>
          <p:nvPr>
            <p:ph type="ftr" sz="quarter" idx="3"/>
          </p:nvPr>
        </p:nvSpPr>
        <p:spPr>
          <a:xfrm>
            <a:off x="2460309" y="9677252"/>
            <a:ext cx="2280285" cy="555885"/>
          </a:xfrm>
          <a:prstGeom prst="rect">
            <a:avLst/>
          </a:prstGeom>
        </p:spPr>
        <p:txBody>
          <a:bodyPr vert="horz" lIns="97722" tIns="48861" rIns="97722" bIns="48861"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160646" y="9677252"/>
            <a:ext cx="1680210" cy="555885"/>
          </a:xfrm>
          <a:prstGeom prst="rect">
            <a:avLst/>
          </a:prstGeom>
        </p:spPr>
        <p:txBody>
          <a:bodyPr vert="horz" lIns="97722" tIns="48861" rIns="97722" bIns="48861" rtlCol="0" anchor="ctr"/>
          <a:lstStyle>
            <a:lvl1pPr algn="r">
              <a:defRPr sz="1300">
                <a:solidFill>
                  <a:schemeClr val="tx1">
                    <a:tint val="75000"/>
                  </a:schemeClr>
                </a:solidFill>
              </a:defRPr>
            </a:lvl1pPr>
          </a:lstStyle>
          <a:p>
            <a:fld id="{7C829A20-0ECE-4C22-95E0-8A02E1A7C2C9}" type="slidenum">
              <a:rPr lang="ru-RU" smtClean="0"/>
              <a:t>‹#›</a:t>
            </a:fld>
            <a:endParaRPr lang="ru-RU"/>
          </a:p>
        </p:txBody>
      </p:sp>
    </p:spTree>
    <p:extLst>
      <p:ext uri="{BB962C8B-B14F-4D97-AF65-F5344CB8AC3E}">
        <p14:creationId xmlns:p14="http://schemas.microsoft.com/office/powerpoint/2010/main" val="4240233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77219" rtl="0" eaLnBrk="1" latinLnBrk="0" hangingPunct="1">
        <a:spcBef>
          <a:spcPct val="0"/>
        </a:spcBef>
        <a:buNone/>
        <a:defRPr sz="4700" kern="1200">
          <a:solidFill>
            <a:schemeClr val="tx1"/>
          </a:solidFill>
          <a:latin typeface="+mj-lt"/>
          <a:ea typeface="+mj-ea"/>
          <a:cs typeface="+mj-cs"/>
        </a:defRPr>
      </a:lvl1pPr>
    </p:titleStyle>
    <p:bodyStyle>
      <a:lvl1pPr marL="366457" indent="-366457" algn="l" defTabSz="977219"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93991" indent="-305381" algn="l" defTabSz="977219"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21524" indent="-244305" algn="l" defTabSz="977219" rtl="0" eaLnBrk="1" latinLnBrk="0" hangingPunct="1">
        <a:spcBef>
          <a:spcPct val="20000"/>
        </a:spcBef>
        <a:buFont typeface="Arial" panose="020B0604020202020204" pitchFamily="34" charset="0"/>
        <a:buChar char="•"/>
        <a:defRPr sz="2600" kern="1200">
          <a:solidFill>
            <a:schemeClr val="tx1"/>
          </a:solidFill>
          <a:latin typeface="+mn-lt"/>
          <a:ea typeface="+mn-ea"/>
          <a:cs typeface="+mn-cs"/>
        </a:defRPr>
      </a:lvl3pPr>
      <a:lvl4pPr marL="1710134" indent="-244305" algn="l" defTabSz="97721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98743" indent="-244305" algn="l" defTabSz="97721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87353" indent="-244305" algn="l" defTabSz="97721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75963" indent="-244305" algn="l" defTabSz="97721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64572" indent="-244305" algn="l" defTabSz="97721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53182" indent="-244305" algn="l" defTabSz="977219"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ru-RU"/>
      </a:defPPr>
      <a:lvl1pPr marL="0" algn="l" defTabSz="977219" rtl="0" eaLnBrk="1" latinLnBrk="0" hangingPunct="1">
        <a:defRPr sz="1900" kern="1200">
          <a:solidFill>
            <a:schemeClr val="tx1"/>
          </a:solidFill>
          <a:latin typeface="+mn-lt"/>
          <a:ea typeface="+mn-ea"/>
          <a:cs typeface="+mn-cs"/>
        </a:defRPr>
      </a:lvl1pPr>
      <a:lvl2pPr marL="488610" algn="l" defTabSz="977219" rtl="0" eaLnBrk="1" latinLnBrk="0" hangingPunct="1">
        <a:defRPr sz="1900" kern="1200">
          <a:solidFill>
            <a:schemeClr val="tx1"/>
          </a:solidFill>
          <a:latin typeface="+mn-lt"/>
          <a:ea typeface="+mn-ea"/>
          <a:cs typeface="+mn-cs"/>
        </a:defRPr>
      </a:lvl2pPr>
      <a:lvl3pPr marL="977219" algn="l" defTabSz="977219" rtl="0" eaLnBrk="1" latinLnBrk="0" hangingPunct="1">
        <a:defRPr sz="1900" kern="1200">
          <a:solidFill>
            <a:schemeClr val="tx1"/>
          </a:solidFill>
          <a:latin typeface="+mn-lt"/>
          <a:ea typeface="+mn-ea"/>
          <a:cs typeface="+mn-cs"/>
        </a:defRPr>
      </a:lvl3pPr>
      <a:lvl4pPr marL="1465829" algn="l" defTabSz="977219" rtl="0" eaLnBrk="1" latinLnBrk="0" hangingPunct="1">
        <a:defRPr sz="1900" kern="1200">
          <a:solidFill>
            <a:schemeClr val="tx1"/>
          </a:solidFill>
          <a:latin typeface="+mn-lt"/>
          <a:ea typeface="+mn-ea"/>
          <a:cs typeface="+mn-cs"/>
        </a:defRPr>
      </a:lvl4pPr>
      <a:lvl5pPr marL="1954439" algn="l" defTabSz="977219" rtl="0" eaLnBrk="1" latinLnBrk="0" hangingPunct="1">
        <a:defRPr sz="1900" kern="1200">
          <a:solidFill>
            <a:schemeClr val="tx1"/>
          </a:solidFill>
          <a:latin typeface="+mn-lt"/>
          <a:ea typeface="+mn-ea"/>
          <a:cs typeface="+mn-cs"/>
        </a:defRPr>
      </a:lvl5pPr>
      <a:lvl6pPr marL="2443048" algn="l" defTabSz="977219" rtl="0" eaLnBrk="1" latinLnBrk="0" hangingPunct="1">
        <a:defRPr sz="1900" kern="1200">
          <a:solidFill>
            <a:schemeClr val="tx1"/>
          </a:solidFill>
          <a:latin typeface="+mn-lt"/>
          <a:ea typeface="+mn-ea"/>
          <a:cs typeface="+mn-cs"/>
        </a:defRPr>
      </a:lvl6pPr>
      <a:lvl7pPr marL="2931658" algn="l" defTabSz="977219" rtl="0" eaLnBrk="1" latinLnBrk="0" hangingPunct="1">
        <a:defRPr sz="1900" kern="1200">
          <a:solidFill>
            <a:schemeClr val="tx1"/>
          </a:solidFill>
          <a:latin typeface="+mn-lt"/>
          <a:ea typeface="+mn-ea"/>
          <a:cs typeface="+mn-cs"/>
        </a:defRPr>
      </a:lvl7pPr>
      <a:lvl8pPr marL="3420267" algn="l" defTabSz="977219" rtl="0" eaLnBrk="1" latinLnBrk="0" hangingPunct="1">
        <a:defRPr sz="1900" kern="1200">
          <a:solidFill>
            <a:schemeClr val="tx1"/>
          </a:solidFill>
          <a:latin typeface="+mn-lt"/>
          <a:ea typeface="+mn-ea"/>
          <a:cs typeface="+mn-cs"/>
        </a:defRPr>
      </a:lvl8pPr>
      <a:lvl9pPr marL="3908877" algn="l" defTabSz="977219"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8" name="Picture 4" descr="C:\Users\Евгений\Desktop\330026694634_1cd477d48313ва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33" y="4"/>
            <a:ext cx="7241733" cy="10512562"/>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76115" y="616083"/>
            <a:ext cx="6124281" cy="8193200"/>
          </a:xfrm>
          <a:prstGeom prst="rect">
            <a:avLst/>
          </a:prstGeom>
        </p:spPr>
        <p:txBody>
          <a:bodyPr wrap="square" lIns="97722" tIns="48861" rIns="97722" bIns="48861">
            <a:spAutoFit/>
          </a:bodyPr>
          <a:lstStyle/>
          <a:p>
            <a:pPr indent="488610" algn="ctr"/>
            <a:r>
              <a:rPr lang="ru-RU" sz="3400" b="1" i="1" dirty="0" smtClean="0">
                <a:solidFill>
                  <a:srgbClr val="FF0000"/>
                </a:solidFill>
                <a:effectLst>
                  <a:outerShdw blurRad="38100" dist="38100" dir="2700000" algn="tl">
                    <a:srgbClr val="000000">
                      <a:alpha val="43137"/>
                    </a:srgbClr>
                  </a:outerShdw>
                </a:effectLst>
              </a:rPr>
              <a:t>Возраст    </a:t>
            </a:r>
          </a:p>
          <a:p>
            <a:pPr indent="488610" algn="ctr"/>
            <a:r>
              <a:rPr lang="ru-RU" sz="3400" b="1" i="1" dirty="0" smtClean="0">
                <a:solidFill>
                  <a:srgbClr val="FF0000"/>
                </a:solidFill>
                <a:effectLst>
                  <a:outerShdw blurRad="38100" dist="38100" dir="2700000" algn="tl">
                    <a:srgbClr val="000000">
                      <a:alpha val="43137"/>
                    </a:srgbClr>
                  </a:outerShdw>
                </a:effectLst>
              </a:rPr>
              <a:t>"</a:t>
            </a:r>
            <a:r>
              <a:rPr lang="ru-RU" sz="3400" b="1" i="1" dirty="0">
                <a:solidFill>
                  <a:srgbClr val="FF0000"/>
                </a:solidFill>
                <a:effectLst>
                  <a:outerShdw blurRad="38100" dist="38100" dir="2700000" algn="tl">
                    <a:srgbClr val="000000">
                      <a:alpha val="43137"/>
                    </a:srgbClr>
                  </a:outerShdw>
                </a:effectLst>
              </a:rPr>
              <a:t>почемучек".</a:t>
            </a:r>
          </a:p>
          <a:p>
            <a:pPr indent="488610" algn="ctr"/>
            <a:r>
              <a:rPr lang="ru-RU" sz="2100" b="1" i="1" dirty="0">
                <a:effectLst>
                  <a:outerShdw blurRad="38100" dist="38100" dir="2700000" algn="tl">
                    <a:srgbClr val="000000">
                      <a:alpha val="43137"/>
                    </a:srgbClr>
                  </a:outerShdw>
                </a:effectLst>
              </a:rPr>
              <a:t>Уважаемые родители</a:t>
            </a:r>
          </a:p>
          <a:p>
            <a:pPr indent="488610" algn="just"/>
            <a:r>
              <a:rPr lang="ru-RU" dirty="0"/>
              <a:t>На четвертом и пятом году жизни речевая активность ребенка усиливается - начинается </a:t>
            </a:r>
            <a:r>
              <a:rPr lang="ru-RU" dirty="0" smtClean="0"/>
              <a:t>возраст "почемучек</a:t>
            </a:r>
            <a:r>
              <a:rPr lang="ru-RU" dirty="0"/>
              <a:t>". Малыш задает массу вопросов, проявляя неуемную любознательность.</a:t>
            </a:r>
          </a:p>
          <a:p>
            <a:pPr indent="488610"/>
            <a:r>
              <a:rPr lang="ru-RU" dirty="0"/>
              <a:t>- Почему дверь скрипит? </a:t>
            </a:r>
            <a:br>
              <a:rPr lang="ru-RU" dirty="0"/>
            </a:br>
            <a:r>
              <a:rPr lang="ru-RU" dirty="0"/>
              <a:t>- Что такое бензин? </a:t>
            </a:r>
            <a:br>
              <a:rPr lang="ru-RU" dirty="0"/>
            </a:br>
            <a:r>
              <a:rPr lang="ru-RU" dirty="0"/>
              <a:t>- Почему в ноге щекотно? </a:t>
            </a:r>
            <a:br>
              <a:rPr lang="ru-RU" dirty="0"/>
            </a:br>
            <a:r>
              <a:rPr lang="ru-RU" dirty="0"/>
              <a:t>- Кто сидит в телефоне?</a:t>
            </a:r>
          </a:p>
          <a:p>
            <a:pPr indent="488610" algn="just"/>
            <a:r>
              <a:rPr lang="ru-RU" dirty="0"/>
              <a:t>При помощи вопросов ребенок исследует мир взрослых, постигает названия вещей, их признаков и действий. Запас слов быстро нарастает, дети употребляют слова в самых разнообразных грамматических формах и сочетаниях. Они выражают свои мысли не только простыми, но и сложными предложениями.</a:t>
            </a:r>
          </a:p>
          <a:p>
            <a:pPr indent="488610" algn="just"/>
            <a:r>
              <a:rPr lang="ru-RU" dirty="0"/>
              <a:t>Но очень часто бывает так, что в предложении, построенном ребенком, имена существительные заменяются местоимениями: "Он пошел... А потом он увидел... А потом он взял..." - оказывается разговор идет о дедушке. Нарушения относятся и к порядку слов в предложении, и к грамматическим формам изменения слов (не вполне усвоены типы склонений и виды спряжений).</a:t>
            </a:r>
          </a:p>
        </p:txBody>
      </p:sp>
      <p:pic>
        <p:nvPicPr>
          <p:cNvPr id="7" name="Picture 2" descr="H:\Валентина Павловна\1средняя группа Пчелка 15-16г\документация\003.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614" b="3097"/>
          <a:stretch/>
        </p:blipFill>
        <p:spPr bwMode="auto">
          <a:xfrm>
            <a:off x="766533" y="30416"/>
            <a:ext cx="1656185" cy="2035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897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8" name="Picture 4" descr="C:\Users\Евгений\Desktop\330026694634_1cd477d48313ва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33" y="4"/>
            <a:ext cx="7241733" cy="10512562"/>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575525" y="1273856"/>
            <a:ext cx="6200477" cy="6764684"/>
          </a:xfrm>
          <a:prstGeom prst="rect">
            <a:avLst/>
          </a:prstGeom>
        </p:spPr>
        <p:txBody>
          <a:bodyPr wrap="square" lIns="97722" tIns="48861" rIns="97722" bIns="48861">
            <a:spAutoFit/>
          </a:bodyPr>
          <a:lstStyle/>
          <a:p>
            <a:pPr indent="488610" algn="just"/>
            <a:r>
              <a:rPr lang="ru-RU" dirty="0"/>
              <a:t>Учтите, что эта характеристика приблизительна. Уровни речевого развития детей одного возраста бывают очень различными.</a:t>
            </a:r>
          </a:p>
          <a:p>
            <a:pPr indent="488610" algn="just"/>
            <a:r>
              <a:rPr lang="ru-RU" dirty="0" smtClean="0"/>
              <a:t>Для </a:t>
            </a:r>
            <a:r>
              <a:rPr lang="ru-RU" dirty="0"/>
              <a:t>обогащения, уточнения и расширения словаря детей используйте самое ближайшее окружение ребенка: то, с чем он сталкивается дома, в детском саду, на улице. Вводите в словарь детей не только названия предметов, но и названия их деталей, частей. Не только названия цветов (красный, синий и т.д.), но и их оттенков. Не только названий формы, величины предметов, но и материала из которого эти предметы сделаны.</a:t>
            </a:r>
          </a:p>
          <a:p>
            <a:pPr indent="488610" algn="just"/>
            <a:r>
              <a:rPr lang="ru-RU" dirty="0"/>
              <a:t>Когда малыш рассматривает предмет, подумайте, какой именно вопрос ему лучше задать. Такие вопросы как "Кто это?" или "Что это?", естественно предполагают ответы, называющие предмет. Вопрос "Какой?" заставляет называть различные признаки предмета. Если вы спросите: "Из чего сделан?" - ребенок назовет материал; при этом он, кстати, должен будет поставить слово в родительном падеже ("Из стекла"). "Что делает?" - называет действие. "Для чего нужен этот предмет?" - этот вопрос вызывает распространенный ответ; иногда при ответе малыш строит даже сложное предложение.</a:t>
            </a:r>
          </a:p>
        </p:txBody>
      </p:sp>
    </p:spTree>
    <p:extLst>
      <p:ext uri="{BB962C8B-B14F-4D97-AF65-F5344CB8AC3E}">
        <p14:creationId xmlns:p14="http://schemas.microsoft.com/office/powerpoint/2010/main" val="3738585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8" name="Picture 4" descr="C:\Users\Евгений\Desktop\330026694634_1cd477d48313ва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33" y="4"/>
            <a:ext cx="7241733" cy="10512562"/>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36517" y="1273857"/>
            <a:ext cx="6124281" cy="6461845"/>
          </a:xfrm>
          <a:prstGeom prst="rect">
            <a:avLst/>
          </a:prstGeom>
        </p:spPr>
        <p:txBody>
          <a:bodyPr wrap="square" lIns="97722" tIns="48861" rIns="97722" bIns="48861">
            <a:spAutoFit/>
          </a:bodyPr>
          <a:lstStyle/>
          <a:p>
            <a:pPr indent="488610" algn="just"/>
            <a:r>
              <a:rPr lang="ru-RU" dirty="0"/>
              <a:t>Важно, разумеется, не просто знакомить ребенка с окружающим. Вы должны иметь в виду и чисто речевые задачи. Рассмотрели предметы, назвали их - закрепите слова в различных словесных играх. Эти игры расширяют в сознании детей смысловое содержание слова и помогают им самим создавать самые разнообразные словесные сочетания.</a:t>
            </a:r>
          </a:p>
          <a:p>
            <a:pPr indent="488610" algn="just"/>
            <a:r>
              <a:rPr lang="ru-RU" dirty="0"/>
              <a:t>Вот, например, игра "Какое что бывает?" . Взрослый спрашивает, что бывает высоким, а ребенок отвечает: дерево, столб, человек. </a:t>
            </a:r>
            <a:r>
              <a:rPr lang="ru-RU" dirty="0" err="1"/>
              <a:t>Здезь</a:t>
            </a:r>
            <a:r>
              <a:rPr lang="ru-RU" dirty="0"/>
              <a:t> же можно провести сравнение: что выше - дерево или человек? Дети учатся сравнивать, обобщать и начинают понимать значение абстрактного, отвлеченного слова "высота".</a:t>
            </a:r>
          </a:p>
          <a:p>
            <a:pPr indent="488610" algn="just"/>
            <a:r>
              <a:rPr lang="ru-RU" dirty="0"/>
              <a:t>На вопрос о том, что бывает широким, ребенок отвечает: река, дорога, улица, лента. Затем можно спросить, побуждая ребенка к сравнению: "А что шире ручеек или река?"</a:t>
            </a:r>
          </a:p>
          <a:p>
            <a:pPr indent="488610" algn="just"/>
            <a:r>
              <a:rPr lang="ru-RU" dirty="0"/>
              <a:t>Такую игру можно проводить с самыми различными словами: играя, малыши будут учиться классифицировать предметы по цвету, по форме ("Что бывает красным, зеленым, круглым?").</a:t>
            </a:r>
          </a:p>
        </p:txBody>
      </p:sp>
    </p:spTree>
    <p:extLst>
      <p:ext uri="{BB962C8B-B14F-4D97-AF65-F5344CB8AC3E}">
        <p14:creationId xmlns:p14="http://schemas.microsoft.com/office/powerpoint/2010/main" val="31287679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8" name="Picture 4" descr="C:\Users\Евгений\Desktop\330026694634_1cd477d48313ва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33" y="4"/>
            <a:ext cx="7241733" cy="10512562"/>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669111" y="1602743"/>
            <a:ext cx="5821847" cy="6190883"/>
          </a:xfrm>
          <a:prstGeom prst="rect">
            <a:avLst/>
          </a:prstGeom>
        </p:spPr>
        <p:txBody>
          <a:bodyPr wrap="square" lIns="97722" tIns="48861" rIns="97722" bIns="48861">
            <a:spAutoFit/>
          </a:bodyPr>
          <a:lstStyle/>
          <a:p>
            <a:pPr indent="488610" algn="just"/>
            <a:r>
              <a:rPr lang="ru-RU" dirty="0"/>
              <a:t>Когда ребенок рассматривает предмет и его спрашивают, какой он, то здесь ставится задача назвать побольше признаков предмета. Когда же берется один признак, дети припоминают самые разнообразные предметы, обладающие этим признаком. В таких упражнениях, когда ребенок ищет слово (а взрослый помогает ему при затруднениях - ведь он может еще не знать слово), уточняется смысл слов, они выступают перед ребенком в самых разнообразных сочетаниях.</a:t>
            </a:r>
          </a:p>
          <a:p>
            <a:pPr indent="488610" algn="just"/>
            <a:r>
              <a:rPr lang="ru-RU" dirty="0"/>
              <a:t>Для обогащения словаря, для понимания переносного значения образных слов неоценимо чтение художественной литературы. Прочитали малышу сказку, рассказ, стихотворение - обратите его внимание на отдельные слова и выражения, повторите их, задержите на них внимание ребенка, тогда он запомнит и усвоит эти слова и будет использовать их в других речевых ситуациях.</a:t>
            </a:r>
          </a:p>
          <a:p>
            <a:pPr indent="488610" algn="ctr"/>
            <a:r>
              <a:rPr lang="ru-RU" sz="2100" b="1" i="1" dirty="0">
                <a:solidFill>
                  <a:srgbClr val="FF0000"/>
                </a:solidFill>
                <a:effectLst>
                  <a:outerShdw blurRad="38100" dist="38100" dir="2700000" algn="tl">
                    <a:srgbClr val="000000">
                      <a:alpha val="43137"/>
                    </a:srgbClr>
                  </a:outerShdw>
                </a:effectLst>
              </a:rPr>
              <a:t>Желаем удачи!</a:t>
            </a:r>
          </a:p>
          <a:p>
            <a:r>
              <a:rPr lang="ru-RU" dirty="0"/>
              <a:t> </a:t>
            </a:r>
          </a:p>
        </p:txBody>
      </p:sp>
      <p:pic>
        <p:nvPicPr>
          <p:cNvPr id="1026" name="Picture 2" descr="H:\Валентина Павловна\1средняя группа Пчелка 15-16г\документация\003.jpg"/>
          <p:cNvPicPr>
            <a:picLocks noChangeAspect="1" noChangeArrowheads="1"/>
          </p:cNvPicPr>
          <p:nvPr/>
        </p:nvPicPr>
        <p:blipFill rotWithShape="1">
          <a:blip r:embed="rId3">
            <a:extLst>
              <a:ext uri="{28A0092B-C50C-407E-A947-70E740481C1C}">
                <a14:useLocalDpi xmlns:a14="http://schemas.microsoft.com/office/drawing/2010/main" val="0"/>
              </a:ext>
            </a:extLst>
          </a:blip>
          <a:srcRect t="2614" b="3097"/>
          <a:stretch/>
        </p:blipFill>
        <p:spPr bwMode="auto">
          <a:xfrm>
            <a:off x="3096393" y="7150644"/>
            <a:ext cx="2736305" cy="33626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417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8" name="Picture 4" descr="C:\Users\Евгений\Desktop\330026694634_1cd477d48313ва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34" y="4"/>
            <a:ext cx="7241733" cy="1051256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Валентина Павловна\1средняя группа Пчелка 15-16г\документация\003.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614" b="3097"/>
          <a:stretch/>
        </p:blipFill>
        <p:spPr bwMode="auto">
          <a:xfrm>
            <a:off x="766533" y="30416"/>
            <a:ext cx="1656185" cy="2035279"/>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267664" y="1836118"/>
            <a:ext cx="6624735" cy="7109639"/>
          </a:xfrm>
          <a:prstGeom prst="rect">
            <a:avLst/>
          </a:prstGeom>
        </p:spPr>
        <p:txBody>
          <a:bodyPr wrap="square">
            <a:spAutoFit/>
          </a:bodyPr>
          <a:lstStyle/>
          <a:p>
            <a:r>
              <a:rPr lang="ru-RU" dirty="0"/>
              <a:t>Возраст 4-5 лет в детской психологии характеризуется как «Любознательные почемучки».  Речь для ребенка становится средством общения и средством выражения мыслей и рассуждений. Главный вопрос, который задают дети этого возраста «Почему?». Как правильно отвечать на вопросы детей пятого года жизни.</a:t>
            </a:r>
          </a:p>
          <a:p>
            <a:pPr lvl="0"/>
            <a:r>
              <a:rPr lang="ru-RU" dirty="0"/>
              <a:t>Уделяйте достаточно времени познавательным беседам с ребенком. Благодаря рассказам, просмотру познавательных телепередач ребенок начинает активно интересоваться окружающим миром. Для детей очень интересны рассказы из жизни значимых людей</a:t>
            </a:r>
            <a:r>
              <a:rPr lang="ru-RU" dirty="0" smtClean="0"/>
              <a:t>.</a:t>
            </a:r>
          </a:p>
          <a:p>
            <a:pPr lvl="0"/>
            <a:r>
              <a:rPr lang="ru-RU" dirty="0"/>
              <a:t>Ответы на вопросы детей должны быть правильными, по существу, но краткими и выражены простыми словами. Например, на вопрос «Почему молния?» достаточно ответить «Тучи столкнулись друг с другом» и не вдаваться в научные понятия. Но объяснение всегда должно быть правильным и содержать достоверную информацию.</a:t>
            </a:r>
          </a:p>
          <a:p>
            <a:pPr lvl="0"/>
            <a:r>
              <a:rPr lang="ru-RU" dirty="0"/>
              <a:t>Внимательно выслушивайте все рассуждения ребенка и не торопитесь его поправлять. В этом возрасте важна не правильность вывода, а поддержка самого стремления ребенка рассуждать и думать.</a:t>
            </a:r>
          </a:p>
          <a:p>
            <a:pPr lvl="0"/>
            <a:r>
              <a:rPr lang="ru-RU" dirty="0"/>
              <a:t>Ни в коем случае не допускайте насмешливую критику или шутку</a:t>
            </a:r>
          </a:p>
          <a:p>
            <a:pPr lvl="0"/>
            <a:endParaRPr lang="ru-RU" dirty="0"/>
          </a:p>
        </p:txBody>
      </p:sp>
    </p:spTree>
    <p:extLst>
      <p:ext uri="{BB962C8B-B14F-4D97-AF65-F5344CB8AC3E}">
        <p14:creationId xmlns:p14="http://schemas.microsoft.com/office/powerpoint/2010/main" val="39804763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8" name="Picture 4" descr="C:\Users\Евгений\Desktop\330026694634_1cd477d48313ва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34" y="4"/>
            <a:ext cx="7241733" cy="1051256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Валентина Павловна\1средняя группа Пчелка 15-16г\документация\003.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2614" b="3097"/>
          <a:stretch/>
        </p:blipFill>
        <p:spPr bwMode="auto">
          <a:xfrm>
            <a:off x="766533" y="30416"/>
            <a:ext cx="1656185" cy="2035279"/>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76114" y="1692102"/>
            <a:ext cx="6535542" cy="6186309"/>
          </a:xfrm>
          <a:prstGeom prst="rect">
            <a:avLst/>
          </a:prstGeom>
        </p:spPr>
        <p:txBody>
          <a:bodyPr wrap="square">
            <a:spAutoFit/>
          </a:bodyPr>
          <a:lstStyle/>
          <a:p>
            <a:pPr lvl="0"/>
            <a:r>
              <a:rPr lang="ru-RU" sz="1800" dirty="0" smtClean="0"/>
              <a:t>Этот </a:t>
            </a:r>
            <a:r>
              <a:rPr lang="ru-RU" sz="1800" dirty="0"/>
              <a:t>возраст – возраст расцвета фантазии.</a:t>
            </a:r>
          </a:p>
          <a:p>
            <a:pPr lvl="0"/>
            <a:r>
              <a:rPr lang="ru-RU" sz="1800" dirty="0"/>
              <a:t>Детям необходимы волшебные сказки, их лучше рассказывать, а не читать, чтобы ребенок смог представлять себе иллюстрации сам.</a:t>
            </a:r>
          </a:p>
          <a:p>
            <a:pPr lvl="0"/>
            <a:r>
              <a:rPr lang="ru-RU" sz="1800" dirty="0"/>
              <a:t>Обеспечьте игры детей различными предметами для переодевания, предметами, которыми они могут наряжаться, играть в волшебные миры.</a:t>
            </a:r>
          </a:p>
          <a:p>
            <a:pPr lvl="0"/>
            <a:r>
              <a:rPr lang="ru-RU" sz="1800" dirty="0"/>
              <a:t>Эмоциональный фон настроения ребенка преимущественно жизнерадостный, стабильный</a:t>
            </a:r>
          </a:p>
          <a:p>
            <a:pPr lvl="0"/>
            <a:r>
              <a:rPr lang="ru-RU" sz="1800" dirty="0"/>
              <a:t>В этом возрасте очень сильны переживания, если никто из детей не хочет  с ним играть.</a:t>
            </a:r>
          </a:p>
          <a:p>
            <a:pPr lvl="0"/>
            <a:r>
              <a:rPr lang="ru-RU" sz="1800" dirty="0"/>
              <a:t>Формируется самооценка, на основе оценки взрослых. Негативные оценки можно давать только один на один с ребенком.</a:t>
            </a:r>
          </a:p>
          <a:p>
            <a:pPr lvl="0"/>
            <a:r>
              <a:rPr lang="ru-RU" sz="1800" dirty="0"/>
              <a:t>Детям необходимо бывает замкнутое пространство, обеспечивайте ребенку возможность создавать дома, «пещеры», укрытия.</a:t>
            </a:r>
          </a:p>
          <a:p>
            <a:pPr lvl="0"/>
            <a:r>
              <a:rPr lang="ru-RU" sz="1800" dirty="0"/>
              <a:t>Недостатки воспитания к этому возрасту начинают оформляться в устойчивые неприятные черты характера. Необходимо воспринимать эти черты именно как следствие неправильного воспитания. Корректируйте процесс воспитания вашего ребенка и вы удивитесь, как ваше чадо меняется в лучшую сторону.</a:t>
            </a:r>
            <a:endParaRPr lang="ru-RU" sz="1800" dirty="0"/>
          </a:p>
        </p:txBody>
      </p:sp>
    </p:spTree>
    <p:extLst>
      <p:ext uri="{BB962C8B-B14F-4D97-AF65-F5344CB8AC3E}">
        <p14:creationId xmlns:p14="http://schemas.microsoft.com/office/powerpoint/2010/main" val="2122168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628</Words>
  <Application>Microsoft Office PowerPoint</Application>
  <PresentationFormat>Произвольный</PresentationFormat>
  <Paragraphs>31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Евгений</dc:creator>
  <cp:lastModifiedBy>Евгений</cp:lastModifiedBy>
  <cp:revision>5</cp:revision>
  <cp:lastPrinted>2015-09-17T15:50:25Z</cp:lastPrinted>
  <dcterms:created xsi:type="dcterms:W3CDTF">2015-09-17T15:11:51Z</dcterms:created>
  <dcterms:modified xsi:type="dcterms:W3CDTF">2015-09-17T15:59:46Z</dcterms:modified>
</cp:coreProperties>
</file>