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6" r:id="rId2"/>
    <p:sldId id="307" r:id="rId3"/>
    <p:sldId id="309" r:id="rId4"/>
    <p:sldId id="310" r:id="rId5"/>
    <p:sldId id="261" r:id="rId6"/>
    <p:sldId id="263" r:id="rId7"/>
    <p:sldId id="264" r:id="rId8"/>
    <p:sldId id="265" r:id="rId9"/>
    <p:sldId id="258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18" r:id="rId18"/>
    <p:sldId id="274" r:id="rId19"/>
    <p:sldId id="323" r:id="rId20"/>
    <p:sldId id="324" r:id="rId21"/>
    <p:sldId id="284" r:id="rId22"/>
    <p:sldId id="322" r:id="rId23"/>
    <p:sldId id="335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4" r:id="rId32"/>
    <p:sldId id="333" r:id="rId33"/>
    <p:sldId id="313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2013г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Что такое Н-Х промыслы?</c:v>
                </c:pt>
                <c:pt idx="1">
                  <c:v>Виды Н-Х промыслов</c:v>
                </c:pt>
                <c:pt idx="2">
                  <c:v>Элементы Хохломского узора</c:v>
                </c:pt>
                <c:pt idx="3">
                  <c:v>Отличие изделий Гжельских мастеров</c:v>
                </c:pt>
                <c:pt idx="4">
                  <c:v>Что любили лепить Дымковцы?</c:v>
                </c:pt>
                <c:pt idx="5">
                  <c:v>Цвета в Филимоновской игрушке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0.38000000000000161</c:v>
                </c:pt>
                <c:pt idx="1">
                  <c:v>0.16000000000000034</c:v>
                </c:pt>
                <c:pt idx="2">
                  <c:v>0.3300000000000019</c:v>
                </c:pt>
                <c:pt idx="3">
                  <c:v>0.41000000000000031</c:v>
                </c:pt>
                <c:pt idx="4">
                  <c:v>0.29000000000000031</c:v>
                </c:pt>
                <c:pt idx="5">
                  <c:v>8.0000000000000224E-2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2014г.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Что такое Н-Х промыслы?</c:v>
                </c:pt>
                <c:pt idx="1">
                  <c:v>Виды Н-Х промыслов</c:v>
                </c:pt>
                <c:pt idx="2">
                  <c:v>Элементы Хохломского узора</c:v>
                </c:pt>
                <c:pt idx="3">
                  <c:v>Отличие изделий Гжельских мастеров</c:v>
                </c:pt>
                <c:pt idx="4">
                  <c:v>Что любили лепить Дымковцы?</c:v>
                </c:pt>
                <c:pt idx="5">
                  <c:v>Цвета в Филимоновской игрушке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0.62000000000000288</c:v>
                </c:pt>
                <c:pt idx="1">
                  <c:v>0.83000000000000063</c:v>
                </c:pt>
                <c:pt idx="2">
                  <c:v>0.79</c:v>
                </c:pt>
                <c:pt idx="3">
                  <c:v>0.91</c:v>
                </c:pt>
                <c:pt idx="4">
                  <c:v>0.750000000000003</c:v>
                </c:pt>
                <c:pt idx="5">
                  <c:v>0.66000000000000381</c:v>
                </c:pt>
              </c:numCache>
            </c:numRef>
          </c:val>
        </c:ser>
        <c:axId val="63536128"/>
        <c:axId val="63562496"/>
      </c:barChart>
      <c:catAx>
        <c:axId val="63536128"/>
        <c:scaling>
          <c:orientation val="minMax"/>
        </c:scaling>
        <c:axPos val="b"/>
        <c:numFmt formatCode="General" sourceLinked="1"/>
        <c:tickLblPos val="nextTo"/>
        <c:crossAx val="63562496"/>
        <c:crosses val="autoZero"/>
        <c:auto val="1"/>
        <c:lblAlgn val="ctr"/>
        <c:lblOffset val="100"/>
      </c:catAx>
      <c:valAx>
        <c:axId val="63562496"/>
        <c:scaling>
          <c:orientation val="minMax"/>
        </c:scaling>
        <c:axPos val="l"/>
        <c:majorGridlines/>
        <c:numFmt formatCode="0%" sourceLinked="1"/>
        <c:tickLblPos val="nextTo"/>
        <c:crossAx val="63536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Over's\Рабочий стол\хохлома\d6d501ccb5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642918"/>
            <a:ext cx="6572296" cy="586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9" y="1000109"/>
          <a:ext cx="8358246" cy="5643601"/>
        </p:xfrm>
        <a:graphic>
          <a:graphicData uri="http://schemas.openxmlformats.org/drawingml/2006/table">
            <a:tbl>
              <a:tblPr/>
              <a:tblGrid>
                <a:gridCol w="551660"/>
                <a:gridCol w="3627054"/>
                <a:gridCol w="2089766"/>
                <a:gridCol w="2089766"/>
              </a:tblGrid>
              <a:tr h="648482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Содержание</a:t>
                      </a: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9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1. Подготовительный этап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4923">
                <a:tc>
                  <a:txBody>
                    <a:bodyPr/>
                    <a:lstStyle/>
                    <a:p>
                      <a:pPr algn="just"/>
                      <a:endParaRPr lang="ru-RU" sz="15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5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60"/>
                        </a:lnSpc>
                        <a:spcBef>
                          <a:spcPts val="1255"/>
                        </a:spcBef>
                        <a:spcAft>
                          <a:spcPts val="1255"/>
                        </a:spcAft>
                      </a:pPr>
                      <a:endParaRPr lang="ru-RU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760"/>
                        </a:lnSpc>
                        <a:spcBef>
                          <a:spcPts val="1255"/>
                        </a:spcBef>
                        <a:spcAft>
                          <a:spcPts val="1255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Анкетирование детей и родителей на тему «Что я знаю о культуре русского народа, его народных промыслах»</a:t>
                      </a:r>
                    </a:p>
                    <a:p>
                      <a:pPr algn="just">
                        <a:lnSpc>
                          <a:spcPts val="1760"/>
                        </a:lnSpc>
                        <a:spcBef>
                          <a:spcPts val="1255"/>
                        </a:spcBef>
                        <a:spcAft>
                          <a:spcPts val="1255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Изучение литературы</a:t>
                      </a:r>
                    </a:p>
                    <a:p>
                      <a:pPr algn="just">
                        <a:lnSpc>
                          <a:spcPts val="1760"/>
                        </a:lnSpc>
                        <a:spcBef>
                          <a:spcPts val="1255"/>
                        </a:spcBef>
                        <a:spcAft>
                          <a:spcPts val="1255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3)Разработка НОД, подбор аудио-, видеоматериала, игр, художественной литературы.</a:t>
                      </a: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Январь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20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Соколова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А. А. воспитатель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375" marR="64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428604"/>
          <a:ext cx="8143932" cy="6072230"/>
        </p:xfrm>
        <a:graphic>
          <a:graphicData uri="http://schemas.openxmlformats.org/drawingml/2006/table">
            <a:tbl>
              <a:tblPr/>
              <a:tblGrid>
                <a:gridCol w="428628"/>
                <a:gridCol w="4500594"/>
                <a:gridCol w="1240865"/>
                <a:gridCol w="1973845"/>
              </a:tblGrid>
              <a:tr h="55426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Основной этап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7961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300" kern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НОД: «Волшебная красота» Вводная беседа о народно-художественных промыслах, «Знакомство с Дымковской игрушкой»,  «</a:t>
                      </a:r>
                      <a:r>
                        <a:rPr lang="ru-RU" sz="1800" b="1" kern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Филимоновское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чудо»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развлечение « Фестиваль народных игр»     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 Хохлома, Хохлома», «Хохломские ложки» </a:t>
                      </a: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Чтение художественной литературы по теме. «Сказка о Хохломе» М. Н.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Сиденко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р.н.с «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Жихарка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стихи «Золотая Хохлома» О.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Л. Куликова, «Птицы и петли, круженья, разводы» В. Набоков, «Хохлома, хохлома» Н. Глазков, «Хохломская роспись» П. Синявский.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Февраль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Май 2014г. ,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Сентябрь,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Октябрь 2014г.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Соколова А. А. 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Попова И. Н. 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Арсентьева М. В. воспитатель</a:t>
                      </a: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Муз. руководитель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642918"/>
          <a:ext cx="7715304" cy="6072230"/>
        </p:xfrm>
        <a:graphic>
          <a:graphicData uri="http://schemas.openxmlformats.org/drawingml/2006/table">
            <a:tbl>
              <a:tblPr/>
              <a:tblGrid>
                <a:gridCol w="509292"/>
                <a:gridCol w="4277586"/>
                <a:gridCol w="1058468"/>
                <a:gridCol w="1869958"/>
              </a:tblGrid>
              <a:tr h="607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3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Песня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«Незабудковая Гжель» муз.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Ю.Чичкова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сл. П.Синявского песни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М.Пахоменко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«Хохлома», весёлого наигрыша ансамбля «Русский сувенир», ансамбля Русские Узоры «Золотая Хохлома», заучивание песни «Русские ложки»  (муз. и сл.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Г.Рузанова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just"/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Фотоальбомы «Русские народно- художественные промыслы»,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«История Хохломы», Дидактические игры «Народные промыслы», «Русское лото»</a:t>
                      </a: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5451" marR="6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14290"/>
          <a:ext cx="7929619" cy="5904850"/>
        </p:xfrm>
        <a:graphic>
          <a:graphicData uri="http://schemas.openxmlformats.org/drawingml/2006/table">
            <a:tbl>
              <a:tblPr/>
              <a:tblGrid>
                <a:gridCol w="523677"/>
                <a:gridCol w="4069156"/>
                <a:gridCol w="1315009"/>
                <a:gridCol w="2021777"/>
              </a:tblGrid>
              <a:tr h="642942">
                <a:tc gridSpan="4"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Заключительный этап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13" marR="6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1908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1.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800" b="1" kern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</a:p>
                    <a:p>
                      <a:pPr algn="just"/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800" b="1" kern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4413" marR="6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«  Мы Мастера</a:t>
                      </a: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мини-музея народно-художественного </a:t>
                      </a: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промысла</a:t>
                      </a: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endParaRPr lang="ru-RU" sz="1800" b="1" kern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Итоговое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 с родителями «Ярмарка народного </a:t>
                      </a: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промысла»</a:t>
                      </a:r>
                    </a:p>
                    <a:p>
                      <a:pPr marR="53340" algn="just">
                        <a:lnSpc>
                          <a:spcPct val="115000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ru-RU" sz="1800" b="1" kern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 </a:t>
                      </a:r>
                      <a:r>
                        <a:rPr lang="ru-RU" sz="1800" b="1" kern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детских работ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13" marR="6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413" marR="6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Соколова А. А. 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Попова И. Н. 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Арсентьева М. В. воспитатель</a:t>
                      </a: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Муз. руководитель</a:t>
                      </a:r>
                    </a:p>
                  </a:txBody>
                  <a:tcPr marL="64413" marR="6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9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24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332656"/>
            <a:ext cx="871296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5272"/>
            <a:ext cx="8736971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477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1\Desktop\Проект\ФОТО ДЕТЕЙ\SAM_7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857634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«Дымковская барышня»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8572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петушок»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94928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ka373.ucoz.ru/1234366109_posud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6437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95536" y="616530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Народные подвижные игры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Проект\ХОХЛОМА\1310229523_58477936_duym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3576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471487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полученных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700808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71480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Хохлома, хохлома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Разукрашу все дома,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затем всю улицу,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Петуха да курицу!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urniture_h_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511492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197027_large_14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9240"/>
            <a:ext cx="9144000" cy="631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на тему: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«Народно – художественные промыслы»</a:t>
            </a:r>
            <a:endParaRPr lang="ru-RU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Соколова Анна Александровна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Приобщение ребенка к культуре своего народа через знакомство с народно – художественными промыслами.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родной культуре, о народном искусстве, через знакомство с народно-художественных промыслами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Знакомить с народно - художественным промыслами – Хохлома, Гжель, Дымковская,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игрушки, –  их особенностями.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Знакомить детей с малыми формами фольклора на тему народные промыслы: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песнями, загадками, сказками, пословицами и поговорками, играми.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эстетическое восприятие произведений народного искусства, а также  художественные способности и творческое воображение у детей.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Создать условия для развития творческих способностей детей.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Прививать интерес и любовь к русской национальной культуре, народному творчеству.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деятельность.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(беседы, рассматривание картин, иллюстраций, наглядно-дидактического материала, разучивание песен, стихов, слушание русской народной музыки, игры-забавы, подвижные, хороводные, дидактические игры. Знакомство с художественной  литературой.)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559</Words>
  <Application>Microsoft Office PowerPoint</Application>
  <PresentationFormat>Экран (4:3)</PresentationFormat>
  <Paragraphs>119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Педагогический проект на тему: </vt:lpstr>
      <vt:lpstr>Проблема проекта:</vt:lpstr>
      <vt:lpstr>Цель проекта</vt:lpstr>
      <vt:lpstr>Задачи проекта</vt:lpstr>
      <vt:lpstr>Формы работы с детьми</vt:lpstr>
      <vt:lpstr>Этапы проекта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Мониторинг  полученных знаний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2015-02-15T19:07:01Z</dcterms:created>
  <dcterms:modified xsi:type="dcterms:W3CDTF">2015-11-14T21:06:10Z</dcterms:modified>
</cp:coreProperties>
</file>