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  <p:sldId id="272" r:id="rId4"/>
    <p:sldId id="258" r:id="rId5"/>
    <p:sldId id="259" r:id="rId6"/>
    <p:sldId id="260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DABE8F6-4586-476D-9541-DD4484C3293C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CE5F56F-6187-4037-9E76-21835632B0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17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16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16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16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160000"/>
        <a:buFont typeface="Rage Italic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643183"/>
            <a:ext cx="843287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i="1" cap="all" spc="0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onstantia" pitchFamily="18" charset="0"/>
              </a:rPr>
              <a:t>Добрый день!</a:t>
            </a:r>
            <a:endParaRPr lang="ru-RU" sz="7200" b="1" i="1" cap="all" spc="0" dirty="0">
              <a:ln w="9000" cmpd="sng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Constantia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1857367"/>
          <a:ext cx="6334150" cy="3925824"/>
        </p:xfrm>
        <a:graphic>
          <a:graphicData uri="http://schemas.openxmlformats.org/drawingml/2006/table">
            <a:tbl>
              <a:tblPr/>
              <a:tblGrid>
                <a:gridCol w="332519"/>
                <a:gridCol w="332519"/>
                <a:gridCol w="332519"/>
                <a:gridCol w="332519"/>
                <a:gridCol w="332519"/>
                <a:gridCol w="332519"/>
                <a:gridCol w="333772"/>
                <a:gridCol w="333772"/>
                <a:gridCol w="333772"/>
                <a:gridCol w="333772"/>
                <a:gridCol w="333772"/>
                <a:gridCol w="333772"/>
                <a:gridCol w="333772"/>
                <a:gridCol w="333772"/>
                <a:gridCol w="333772"/>
                <a:gridCol w="333772"/>
                <a:gridCol w="333772"/>
                <a:gridCol w="333772"/>
                <a:gridCol w="333772"/>
              </a:tblGrid>
              <a:tr h="530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30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0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0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0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0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088" marR="6508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714612" y="714356"/>
            <a:ext cx="39002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Кроссворд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14612" y="714356"/>
            <a:ext cx="39002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Кроссворд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1533" y="1571609"/>
          <a:ext cx="7000928" cy="4429159"/>
        </p:xfrm>
        <a:graphic>
          <a:graphicData uri="http://schemas.openxmlformats.org/drawingml/2006/table">
            <a:tbl>
              <a:tblPr/>
              <a:tblGrid>
                <a:gridCol w="367499"/>
                <a:gridCol w="367499"/>
                <a:gridCol w="367499"/>
                <a:gridCol w="367499"/>
                <a:gridCol w="367499"/>
                <a:gridCol w="367499"/>
                <a:gridCol w="368918"/>
                <a:gridCol w="368918"/>
                <a:gridCol w="368918"/>
                <a:gridCol w="368918"/>
                <a:gridCol w="368918"/>
                <a:gridCol w="368918"/>
                <a:gridCol w="368918"/>
                <a:gridCol w="368918"/>
                <a:gridCol w="368918"/>
                <a:gridCol w="368918"/>
                <a:gridCol w="368918"/>
                <a:gridCol w="368918"/>
                <a:gridCol w="368918"/>
              </a:tblGrid>
              <a:tr h="632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32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2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2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2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2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17" marR="66717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1827491"/>
            <a:ext cx="67151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 прямоугольном треугольнике один из катетов на 7 см больше другого. Найдите меньший катет, если гипотенуза равна 13 см.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00364" y="898797"/>
            <a:ext cx="25975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Задача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548680"/>
            <a:ext cx="67151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400" dirty="0" smtClean="0"/>
              <a:t>Пусть </a:t>
            </a:r>
            <a:r>
              <a:rPr lang="ru-RU" sz="2400" dirty="0" err="1" smtClean="0"/>
              <a:t>х</a:t>
            </a:r>
            <a:r>
              <a:rPr lang="ru-RU" sz="2400" dirty="0" smtClean="0"/>
              <a:t> см – длина одного катета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(х+7) см - длина второго катета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По теореме Пифагора получим уравнение: 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        </a:t>
            </a:r>
            <a:r>
              <a:rPr lang="ru-RU" sz="2400" dirty="0" err="1" smtClean="0"/>
              <a:t>х²+</a:t>
            </a:r>
            <a:r>
              <a:rPr lang="ru-RU" sz="2400" dirty="0" smtClean="0"/>
              <a:t>(х+7)²=13²</a:t>
            </a:r>
          </a:p>
          <a:p>
            <a:pPr>
              <a:lnSpc>
                <a:spcPct val="200000"/>
              </a:lnSpc>
            </a:pPr>
            <a:endParaRPr lang="ru-RU" sz="2400" dirty="0" smtClean="0"/>
          </a:p>
          <a:p>
            <a:pPr>
              <a:lnSpc>
                <a:spcPct val="200000"/>
              </a:lnSpc>
            </a:pPr>
            <a:endParaRPr lang="ru-RU" sz="2400" dirty="0" smtClean="0"/>
          </a:p>
          <a:p>
            <a:pPr lvl="0">
              <a:lnSpc>
                <a:spcPct val="200000"/>
              </a:lnSpc>
            </a:pPr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332656"/>
            <a:ext cx="70567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400" dirty="0" smtClean="0"/>
              <a:t> </a:t>
            </a:r>
            <a:r>
              <a:rPr lang="ru-RU" sz="2400" dirty="0" err="1" smtClean="0"/>
              <a:t>х²+</a:t>
            </a:r>
            <a:r>
              <a:rPr lang="ru-RU" sz="2400" dirty="0" smtClean="0"/>
              <a:t>(х+7)²=13²</a:t>
            </a:r>
          </a:p>
          <a:p>
            <a:pPr>
              <a:lnSpc>
                <a:spcPct val="200000"/>
              </a:lnSpc>
            </a:pPr>
            <a:r>
              <a:rPr lang="ru-RU" sz="2400" dirty="0" err="1" smtClean="0"/>
              <a:t>х²+</a:t>
            </a:r>
            <a:r>
              <a:rPr lang="ru-RU" sz="2400" dirty="0" smtClean="0"/>
              <a:t> </a:t>
            </a:r>
            <a:r>
              <a:rPr lang="ru-RU" sz="2400" dirty="0" err="1" smtClean="0"/>
              <a:t>х²+</a:t>
            </a:r>
            <a:r>
              <a:rPr lang="ru-RU" sz="2400" dirty="0" smtClean="0"/>
              <a:t> 14х+49=169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2 х²+14х-120=0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х²+7х-60=0</a:t>
            </a:r>
          </a:p>
          <a:p>
            <a:pPr>
              <a:lnSpc>
                <a:spcPct val="200000"/>
              </a:lnSpc>
            </a:pPr>
            <a:r>
              <a:rPr lang="ru-RU" sz="2400" dirty="0" err="1" smtClean="0"/>
              <a:t>х=</a:t>
            </a:r>
            <a:r>
              <a:rPr lang="ru-RU" sz="2400" dirty="0" smtClean="0"/>
              <a:t> -12 – не является  решением задачи; 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х=5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Значит, 5 см меньший катет треугольника.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Ответ: 5 см.</a:t>
            </a:r>
          </a:p>
          <a:p>
            <a:pPr>
              <a:lnSpc>
                <a:spcPct val="200000"/>
              </a:lnSpc>
            </a:pPr>
            <a:endParaRPr lang="ru-RU" sz="2400" dirty="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700808"/>
            <a:ext cx="67151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Карточка с заданиями,  подготовиться к контрольной работе.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000108"/>
            <a:ext cx="7500990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0" indent="-180000" algn="ctr">
              <a:lnSpc>
                <a:spcPct val="130000"/>
              </a:lnSpc>
            </a:pPr>
            <a:r>
              <a:rPr lang="ru-RU" sz="5400" b="1" cap="all" dirty="0" smtClean="0">
                <a:ln w="9000" cmpd="sng">
                  <a:solidFill>
                    <a:srgbClr val="002A1E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Анаграммы:</a:t>
            </a:r>
          </a:p>
          <a:p>
            <a:pPr marL="180000" lvl="0" indent="-180000" algn="ctr">
              <a:lnSpc>
                <a:spcPct val="130000"/>
              </a:lnSpc>
              <a:buFontTx/>
              <a:buAutoNum type="arabicPeriod"/>
            </a:pPr>
            <a:r>
              <a:rPr lang="ru-RU" sz="5400" b="1" cap="all" dirty="0" smtClean="0">
                <a:ln w="9000" cmpd="sng">
                  <a:solidFill>
                    <a:srgbClr val="002A1E"/>
                  </a:solidFill>
                  <a:prstDash val="solid"/>
                </a:ln>
                <a:gradFill>
                  <a:gsLst>
                    <a:gs pos="0">
                      <a:srgbClr val="10CF9B">
                        <a:shade val="20000"/>
                        <a:satMod val="245000"/>
                      </a:srgbClr>
                    </a:gs>
                    <a:gs pos="43000">
                      <a:srgbClr val="10CF9B">
                        <a:satMod val="255000"/>
                      </a:srgbClr>
                    </a:gs>
                    <a:gs pos="48000">
                      <a:srgbClr val="10CF9B">
                        <a:shade val="85000"/>
                        <a:satMod val="255000"/>
                      </a:srgbClr>
                    </a:gs>
                    <a:gs pos="100000">
                      <a:srgbClr val="10CF9B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ТАИИМДКИСРНН</a:t>
            </a:r>
            <a:endParaRPr lang="ru-RU" sz="5400" b="1" cap="all" dirty="0">
              <a:ln w="9000" cmpd="sng">
                <a:solidFill>
                  <a:srgbClr val="002A1E"/>
                </a:solidFill>
                <a:prstDash val="solid"/>
              </a:ln>
              <a:gradFill>
                <a:gsLst>
                  <a:gs pos="0">
                    <a:srgbClr val="10CF9B">
                      <a:shade val="20000"/>
                      <a:satMod val="245000"/>
                    </a:srgbClr>
                  </a:gs>
                  <a:gs pos="43000">
                    <a:srgbClr val="10CF9B">
                      <a:satMod val="255000"/>
                    </a:srgbClr>
                  </a:gs>
                  <a:gs pos="48000">
                    <a:srgbClr val="10CF9B">
                      <a:shade val="85000"/>
                      <a:satMod val="255000"/>
                    </a:srgbClr>
                  </a:gs>
                  <a:gs pos="100000">
                    <a:srgbClr val="10CF9B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man Old Style" pitchFamily="18" charset="0"/>
            </a:endParaRPr>
          </a:p>
          <a:p>
            <a:pPr marL="180000" lvl="0" indent="-180000">
              <a:lnSpc>
                <a:spcPct val="130000"/>
              </a:lnSpc>
              <a:buFontTx/>
              <a:buAutoNum type="arabicPeriod"/>
            </a:pPr>
            <a:r>
              <a:rPr lang="ru-RU" sz="5400" b="1" cap="all" dirty="0">
                <a:ln w="9000" cmpd="sng">
                  <a:solidFill>
                    <a:srgbClr val="002A1E"/>
                  </a:solidFill>
                  <a:prstDash val="solid"/>
                </a:ln>
                <a:gradFill>
                  <a:gsLst>
                    <a:gs pos="0">
                      <a:srgbClr val="10CF9B">
                        <a:shade val="20000"/>
                        <a:satMod val="245000"/>
                      </a:srgbClr>
                    </a:gs>
                    <a:gs pos="43000">
                      <a:srgbClr val="10CF9B">
                        <a:satMod val="255000"/>
                      </a:srgbClr>
                    </a:gs>
                    <a:gs pos="48000">
                      <a:srgbClr val="10CF9B">
                        <a:shade val="85000"/>
                        <a:satMod val="255000"/>
                      </a:srgbClr>
                    </a:gs>
                    <a:gs pos="100000">
                      <a:srgbClr val="10CF9B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НИВАРЕНУЕ</a:t>
            </a:r>
          </a:p>
          <a:p>
            <a:pPr marL="180000" lvl="0" indent="-180000">
              <a:lnSpc>
                <a:spcPct val="130000"/>
              </a:lnSpc>
              <a:buFontTx/>
              <a:buAutoNum type="arabicPeriod"/>
            </a:pPr>
            <a:r>
              <a:rPr lang="ru-RU" sz="5400" b="1" cap="all" dirty="0">
                <a:ln w="9000" cmpd="sng">
                  <a:solidFill>
                    <a:srgbClr val="002A1E"/>
                  </a:solidFill>
                  <a:prstDash val="solid"/>
                </a:ln>
                <a:gradFill>
                  <a:gsLst>
                    <a:gs pos="0">
                      <a:srgbClr val="10CF9B">
                        <a:shade val="20000"/>
                        <a:satMod val="245000"/>
                      </a:srgbClr>
                    </a:gs>
                    <a:gs pos="43000">
                      <a:srgbClr val="10CF9B">
                        <a:satMod val="255000"/>
                      </a:srgbClr>
                    </a:gs>
                    <a:gs pos="48000">
                      <a:srgbClr val="10CF9B">
                        <a:shade val="85000"/>
                        <a:satMod val="255000"/>
                      </a:srgbClr>
                    </a:gs>
                    <a:gs pos="100000">
                      <a:srgbClr val="10CF9B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ФЭКОЦИНЕТИФ</a:t>
            </a:r>
          </a:p>
          <a:p>
            <a:pPr marL="180000" lvl="0" indent="-180000">
              <a:lnSpc>
                <a:spcPct val="130000"/>
              </a:lnSpc>
              <a:buFontTx/>
              <a:buAutoNum type="arabicPeriod"/>
            </a:pPr>
            <a:r>
              <a:rPr lang="ru-RU" sz="5400" b="1" cap="all" dirty="0">
                <a:ln w="9000" cmpd="sng">
                  <a:solidFill>
                    <a:srgbClr val="002A1E"/>
                  </a:solidFill>
                  <a:prstDash val="solid"/>
                </a:ln>
                <a:gradFill>
                  <a:gsLst>
                    <a:gs pos="0">
                      <a:srgbClr val="10CF9B">
                        <a:shade val="20000"/>
                        <a:satMod val="245000"/>
                      </a:srgbClr>
                    </a:gs>
                    <a:gs pos="43000">
                      <a:srgbClr val="10CF9B">
                        <a:satMod val="255000"/>
                      </a:srgbClr>
                    </a:gs>
                    <a:gs pos="48000">
                      <a:srgbClr val="10CF9B">
                        <a:shade val="85000"/>
                        <a:satMod val="255000"/>
                      </a:srgbClr>
                    </a:gs>
                    <a:gs pos="100000">
                      <a:srgbClr val="10CF9B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ЕРОКНЬ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484784"/>
            <a:ext cx="7632848" cy="1918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lvl="0" indent="-180000" algn="ctr">
              <a:lnSpc>
                <a:spcPct val="130000"/>
              </a:lnSpc>
            </a:pPr>
            <a:r>
              <a:rPr lang="ru-RU" sz="4800" b="1" cap="all" dirty="0" smtClean="0">
                <a:ln w="9000" cmpd="sng">
                  <a:solidFill>
                    <a:srgbClr val="002A1E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ookman Old Style" pitchFamily="18" charset="0"/>
              </a:rPr>
              <a:t>Квадратные уравнения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191753" cy="120248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Цель урока: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3214686"/>
            <a:ext cx="6625033" cy="2714644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sz="3600" dirty="0" smtClean="0">
                <a:latin typeface="Bookman Old Style" pitchFamily="18" charset="0"/>
              </a:rPr>
              <a:t>Систематизировать знания, отработать умение выбирать рациональный способ решения квадратных уравнений.</a:t>
            </a:r>
          </a:p>
          <a:p>
            <a:pPr algn="r"/>
            <a:r>
              <a:rPr lang="ru-RU" sz="3600" dirty="0" smtClean="0">
                <a:latin typeface="Bookman Old Style" pitchFamily="18" charset="0"/>
              </a:rPr>
              <a:t>Подготовиться к контрольной работе.</a:t>
            </a:r>
          </a:p>
          <a:p>
            <a:pPr>
              <a:buNone/>
            </a:pPr>
            <a:r>
              <a:rPr lang="ru-RU" sz="2000" b="1" dirty="0" smtClean="0">
                <a:latin typeface="Bookman Old Style" pitchFamily="18" charset="0"/>
              </a:rPr>
              <a:t>    </a:t>
            </a:r>
            <a:endParaRPr lang="ru-RU" sz="2000" b="1" dirty="0">
              <a:latin typeface="Bookman Old Style" pitchFamily="18" charset="0"/>
            </a:endParaRPr>
          </a:p>
        </p:txBody>
      </p:sp>
      <p:pic>
        <p:nvPicPr>
          <p:cNvPr id="4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714356"/>
            <a:ext cx="2357438" cy="2143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857232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00100" y="714356"/>
            <a:ext cx="721523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dirty="0">
                <a:solidFill>
                  <a:prstClr val="black"/>
                </a:solidFill>
                <a:latin typeface="Constantia"/>
              </a:rPr>
              <a:t>«Мне приходится делить своё </a:t>
            </a:r>
            <a:r>
              <a:rPr lang="ru-RU" sz="3600" dirty="0" smtClean="0">
                <a:solidFill>
                  <a:prstClr val="black"/>
                </a:solidFill>
                <a:latin typeface="Constantia"/>
              </a:rPr>
              <a:t>время  </a:t>
            </a:r>
            <a:r>
              <a:rPr lang="ru-RU" sz="3600" dirty="0">
                <a:solidFill>
                  <a:prstClr val="black"/>
                </a:solidFill>
                <a:latin typeface="Constantia"/>
              </a:rPr>
              <a:t>между политикой и уравнениями. </a:t>
            </a:r>
          </a:p>
          <a:p>
            <a:pPr lvl="0"/>
            <a:r>
              <a:rPr lang="ru-RU" sz="3600" dirty="0">
                <a:solidFill>
                  <a:prstClr val="black"/>
                </a:solidFill>
                <a:latin typeface="Constantia"/>
              </a:rPr>
              <a:t>Однако уравнения, по-моему, гораздо важнее, потому что политика существует только до данного момента, а уравнения будут существовать вечно.»</a:t>
            </a:r>
          </a:p>
          <a:p>
            <a:pPr lvl="0" algn="r"/>
            <a:r>
              <a:rPr lang="ru-RU" sz="3600" b="1" i="1" dirty="0">
                <a:solidFill>
                  <a:srgbClr val="FF0000"/>
                </a:solidFill>
                <a:latin typeface="Constantia"/>
              </a:rPr>
              <a:t>А. Эйнштейн 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2214554"/>
            <a:ext cx="728667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8000" b="1" i="1" smtClean="0">
                <a:solidFill>
                  <a:prstClr val="black"/>
                </a:solidFill>
                <a:latin typeface="Calibri" pitchFamily="34" charset="0"/>
              </a:rPr>
              <a:t>22х</a:t>
            </a:r>
            <a:r>
              <a:rPr lang="ru-RU" sz="8000" b="1" i="1" baseline="30000" smtClean="0">
                <a:solidFill>
                  <a:prstClr val="black"/>
                </a:solidFill>
                <a:latin typeface="Calibri" pitchFamily="34" charset="0"/>
              </a:rPr>
              <a:t>2</a:t>
            </a:r>
            <a:r>
              <a:rPr lang="ru-RU" sz="8000" b="1" i="1" smtClean="0">
                <a:solidFill>
                  <a:prstClr val="black"/>
                </a:solidFill>
                <a:latin typeface="Calibri" pitchFamily="34" charset="0"/>
              </a:rPr>
              <a:t>+х+201=0 </a:t>
            </a:r>
            <a:endParaRPr lang="ru-RU" sz="8000" b="1" i="1" dirty="0">
              <a:solidFill>
                <a:prstClr val="black"/>
              </a:solidFill>
              <a:latin typeface="Calibri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6965245" cy="1202485"/>
          </a:xfrm>
        </p:spPr>
        <p:txBody>
          <a:bodyPr/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Тема урока: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000240"/>
            <a:ext cx="6715172" cy="2500330"/>
          </a:xfrm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  </a:t>
            </a:r>
            <a:r>
              <a:rPr lang="ru-RU" sz="6600" b="1" i="1" dirty="0" smtClean="0">
                <a:solidFill>
                  <a:srgbClr val="9E110E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«</a:t>
            </a:r>
            <a:r>
              <a:rPr lang="ru-RU" sz="6600" b="1" i="1" dirty="0" smtClean="0">
                <a:solidFill>
                  <a:srgbClr val="9E110E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Квадратные уравнения»</a:t>
            </a:r>
            <a:endParaRPr lang="ru-RU" sz="6600" b="1" i="1" dirty="0">
              <a:solidFill>
                <a:srgbClr val="9E110E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428736"/>
            <a:ext cx="742955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sz="2400" b="1" i="1" dirty="0" smtClean="0">
              <a:latin typeface="Georgia" pitchFamily="18" charset="0"/>
            </a:endParaRPr>
          </a:p>
          <a:p>
            <a:pPr lvl="0"/>
            <a:r>
              <a:rPr lang="ru-RU" sz="2400" b="1" i="1" dirty="0" smtClean="0">
                <a:latin typeface="Georgia" pitchFamily="18" charset="0"/>
              </a:rPr>
              <a:t>Найди </a:t>
            </a:r>
            <a:r>
              <a:rPr lang="ru-RU" sz="2400" b="1" i="1" dirty="0">
                <a:latin typeface="Georgia" pitchFamily="18" charset="0"/>
              </a:rPr>
              <a:t>значение параметра  в уравнении </a:t>
            </a:r>
            <a:r>
              <a:rPr lang="ru-RU" sz="2400" b="1" i="1" dirty="0" smtClean="0">
                <a:latin typeface="Georgia" pitchFamily="18" charset="0"/>
              </a:rPr>
              <a:t>:</a:t>
            </a:r>
          </a:p>
          <a:p>
            <a:pPr lvl="0"/>
            <a:r>
              <a:rPr lang="ru-RU" sz="2400" b="1" i="1" dirty="0" smtClean="0">
                <a:latin typeface="Georgia" pitchFamily="18" charset="0"/>
              </a:rPr>
              <a:t>(</a:t>
            </a:r>
            <a:r>
              <a:rPr lang="ru-RU" sz="2400" b="1" i="1" dirty="0">
                <a:latin typeface="Georgia" pitchFamily="18" charset="0"/>
              </a:rPr>
              <a:t>2m-5)x</a:t>
            </a:r>
            <a:r>
              <a:rPr lang="ru-RU" sz="2400" b="1" i="1" baseline="30000" dirty="0">
                <a:latin typeface="Georgia" pitchFamily="18" charset="0"/>
              </a:rPr>
              <a:t>2</a:t>
            </a:r>
            <a:r>
              <a:rPr lang="ru-RU" sz="2400" b="1" i="1" dirty="0">
                <a:latin typeface="Georgia" pitchFamily="18" charset="0"/>
              </a:rPr>
              <a:t>+(</a:t>
            </a:r>
            <a:r>
              <a:rPr lang="ru-RU" sz="2400" b="1" i="1" dirty="0" smtClean="0">
                <a:latin typeface="Georgia" pitchFamily="18" charset="0"/>
              </a:rPr>
              <a:t>4m+8)x+36=0</a:t>
            </a:r>
            <a:endParaRPr lang="ru-RU" sz="2400" b="1" i="1" dirty="0">
              <a:latin typeface="Georgia" pitchFamily="18" charset="0"/>
            </a:endParaRPr>
          </a:p>
          <a:p>
            <a:r>
              <a:rPr lang="ru-RU" sz="2400" b="1" i="1" dirty="0">
                <a:latin typeface="Georgia" pitchFamily="18" charset="0"/>
              </a:rPr>
              <a:t>При каких значениях параметра </a:t>
            </a:r>
            <a:r>
              <a:rPr lang="ru-RU" sz="2400" b="1" i="1" dirty="0" err="1" smtClean="0">
                <a:solidFill>
                  <a:srgbClr val="FF0000"/>
                </a:solidFill>
                <a:latin typeface="Georgia" pitchFamily="18" charset="0"/>
              </a:rPr>
              <a:t>m</a:t>
            </a:r>
            <a:r>
              <a:rPr lang="ru-RU" sz="2400" b="1" i="1" dirty="0" smtClean="0">
                <a:latin typeface="Georgia" pitchFamily="18" charset="0"/>
              </a:rPr>
              <a:t>   данное </a:t>
            </a:r>
            <a:r>
              <a:rPr lang="ru-RU" sz="2400" b="1" i="1" dirty="0">
                <a:latin typeface="Georgia" pitchFamily="18" charset="0"/>
              </a:rPr>
              <a:t>уравнение: </a:t>
            </a:r>
          </a:p>
          <a:p>
            <a:r>
              <a:rPr lang="ru-RU" sz="2400" b="1" i="1" dirty="0">
                <a:latin typeface="Georgia" pitchFamily="18" charset="0"/>
              </a:rPr>
              <a:t>А) является </a:t>
            </a:r>
            <a:r>
              <a:rPr lang="ru-RU" sz="2400" b="1" i="1" u="sng" dirty="0">
                <a:latin typeface="Georgia" pitchFamily="18" charset="0"/>
              </a:rPr>
              <a:t>приведенным </a:t>
            </a:r>
            <a:r>
              <a:rPr lang="ru-RU" sz="2400" b="1" i="1" dirty="0">
                <a:latin typeface="Georgia" pitchFamily="18" charset="0"/>
              </a:rPr>
              <a:t>квадратным уравнением </a:t>
            </a:r>
            <a:r>
              <a:rPr lang="ru-RU" sz="2400" b="1" i="1" dirty="0" smtClean="0">
                <a:latin typeface="Georgia" pitchFamily="18" charset="0"/>
              </a:rPr>
              <a:t>?</a:t>
            </a:r>
            <a:endParaRPr lang="ru-RU" sz="2400" b="1" i="1" dirty="0">
              <a:latin typeface="Georgia" pitchFamily="18" charset="0"/>
            </a:endParaRPr>
          </a:p>
          <a:p>
            <a:r>
              <a:rPr lang="ru-RU" sz="2400" b="1" i="1" dirty="0">
                <a:latin typeface="Georgia" pitchFamily="18" charset="0"/>
              </a:rPr>
              <a:t>В) является </a:t>
            </a:r>
            <a:r>
              <a:rPr lang="ru-RU" sz="2400" b="1" i="1" u="sng" dirty="0">
                <a:latin typeface="Georgia" pitchFamily="18" charset="0"/>
              </a:rPr>
              <a:t>неполным </a:t>
            </a:r>
            <a:r>
              <a:rPr lang="ru-RU" sz="2400" b="1" i="1" dirty="0">
                <a:latin typeface="Georgia" pitchFamily="18" charset="0"/>
              </a:rPr>
              <a:t>квадратным уравнением </a:t>
            </a:r>
            <a:r>
              <a:rPr lang="ru-RU" sz="2400" b="1" i="1" dirty="0" smtClean="0">
                <a:latin typeface="Georgia" pitchFamily="18" charset="0"/>
              </a:rPr>
              <a:t>?</a:t>
            </a:r>
            <a:endParaRPr lang="ru-RU" sz="2400" b="1" i="1" dirty="0">
              <a:latin typeface="Georgia" pitchFamily="18" charset="0"/>
            </a:endParaRPr>
          </a:p>
          <a:p>
            <a:r>
              <a:rPr lang="ru-RU" sz="2400" b="1" i="1" dirty="0">
                <a:latin typeface="Georgia" pitchFamily="18" charset="0"/>
              </a:rPr>
              <a:t>С) </a:t>
            </a:r>
            <a:r>
              <a:rPr lang="ru-RU" sz="2400" b="1" i="1" u="sng" dirty="0">
                <a:latin typeface="Georgia" pitchFamily="18" charset="0"/>
              </a:rPr>
              <a:t>не является </a:t>
            </a:r>
            <a:r>
              <a:rPr lang="ru-RU" sz="2400" b="1" i="1" dirty="0">
                <a:latin typeface="Georgia" pitchFamily="18" charset="0"/>
              </a:rPr>
              <a:t>квадратным уравнением </a:t>
            </a:r>
            <a:r>
              <a:rPr lang="ru-RU" sz="2400" b="1" i="1" dirty="0" smtClean="0">
                <a:latin typeface="Georgia" pitchFamily="18" charset="0"/>
              </a:rPr>
              <a:t>?</a:t>
            </a:r>
            <a:endParaRPr lang="ru-RU" sz="2400" b="1" i="1" dirty="0">
              <a:latin typeface="Georgia" pitchFamily="18" charset="0"/>
            </a:endParaRP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71736" y="857232"/>
            <a:ext cx="44069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Задание №1</a:t>
            </a:r>
            <a:endParaRPr lang="ru-RU" sz="5400" b="1" cap="none" spc="0" dirty="0">
              <a:ln w="31550" cmpd="sng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714488"/>
            <a:ext cx="73581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Georgia" pitchFamily="18" charset="0"/>
              </a:rPr>
              <a:t>В каком древнем городе ещё около 2000 лет до н.э первыми научились решать квадратные уравнения?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Другая 10">
      <a:dk1>
        <a:sysClr val="windowText" lastClr="000000"/>
      </a:dk1>
      <a:lt1>
        <a:sysClr val="window" lastClr="FFFFFF"/>
      </a:lt1>
      <a:dk2>
        <a:srgbClr val="4E3B30"/>
      </a:dk2>
      <a:lt2>
        <a:srgbClr val="C87D0E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300</Words>
  <Application>Microsoft Office PowerPoint</Application>
  <PresentationFormat>Экран (4:3)</PresentationFormat>
  <Paragraphs>111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Кнопка</vt:lpstr>
      <vt:lpstr>Слайд 1</vt:lpstr>
      <vt:lpstr>Слайд 2</vt:lpstr>
      <vt:lpstr>Слайд 3</vt:lpstr>
      <vt:lpstr>Цель урока:</vt:lpstr>
      <vt:lpstr>Слайд 5</vt:lpstr>
      <vt:lpstr>Слайд 6</vt:lpstr>
      <vt:lpstr>Тема урока: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Andry</dc:creator>
  <cp:lastModifiedBy>user</cp:lastModifiedBy>
  <cp:revision>28</cp:revision>
  <dcterms:created xsi:type="dcterms:W3CDTF">2012-04-07T18:14:07Z</dcterms:created>
  <dcterms:modified xsi:type="dcterms:W3CDTF">2015-01-31T22:00:42Z</dcterms:modified>
</cp:coreProperties>
</file>