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67" r:id="rId4"/>
    <p:sldId id="275" r:id="rId5"/>
    <p:sldId id="258" r:id="rId6"/>
    <p:sldId id="269" r:id="rId7"/>
    <p:sldId id="259" r:id="rId8"/>
    <p:sldId id="260" r:id="rId9"/>
    <p:sldId id="261" r:id="rId10"/>
    <p:sldId id="262" r:id="rId11"/>
    <p:sldId id="263" r:id="rId12"/>
    <p:sldId id="264" r:id="rId13"/>
    <p:sldId id="276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9F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C9D1-BA94-4684-835A-EBAB22ADE0A9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1A80C-2994-4D10-9947-D77DD683E9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C9D1-BA94-4684-835A-EBAB22ADE0A9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1A80C-2994-4D10-9947-D77DD683E9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C9D1-BA94-4684-835A-EBAB22ADE0A9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1A80C-2994-4D10-9947-D77DD683E9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C9D1-BA94-4684-835A-EBAB22ADE0A9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1A80C-2994-4D10-9947-D77DD683E9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C9D1-BA94-4684-835A-EBAB22ADE0A9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1A80C-2994-4D10-9947-D77DD683E9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C9D1-BA94-4684-835A-EBAB22ADE0A9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1A80C-2994-4D10-9947-D77DD683E9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C9D1-BA94-4684-835A-EBAB22ADE0A9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1A80C-2994-4D10-9947-D77DD683E9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C9D1-BA94-4684-835A-EBAB22ADE0A9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1A80C-2994-4D10-9947-D77DD683E9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C9D1-BA94-4684-835A-EBAB22ADE0A9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1A80C-2994-4D10-9947-D77DD683E9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C9D1-BA94-4684-835A-EBAB22ADE0A9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1A80C-2994-4D10-9947-D77DD683E9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C9D1-BA94-4684-835A-EBAB22ADE0A9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871A80C-2994-4D10-9947-D77DD683E9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8CC9D1-BA94-4684-835A-EBAB22ADE0A9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71A80C-2994-4D10-9947-D77DD683E9A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785794"/>
            <a:ext cx="8305800" cy="407196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РОЛЬ МЕТОДОВ И ПРИЕМОВ АРТПЕДАГОГИКИ И АРТЕРАПИИ В ОЗДОРОВЛЕНИИ ДЕТЕЙ С РЕЧЕВЫМИ НАРУШЕНИЯМИ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3200" b="1" dirty="0" smtClean="0"/>
              <a:t>Признак настоящей сказки — хороший конец. Психологическая защищенность.</a:t>
            </a:r>
          </a:p>
          <a:p>
            <a:r>
              <a:rPr lang="ru-RU" sz="3200" b="1" dirty="0" smtClean="0"/>
              <a:t>Философское осмысление действительности</a:t>
            </a:r>
          </a:p>
          <a:p>
            <a:pPr>
              <a:buNone/>
            </a:pPr>
            <a:r>
              <a:rPr lang="ru-RU" b="1" u="sng" dirty="0" smtClean="0"/>
              <a:t>«Есть сказки, в которых, как в жизни, зло выступает под маской добра, а добрый персонаж имеет непривлекательную личину. Но в любом случае — справедливость и добро обязательно восторжествуют». </a:t>
            </a:r>
            <a:endParaRPr lang="ru-RU" b="1" u="sng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Ореол тайны и волшебства. Раскрытие потенциальности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b="1" u="sng" dirty="0" smtClean="0">
                <a:solidFill>
                  <a:schemeClr val="bg1"/>
                </a:solidFill>
              </a:rPr>
              <a:t>«</a:t>
            </a:r>
            <a:r>
              <a:rPr lang="ru-RU" sz="3600" b="1" i="1" dirty="0" smtClean="0"/>
              <a:t>Волшебная сказка как живой организм — в ней все дышит, в любой момент может ожить и заговорить, даже камень. Эта особенность сказки очень важна для развития психики ребенка.</a:t>
            </a:r>
            <a:endParaRPr lang="ru-RU" sz="3600" b="1" i="1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ИГРОТЕРАПИЯ</a:t>
            </a:r>
            <a:endParaRPr lang="ru-RU" b="1" dirty="0">
              <a:solidFill>
                <a:schemeClr val="accent1"/>
              </a:solidFill>
            </a:endParaRPr>
          </a:p>
        </p:txBody>
      </p:sp>
      <p:pic>
        <p:nvPicPr>
          <p:cNvPr id="2050" name="Picture 2" descr="C:\Users\Администратор\Videos\NIF2H7l3D5U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935163"/>
            <a:ext cx="7072362" cy="4389437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РОЛЕВЫЕ ИГРЫ</a:t>
            </a:r>
          </a:p>
          <a:p>
            <a:pPr>
              <a:buFontTx/>
              <a:buChar char="-"/>
            </a:pPr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ИГРЫ НА СНЯТИЕ ЭМОЦИОНАЛЬНОГО НАПРЯЖЕНИЯ: ТРЕВОЖНОСТИ, АГРЕССИИ, СТРАХОВ И Т.Д.</a:t>
            </a:r>
          </a:p>
          <a:p>
            <a:pPr>
              <a:buFontTx/>
              <a:buChar char="-"/>
            </a:pPr>
            <a:r>
              <a:rPr lang="ru-RU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ИГРЫ НА КООРДИНАЦИЮ РЕЧИ С ДВИЖЕНИЕМ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МУЗЫКОТЕРАПИЯ</a:t>
            </a:r>
            <a:endParaRPr lang="ru-RU" sz="6000" b="1" dirty="0"/>
          </a:p>
        </p:txBody>
      </p:sp>
      <p:pic>
        <p:nvPicPr>
          <p:cNvPr id="2050" name="Picture 2" descr="C:\Users\Администратор\Documents\твоё  тело\Scan00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0642" y="1935163"/>
            <a:ext cx="4762716" cy="4389437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ОСНОВНЫЕ НАПРАВЛЕНИЯ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Прослушивание музыкальных произведений</a:t>
            </a:r>
          </a:p>
          <a:p>
            <a:r>
              <a:rPr lang="ru-RU" sz="3600" b="1" dirty="0" smtClean="0"/>
              <a:t>Пение </a:t>
            </a:r>
          </a:p>
          <a:p>
            <a:r>
              <a:rPr lang="ru-RU" sz="3600" b="1" dirty="0" smtClean="0"/>
              <a:t>Игра на музыкальных инструментах</a:t>
            </a:r>
          </a:p>
          <a:p>
            <a:r>
              <a:rPr lang="ru-RU" sz="3600" b="1" dirty="0" smtClean="0"/>
              <a:t>Ритмические движения</a:t>
            </a:r>
          </a:p>
          <a:p>
            <a:r>
              <a:rPr lang="ru-RU" sz="3600" b="1" dirty="0" err="1" smtClean="0"/>
              <a:t>Логоритмика</a:t>
            </a:r>
            <a:r>
              <a:rPr lang="ru-RU" sz="3600" b="1" dirty="0" smtClean="0"/>
              <a:t> </a:t>
            </a:r>
            <a:endParaRPr lang="ru-RU" sz="3600" b="1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600" b="1" dirty="0" smtClean="0">
                <a:solidFill>
                  <a:srgbClr val="FF0000"/>
                </a:solidFill>
              </a:rPr>
              <a:t>СПАСИБО </a:t>
            </a:r>
          </a:p>
          <a:p>
            <a:pPr algn="ctr">
              <a:buNone/>
            </a:pPr>
            <a:r>
              <a:rPr lang="ru-RU" sz="6600" b="1" dirty="0" smtClean="0">
                <a:solidFill>
                  <a:srgbClr val="FF0000"/>
                </a:solidFill>
              </a:rPr>
              <a:t>ЗА ВНИМАНИЕ!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ОСНОВНЫЕ МЕТОДЫ 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И ПРИЕМЫ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400" b="1" dirty="0" smtClean="0"/>
              <a:t> </a:t>
            </a:r>
            <a:r>
              <a:rPr lang="ru-RU" sz="4400" b="1" dirty="0" err="1" smtClean="0"/>
              <a:t>Изотерапия</a:t>
            </a:r>
            <a:r>
              <a:rPr lang="ru-RU" sz="4400" b="1" dirty="0" smtClean="0"/>
              <a:t> (терапия </a:t>
            </a:r>
            <a:r>
              <a:rPr lang="ru-RU" sz="4400" b="1" dirty="0" smtClean="0"/>
              <a:t>через </a:t>
            </a:r>
            <a:r>
              <a:rPr lang="ru-RU" sz="4400" b="1" dirty="0" smtClean="0"/>
              <a:t>рисунок)</a:t>
            </a:r>
            <a:endParaRPr lang="ru-RU" sz="4400" b="1" dirty="0" smtClean="0"/>
          </a:p>
          <a:p>
            <a:r>
              <a:rPr lang="ru-RU" sz="4400" b="1" dirty="0" smtClean="0"/>
              <a:t> Игровая терапия</a:t>
            </a:r>
          </a:p>
          <a:p>
            <a:r>
              <a:rPr lang="ru-RU" sz="4400" b="1" dirty="0" smtClean="0"/>
              <a:t> </a:t>
            </a:r>
            <a:r>
              <a:rPr lang="ru-RU" sz="4400" b="1" dirty="0" err="1" smtClean="0"/>
              <a:t>Сказкотерапия</a:t>
            </a:r>
            <a:endParaRPr lang="ru-RU" sz="4400" b="1" dirty="0" smtClean="0"/>
          </a:p>
          <a:p>
            <a:r>
              <a:rPr lang="ru-RU" sz="4400" b="1" dirty="0" smtClean="0"/>
              <a:t> Песочная терапия</a:t>
            </a:r>
          </a:p>
          <a:p>
            <a:r>
              <a:rPr lang="ru-RU" sz="4400" b="1" dirty="0" smtClean="0"/>
              <a:t> Музыкотерапия</a:t>
            </a:r>
          </a:p>
          <a:p>
            <a:pPr>
              <a:buNone/>
            </a:pPr>
            <a:endParaRPr lang="ru-RU" sz="4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>
                <a:solidFill>
                  <a:schemeClr val="tx1"/>
                </a:solidFill>
              </a:rPr>
              <a:t>ЗАДАЧИ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-</a:t>
            </a:r>
            <a:r>
              <a:rPr lang="ru-RU" b="1" dirty="0" smtClean="0"/>
              <a:t>Снижение эмоционального напряжения; создание положительного эмоционального настроения и атмосферы принятия каждого; развитие способности понимать эмоциональное состояние другого и умения выразить свое;</a:t>
            </a:r>
          </a:p>
          <a:p>
            <a:r>
              <a:rPr lang="ru-RU" b="1" dirty="0" smtClean="0"/>
              <a:t>-формирование моральных представлений; снятие эмоционального напряжения; тренировка психомоторных функций;</a:t>
            </a:r>
          </a:p>
          <a:p>
            <a:r>
              <a:rPr lang="ru-RU" b="1" dirty="0" smtClean="0"/>
              <a:t>-помощь в преодолении негативных переживаний и снятии страхов; уменьшение тревожности; воспитание уверенности в себе;</a:t>
            </a:r>
          </a:p>
          <a:p>
            <a:r>
              <a:rPr lang="ru-RU" b="1" dirty="0" smtClean="0"/>
              <a:t>-обучение </a:t>
            </a:r>
            <a:r>
              <a:rPr lang="ru-RU" b="1" dirty="0" err="1" smtClean="0"/>
              <a:t>осознаванию</a:t>
            </a:r>
            <a:r>
              <a:rPr lang="ru-RU" b="1" dirty="0" smtClean="0"/>
              <a:t> своего поведения; работа над выразительностью движений; регуляция поведения в коллективе.</a:t>
            </a:r>
            <a:endParaRPr lang="ru-RU" b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ПЕСОЧНАЯ ТЕРАПИЯ</a:t>
            </a:r>
            <a:endParaRPr lang="ru-RU" b="1" dirty="0"/>
          </a:p>
        </p:txBody>
      </p:sp>
      <p:pic>
        <p:nvPicPr>
          <p:cNvPr id="1026" name="Picture 2" descr="C:\Users\Администратор\Videos\pesok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000240"/>
            <a:ext cx="6929486" cy="407196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i="1" dirty="0" smtClean="0">
                <a:solidFill>
                  <a:srgbClr val="7030A0"/>
                </a:solidFill>
              </a:rPr>
              <a:t>Основные принципы игр </a:t>
            </a:r>
            <a:br>
              <a:rPr lang="ru-RU" sz="4000" b="1" i="1" dirty="0" smtClean="0">
                <a:solidFill>
                  <a:srgbClr val="7030A0"/>
                </a:solidFill>
              </a:rPr>
            </a:br>
            <a:r>
              <a:rPr lang="ru-RU" sz="4000" b="1" i="1" dirty="0" smtClean="0">
                <a:solidFill>
                  <a:srgbClr val="7030A0"/>
                </a:solidFill>
              </a:rPr>
              <a:t>на песке</a:t>
            </a:r>
            <a:endParaRPr lang="ru-RU" sz="4000" b="1" dirty="0" smtClean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b="1" dirty="0" smtClean="0"/>
              <a:t>1. Создание естественной стимулирующей среды, в которой ребенок чувствует себя комфортно и защищено, проявляя творческую активность.</a:t>
            </a:r>
          </a:p>
          <a:p>
            <a:r>
              <a:rPr lang="ru-RU" sz="2800" b="1" dirty="0" smtClean="0"/>
              <a:t>2.	«Оживление» абстрактных символов: букв, цифр, геометрических фигур и пр.</a:t>
            </a:r>
          </a:p>
          <a:p>
            <a:r>
              <a:rPr lang="ru-RU" sz="2800" b="1" dirty="0" smtClean="0"/>
              <a:t>3.	Реальное «проживание», проигрывание всевозможных ситуаций вместе с героями сказочных игр.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/>
              <a:t>СКАЗКОТЕРАПИЯ</a:t>
            </a:r>
            <a:endParaRPr lang="ru-RU" sz="6000" b="1" dirty="0"/>
          </a:p>
        </p:txBody>
      </p:sp>
      <p:pic>
        <p:nvPicPr>
          <p:cNvPr id="1026" name="Picture 2" descr="C:\Users\Администратор\Documents\теремок\img14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54534" y="1935163"/>
            <a:ext cx="6234931" cy="4389437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ДОСТОИНСТВА СКАЗОК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200" b="1" dirty="0" smtClean="0"/>
              <a:t>С давних времен люди использовали сказки, притчи, мифы как воспитательное средство. Они передавали и закрепляли нравственные ценности, правила поведения. Занимательные приключения героев сказок, образность языка делают интересной, безопасной и приемлемой даже самую суровую мораль.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ru-RU" sz="3200" b="1" dirty="0" smtClean="0"/>
              <a:t>Собирательность образов.</a:t>
            </a:r>
          </a:p>
          <a:p>
            <a:pPr algn="ctr">
              <a:buNone/>
            </a:pPr>
            <a:r>
              <a:rPr lang="ru-RU" sz="3200" b="1" dirty="0" smtClean="0"/>
              <a:t>Неопределенность места действия и имени</a:t>
            </a:r>
          </a:p>
          <a:p>
            <a:pPr algn="ctr">
              <a:buNone/>
            </a:pPr>
            <a:r>
              <a:rPr lang="ru-RU" sz="3200" b="1" dirty="0" smtClean="0"/>
              <a:t>главного героя</a:t>
            </a:r>
          </a:p>
          <a:p>
            <a:pPr>
              <a:buNone/>
            </a:pPr>
            <a:r>
              <a:rPr lang="ru-RU" dirty="0" smtClean="0"/>
              <a:t>"</a:t>
            </a:r>
            <a:r>
              <a:rPr lang="ru-RU" b="1" dirty="0" smtClean="0">
                <a:solidFill>
                  <a:srgbClr val="7030A0"/>
                </a:solidFill>
              </a:rPr>
              <a:t>В некотором царстве, в некотором государстве"... Нам как будто дают понять, что такая история могла произойти где угодно: может быть, за тридевять земель, а может быть, и совсем рядом. Это будет зависеть от того, насколько близко к себе нам захочется принять происходящее».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/>
              <a:t>Сказки — кладезь жизненного опыта и традиций. Многогранность и </a:t>
            </a:r>
            <a:r>
              <a:rPr lang="ru-RU" sz="4400" b="1" dirty="0" err="1" smtClean="0"/>
              <a:t>многоуровневость</a:t>
            </a:r>
            <a:r>
              <a:rPr lang="ru-RU" sz="4400" b="1" dirty="0" smtClean="0"/>
              <a:t> хранимой информации.</a:t>
            </a:r>
          </a:p>
          <a:p>
            <a:endParaRPr lang="ru-RU" sz="4000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A8A8A8"/>
      </a:dk1>
      <a:lt1>
        <a:sysClr val="window" lastClr="1E1E1E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186</TotalTime>
  <Words>384</Words>
  <Application>Microsoft Office PowerPoint</Application>
  <PresentationFormat>Экран (4:3)</PresentationFormat>
  <Paragraphs>43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РОЛЬ МЕТОДОВ И ПРИЕМОВ АРТПЕДАГОГИКИ И АРТЕРАПИИ В ОЗДОРОВЛЕНИИ ДЕТЕЙ С РЕЧЕВЫМИ НАРУШЕНИЯМИ</vt:lpstr>
      <vt:lpstr>ОСНОВНЫЕ МЕТОДЫ  И ПРИЕМЫ</vt:lpstr>
      <vt:lpstr>ЗАДАЧИ </vt:lpstr>
      <vt:lpstr>ПЕСОЧНАЯ ТЕРАПИЯ</vt:lpstr>
      <vt:lpstr>Основные принципы игр  на песке</vt:lpstr>
      <vt:lpstr>СКАЗКОТЕРАПИЯ</vt:lpstr>
      <vt:lpstr>ДОСТОИНСТВА СКАЗОК</vt:lpstr>
      <vt:lpstr>Слайд 8</vt:lpstr>
      <vt:lpstr>Слайд 9</vt:lpstr>
      <vt:lpstr>Слайд 10</vt:lpstr>
      <vt:lpstr>Ореол тайны и волшебства. Раскрытие потенциальности</vt:lpstr>
      <vt:lpstr>ИГРОТЕРАПИЯ</vt:lpstr>
      <vt:lpstr>Слайд 13</vt:lpstr>
      <vt:lpstr>МУЗЫКОТЕРАПИЯ</vt:lpstr>
      <vt:lpstr>ОСНОВНЫЕ НАПРАВЛЕНИЯ</vt:lpstr>
      <vt:lpstr>Слайд 16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МЕТОДОВ И ПРИЕМОВ АРТПЕДАГОГИКИ И АРТЕРАПИИ В ОЗДОРОВЛЕНИИ ДЕТЕЙ С РЕЧЕВЫМИ НАРУШЕНИЯМИ</dc:title>
  <dc:creator>DNA7 X64</dc:creator>
  <cp:lastModifiedBy>DNA7 X64</cp:lastModifiedBy>
  <cp:revision>21</cp:revision>
  <dcterms:created xsi:type="dcterms:W3CDTF">2013-02-27T16:04:31Z</dcterms:created>
  <dcterms:modified xsi:type="dcterms:W3CDTF">2013-02-28T13:24:23Z</dcterms:modified>
</cp:coreProperties>
</file>