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66" r:id="rId12"/>
    <p:sldId id="265" r:id="rId13"/>
    <p:sldId id="274" r:id="rId14"/>
    <p:sldId id="264" r:id="rId15"/>
    <p:sldId id="263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EE7A7-E2E6-49EB-AF7A-557AACD33BEE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C29A-3938-4FEE-8525-794F59A98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11A632-A38A-4EA1-9316-7313AA717E91}" type="slidenum">
              <a:rPr lang="ru-RU"/>
              <a:pPr eaLnBrk="1" hangingPunct="1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1CE3F6-F56F-42DB-885E-B8DC32AC68B6}" type="slidenum">
              <a:rPr lang="ru-RU"/>
              <a:pPr eaLnBrk="1" hangingPunct="1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37BA36-9402-46E6-8EBD-FF8721E835AB}" type="slidenum">
              <a:rPr lang="ru-RU"/>
              <a:pPr eaLnBrk="1" hangingPunct="1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D7FECA-44AB-4F30-9EC2-471BCDE1BDB2}" type="slidenum">
              <a:rPr lang="ru-RU"/>
              <a:pPr eaLnBrk="1" hangingPunct="1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908E0F-107F-4967-B750-3E0C49C4FBDF}" type="slidenum">
              <a:rPr lang="ru-RU"/>
              <a:pPr eaLnBrk="1" hangingPunct="1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15913"/>
            <a:ext cx="65659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61670745_g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13150"/>
            <a:ext cx="32448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64134703_0227452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65088"/>
            <a:ext cx="2081213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64134703_0227452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-171450"/>
            <a:ext cx="19335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64134703_0227452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4951413"/>
            <a:ext cx="2081213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64134703_0227452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016500"/>
            <a:ext cx="20812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85340483_large_02398295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416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79C6-8F05-451C-A336-514ADF79AC54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E32E-07E1-443E-8FE0-F303E54CB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5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http://img1.liveinternet.ru/images/attach/c/5/85/340/85340481_large_023982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860800"/>
            <a:ext cx="2663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D1BE-965F-474E-9DB2-DC428EDDF727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65D1-CBB3-46EA-9F8F-3F163A720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4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http://img0.liveinternet.ru/images/attach/c/5/85/340/85340482_large_0239829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971925"/>
            <a:ext cx="255746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F251-F119-44B9-80BE-3784A3CA7CFB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B1AB-7ED8-4ACE-8F8C-0765F73F7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5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75_large_0239829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3681413"/>
            <a:ext cx="29321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6449-4073-4553-A4BE-B38AE2CF09C9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876A-2C6C-4A3B-895A-2D7AC22B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9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5340479_large_0239829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13188"/>
            <a:ext cx="25384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8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8ACC-3BF7-4D8D-971B-1AF194B9AAF3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5E51-3C64-4989-B47D-9A0EDD0B3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9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86_large_0239829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533775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A88C-8F1F-4E21-869F-6E2C154E966B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6891-BA89-4A8A-8B9C-E6295D637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chemeClr val="bg2"/>
            </a:gs>
            <a:gs pos="70000">
              <a:schemeClr val="bg1"/>
            </a:gs>
            <a:gs pos="100000">
              <a:schemeClr val="accent6">
                <a:lumMod val="20000"/>
                <a:lumOff val="80000"/>
              </a:schemeClr>
            </a:gs>
            <a:gs pos="98000">
              <a:srgbClr val="CC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C909C8-510B-4B1A-903A-AB41609D443E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49592E-B51A-406F-B0A0-9F202CBBB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2" y="2060575"/>
            <a:ext cx="5111799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+mn-cs"/>
              </a:rPr>
              <a:t>Методическое объединение учителей начальных классов.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+mn-cs"/>
              </a:rPr>
              <a:t>Руководитель: Макало Н.С.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609600" lvl="0" indent="-609600" fontAlgn="auto">
              <a:lnSpc>
                <a:spcPct val="15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prstClr val="black"/>
                </a:solidFill>
                <a:latin typeface="Georgia" pitchFamily="18" charset="0"/>
              </a:rPr>
              <a:t>В -третьих, позволяет определить насколько сформирована у школьника учебная деятельность, то есть на каком уровне (репродуктивном или продуктивном) усвоены те или иные знания.</a:t>
            </a:r>
          </a:p>
          <a:p>
            <a:pPr marL="609600" lvl="0" indent="-609600" fontAlgn="auto">
              <a:lnSpc>
                <a:spcPct val="150000"/>
              </a:lnSpc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Georgia" pitchFamily="18" charset="0"/>
              </a:rPr>
              <a:t>	</a:t>
            </a:r>
          </a:p>
          <a:p>
            <a:pPr marL="609600" lvl="0" indent="0" fontAlgn="auto">
              <a:lnSpc>
                <a:spcPct val="150000"/>
              </a:lnSpc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Georgia" pitchFamily="18" charset="0"/>
              </a:rPr>
              <a:t>Диагностические работы позволяет определить, какие компоненты учебной деятельности сформированы, а какие требуют дополнительной работы. </a:t>
            </a:r>
          </a:p>
          <a:p>
            <a:pPr marL="609600" lvl="0" indent="0" fontAlgn="auto">
              <a:lnSpc>
                <a:spcPct val="150000"/>
              </a:lnSpc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endParaRPr lang="ru-RU" sz="18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609600" lvl="0" indent="0" fontAlgn="auto">
              <a:lnSpc>
                <a:spcPct val="150000"/>
              </a:lnSpc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Georgia" pitchFamily="18" charset="0"/>
              </a:rPr>
              <a:t>Диагностические 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</a:rPr>
              <a:t>работы позволяют определить уровень самоконтроля (планирующего, пошагового, итогового) и самооценки.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1600" dirty="0" smtClean="0">
                <a:latin typeface="Georgia" pitchFamily="18" charset="0"/>
              </a:rPr>
              <a:t>Виды диагностики по объемному показателю: полная и частичная. </a:t>
            </a:r>
          </a:p>
          <a:p>
            <a:pPr algn="r"/>
            <a:r>
              <a:rPr lang="ru-RU" sz="1600" dirty="0" smtClean="0">
                <a:latin typeface="Georgia" pitchFamily="18" charset="0"/>
              </a:rPr>
              <a:t>                                                                 По алгоритму последовательности: </a:t>
            </a:r>
          </a:p>
          <a:p>
            <a:pPr algn="r">
              <a:buFont typeface="Arial"/>
              <a:buChar char="•"/>
            </a:pPr>
            <a:r>
              <a:rPr lang="ru-RU" sz="1600" dirty="0" smtClean="0">
                <a:latin typeface="Georgia" pitchFamily="18" charset="0"/>
              </a:rPr>
              <a:t>предварительная (вводная),</a:t>
            </a:r>
          </a:p>
          <a:p>
            <a:pPr algn="r">
              <a:buFont typeface="Arial"/>
              <a:buChar char="•"/>
            </a:pPr>
            <a:r>
              <a:rPr lang="ru-RU" sz="1600" dirty="0" smtClean="0">
                <a:latin typeface="Georgia" pitchFamily="18" charset="0"/>
              </a:rPr>
              <a:t>промежуточная, </a:t>
            </a:r>
          </a:p>
          <a:p>
            <a:pPr algn="r">
              <a:buFont typeface="Arial"/>
              <a:buChar char="•"/>
            </a:pPr>
            <a:r>
              <a:rPr lang="ru-RU" sz="1600" dirty="0" smtClean="0">
                <a:latin typeface="Georgia" pitchFamily="18" charset="0"/>
              </a:rPr>
              <a:t>итоговая (конечная). </a:t>
            </a:r>
          </a:p>
          <a:p>
            <a:pPr marL="0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Цель </a:t>
            </a:r>
            <a:r>
              <a:rPr lang="ru-RU" sz="1600" i="1" dirty="0" smtClean="0">
                <a:latin typeface="Georgia" pitchFamily="18" charset="0"/>
              </a:rPr>
              <a:t>вводной</a:t>
            </a:r>
            <a:r>
              <a:rPr lang="ru-RU" sz="1600" dirty="0" smtClean="0">
                <a:latin typeface="Georgia" pitchFamily="18" charset="0"/>
              </a:rPr>
              <a:t>: выявление исходного уровня, состояния детей для составления программы развития детей, плана работы.</a:t>
            </a:r>
          </a:p>
          <a:p>
            <a:r>
              <a:rPr lang="ru-RU" sz="1600" dirty="0" smtClean="0">
                <a:latin typeface="Georgia" pitchFamily="18" charset="0"/>
              </a:rPr>
              <a:t>Цель </a:t>
            </a:r>
            <a:r>
              <a:rPr lang="ru-RU" sz="1600" i="1" dirty="0" smtClean="0">
                <a:latin typeface="Georgia" pitchFamily="18" charset="0"/>
              </a:rPr>
              <a:t>промежуточной</a:t>
            </a:r>
            <a:r>
              <a:rPr lang="ru-RU" sz="1600" dirty="0" smtClean="0">
                <a:latin typeface="Georgia" pitchFamily="18" charset="0"/>
              </a:rPr>
              <a:t>: оценка эффективности педагогических (воспитательных) воздействий, своевременная коррекция программ развития, составление дальнейшего плана работы.</a:t>
            </a:r>
          </a:p>
          <a:p>
            <a:r>
              <a:rPr lang="ru-RU" sz="1600" dirty="0" smtClean="0">
                <a:latin typeface="Georgia" pitchFamily="18" charset="0"/>
              </a:rPr>
              <a:t>Цель </a:t>
            </a:r>
            <a:r>
              <a:rPr lang="ru-RU" sz="1600" i="1" dirty="0" smtClean="0">
                <a:latin typeface="Georgia" pitchFamily="18" charset="0"/>
              </a:rPr>
              <a:t>итоговой</a:t>
            </a:r>
            <a:r>
              <a:rPr lang="ru-RU" sz="1600" dirty="0" smtClean="0">
                <a:latin typeface="Georgia" pitchFamily="18" charset="0"/>
              </a:rPr>
              <a:t>: выявление достигнутого уровня развития способностей, экстренная необходимая коррекция для детей выпускных групп, комплексная оценка педагогической деятельности.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06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Принципы педагогической диагностики</a:t>
            </a:r>
            <a:r>
              <a:rPr lang="ru-RU" sz="1400" dirty="0" smtClean="0">
                <a:latin typeface="Georgia" pitchFamily="18" charset="0"/>
              </a:rPr>
              <a:t>:</a:t>
            </a:r>
          </a:p>
          <a:p>
            <a:r>
              <a:rPr lang="ru-RU" sz="1400" dirty="0" smtClean="0">
                <a:latin typeface="Georgia" pitchFamily="18" charset="0"/>
              </a:rPr>
              <a:t>1. Принцип систематичности. 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Систематичность заключается в том, что регулярному диагностированию подвергаются все обучающиеся класса, группы, творческого объединения на протяжении всего срока обучения по программе; диагностирование проводится на всех этапах педагогического процесса – от начального восприятия знаний до их практического применения.</a:t>
            </a:r>
          </a:p>
          <a:p>
            <a:r>
              <a:rPr lang="ru-RU" sz="1400" dirty="0" smtClean="0">
                <a:latin typeface="Georgia" pitchFamily="18" charset="0"/>
              </a:rPr>
              <a:t>2. Принцип объективности 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Объективность заключается в научно обоснованном содержании диагностического инструментария (заданий, вопросов и </a:t>
            </a:r>
            <a:r>
              <a:rPr lang="ru-RU" sz="1400" dirty="0" err="1" smtClean="0">
                <a:latin typeface="Georgia" pitchFamily="18" charset="0"/>
              </a:rPr>
              <a:t>т.д</a:t>
            </a:r>
            <a:r>
              <a:rPr lang="ru-RU" sz="1400" dirty="0" smtClean="0">
                <a:latin typeface="Georgia" pitchFamily="18" charset="0"/>
              </a:rPr>
              <a:t>), дружеском отношении педагога ко всем обучающимся.</a:t>
            </a:r>
          </a:p>
          <a:p>
            <a:r>
              <a:rPr lang="ru-RU" sz="1400" dirty="0" smtClean="0">
                <a:latin typeface="Georgia" pitchFamily="18" charset="0"/>
              </a:rPr>
              <a:t>3. Принцип наглядности. 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Необходимым условием реализации принципа является объявление результатов диагностических срезов, их обсуждение и анализ. </a:t>
            </a:r>
          </a:p>
          <a:p>
            <a:r>
              <a:rPr lang="ru-RU" sz="1400" dirty="0" smtClean="0">
                <a:latin typeface="Georgia" pitchFamily="18" charset="0"/>
              </a:rPr>
              <a:t>4. Принцип оптимальности (в выборе метода, объема и </a:t>
            </a:r>
            <a:r>
              <a:rPr lang="ru-RU" sz="1400" dirty="0" err="1" smtClean="0">
                <a:latin typeface="Georgia" pitchFamily="18" charset="0"/>
              </a:rPr>
              <a:t>тд</a:t>
            </a:r>
            <a:r>
              <a:rPr lang="ru-RU" sz="1400" dirty="0" smtClean="0">
                <a:latin typeface="Georgia" pitchFamily="18" charset="0"/>
              </a:rPr>
              <a:t>) – например, диагностирование познавательных способностей детей считается целесообразным анализировать всего 5-6 умений.</a:t>
            </a:r>
          </a:p>
          <a:p>
            <a:r>
              <a:rPr lang="ru-RU" sz="1400" dirty="0" smtClean="0">
                <a:latin typeface="Georgia" pitchFamily="18" charset="0"/>
              </a:rPr>
              <a:t>5. Принцип системности</a:t>
            </a:r>
          </a:p>
          <a:p>
            <a:r>
              <a:rPr lang="ru-RU" sz="1400" dirty="0" smtClean="0">
                <a:latin typeface="Georgia" pitchFamily="18" charset="0"/>
              </a:rPr>
              <a:t>6. Принцип учета и преемственности между возрастами – получаемая в итоге диагностирования информация может быть использована при планировании и организации воспитательной работы с детьми как в разновозрастных, так и в однородных по возрасту группах.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76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64807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Диагностическая карта обучающихся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4752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31642"/>
              </p:ext>
            </p:extLst>
          </p:nvPr>
        </p:nvGraphicFramePr>
        <p:xfrm>
          <a:off x="457203" y="1268759"/>
          <a:ext cx="8229594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7542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50361"/>
                <a:gridCol w="242666"/>
              </a:tblGrid>
              <a:tr h="261503">
                <a:tc rowSpan="2"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1420" algn="l"/>
                        </a:tabLst>
                      </a:pPr>
                      <a:r>
                        <a:rPr lang="ru-RU" sz="1000">
                          <a:effectLst/>
                        </a:rPr>
                        <a:t>	</a:t>
                      </a:r>
                      <a:endParaRPr lang="ru-RU" sz="900">
                        <a:effectLst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п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ru-RU" sz="1100">
                          <a:effectLst/>
                        </a:rPr>
                        <a:t>п</a:t>
                      </a:r>
                      <a:endParaRPr lang="ru-RU" sz="900">
                        <a:effectLst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Фамилия, имя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4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Безударные гласные в корне слова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Парные зв\глухие согласные в слове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Непроизносимые согласные в корне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О,Ё  после шипящих и Ц в им. сущ.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Правописание ъ и ь знаков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Безударные падежные окончания в сущ.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Правописание НЕ с глаголом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Ь знак после шипящих в глаголах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Безударные личные окончания гл (спр)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Безударные родовые окончания глаголов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Ь знак на конце после шипящих у сущ.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Правописание числительных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Правописание наречий            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Морфологический разбор сущ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Морфологический разбор глагола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Морфологический разбор прил.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Десятичная система счисления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Сложение  и вычитание мн. чисел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Деление на много.число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Умножение на многоз. число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Решение задач на движение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Решение уравнений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Нахождение Р, </a:t>
                      </a:r>
                      <a:r>
                        <a:rPr lang="en-US" sz="800">
                          <a:effectLst/>
                        </a:rPr>
                        <a:t>S</a:t>
                      </a:r>
                      <a:r>
                        <a:rPr lang="ru-RU" sz="800">
                          <a:effectLst/>
                        </a:rPr>
                        <a:t> фигуры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Деление с остатком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Сложение и вычитание величин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Порядок действий в выражениях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Геометрический материал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322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Астахова Анастасия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279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Андреева Мария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2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Гузь Владислав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2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Обух Даниил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322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Олефиренко Инна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279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Рубцов Илья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2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Спицына Наталья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  <a:tr h="2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Юркин Арсений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+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99" marR="5589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8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effectLst/>
                <a:latin typeface="Calibri"/>
                <a:ea typeface="Calibri"/>
                <a:cs typeface="Times New Roman"/>
              </a:rPr>
              <a:t>Диагностическая карта ученика 1 класса по итогам 1 четверти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771600"/>
              </p:ext>
            </p:extLst>
          </p:nvPr>
        </p:nvGraphicFramePr>
        <p:xfrm>
          <a:off x="251521" y="1772815"/>
          <a:ext cx="8640958" cy="282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36"/>
                <a:gridCol w="607326"/>
                <a:gridCol w="555782"/>
                <a:gridCol w="364733"/>
                <a:gridCol w="327194"/>
                <a:gridCol w="327194"/>
                <a:gridCol w="397789"/>
                <a:gridCol w="465020"/>
                <a:gridCol w="447091"/>
                <a:gridCol w="358569"/>
                <a:gridCol w="377058"/>
                <a:gridCol w="429723"/>
                <a:gridCol w="476786"/>
                <a:gridCol w="396668"/>
                <a:gridCol w="397227"/>
                <a:gridCol w="345683"/>
                <a:gridCol w="291898"/>
                <a:gridCol w="315428"/>
                <a:gridCol w="319350"/>
                <a:gridCol w="319350"/>
                <a:gridCol w="397227"/>
                <a:gridCol w="476226"/>
              </a:tblGrid>
              <a:tr h="30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Лингвистическое развитие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Математические представления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Навык письма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Звуковой анализ (</a:t>
                      </a:r>
                      <a:r>
                        <a:rPr lang="ru-RU" sz="900" dirty="0" err="1">
                          <a:effectLst/>
                        </a:rPr>
                        <a:t>хар</a:t>
                      </a:r>
                      <a:r>
                        <a:rPr lang="ru-RU" sz="900" dirty="0">
                          <a:effectLst/>
                        </a:rPr>
                        <a:t>-ка звуков)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 чтения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Составление рассказа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Речевое развитие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Общие понятия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Вычислительные навыки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Величины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Представление о задаче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138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Собл.каллиграфических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требования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Списывание печатных букв на рукописные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 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звука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 </a:t>
                      </a:r>
                      <a:r>
                        <a:rPr lang="ru-RU" sz="900" dirty="0" err="1">
                          <a:effectLst/>
                        </a:rPr>
                        <a:t>мягк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звука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 буквам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слоговое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Целыми словами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 </a:t>
                      </a:r>
                      <a:r>
                        <a:rPr lang="ru-RU" sz="900" dirty="0" err="1">
                          <a:effectLst/>
                        </a:rPr>
                        <a:t>илл-ции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 набл-</a:t>
                      </a:r>
                      <a:r>
                        <a:rPr lang="ru-RU" sz="900" dirty="0" err="1">
                          <a:effectLst/>
                        </a:rPr>
                        <a:t>нию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Словарный запас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Развернутый ответ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Пересказывает прочитан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ное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Связь между рез. действий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Прямой/обратный счет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Сравнение чисел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+ в пределах 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 пред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Написание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цифр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Наз.геометр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фигур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Понимание смысла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22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22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0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1800" dirty="0" smtClean="0"/>
              <a:t>Мониторинг-карта развития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264021"/>
              </p:ext>
            </p:extLst>
          </p:nvPr>
        </p:nvGraphicFramePr>
        <p:xfrm>
          <a:off x="2018976" y="836711"/>
          <a:ext cx="5106047" cy="5293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876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  <a:gridCol w="119673"/>
              </a:tblGrid>
              <a:tr h="1304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Класс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старт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 класс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 класс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 класс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 класс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подг.гр.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/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начало у.г.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2е полугод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Учебный 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201</a:t>
                      </a:r>
                      <a:r>
                        <a:rPr lang="en-US" sz="500">
                          <a:effectLst/>
                        </a:rPr>
                        <a:t>_</a:t>
                      </a:r>
                      <a:r>
                        <a:rPr lang="ru-RU" sz="500">
                          <a:effectLst/>
                        </a:rPr>
                        <a:t>-</a:t>
                      </a:r>
                      <a:r>
                        <a:rPr lang="en-US" sz="500">
                          <a:effectLst/>
                        </a:rPr>
                        <a:t> 201_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201</a:t>
                      </a:r>
                      <a:r>
                        <a:rPr lang="en-US" sz="500">
                          <a:effectLst/>
                        </a:rPr>
                        <a:t>_</a:t>
                      </a:r>
                      <a:r>
                        <a:rPr lang="ru-RU" sz="500">
                          <a:effectLst/>
                        </a:rPr>
                        <a:t>-</a:t>
                      </a:r>
                      <a:r>
                        <a:rPr lang="en-US" sz="500">
                          <a:effectLst/>
                        </a:rPr>
                        <a:t> 201_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20</a:t>
                      </a:r>
                      <a:r>
                        <a:rPr lang="en-US" sz="500">
                          <a:effectLst/>
                        </a:rPr>
                        <a:t>_ </a:t>
                      </a:r>
                      <a:r>
                        <a:rPr lang="ru-RU" sz="500">
                          <a:effectLst/>
                        </a:rPr>
                        <a:t>-</a:t>
                      </a:r>
                      <a:r>
                        <a:rPr lang="en-US" sz="500">
                          <a:effectLst/>
                        </a:rPr>
                        <a:t> 201_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201</a:t>
                      </a:r>
                      <a:r>
                        <a:rPr lang="en-US" sz="500">
                          <a:effectLst/>
                        </a:rPr>
                        <a:t>_  </a:t>
                      </a:r>
                      <a:r>
                        <a:rPr lang="ru-RU" sz="500">
                          <a:effectLst/>
                        </a:rPr>
                        <a:t>-</a:t>
                      </a:r>
                      <a:r>
                        <a:rPr lang="en-US" sz="500">
                          <a:effectLst/>
                        </a:rPr>
                        <a:t>  201_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Параметры развития /показатели развития (оцениваются  по уровням развития)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Высокий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vert="vert270"/>
                </a:tc>
              </a:tr>
              <a:tr h="10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Общая осведомленность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23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Работоспособность во время занятий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06766">
                <a:tc gridSpan="2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Организация деятельности и внимания на занятиях: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Принимает ситуацию занятия, усидчив. Выполняет задания до конца, способен не отвлекаться в течение урока.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222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Способен  самостоятельно действовать по инструкции взрослого и по наглядному образцу.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9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Переключается на новые требования при переходе от задания к заданию.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10232">
                <a:tc gridSpan="2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Продуктивность запоминания: </a:t>
                      </a:r>
                      <a:r>
                        <a:rPr lang="ru-RU" sz="500">
                          <a:effectLst/>
                        </a:rPr>
                        <a:t>(проверяется при поступлении в 1 класс, в остальных при необходимости)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2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Может запомнить 6-8 предметов  при однократном предъявлении 10 секунд.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8630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Может запомнить 8-9  не связанных между собой слов при 4-х кратном повторении.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59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Пересказывает содержание короткого рассказа.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16054">
                <a:tc gridSpan="2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Зрительно-пространственное восприятие и зрительно-моторная координация</a:t>
                      </a:r>
                      <a:r>
                        <a:rPr lang="ru-RU" sz="500">
                          <a:effectLst/>
                        </a:rPr>
                        <a:t> (заполняется при поступлении в 1 класс)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Ориентируется в реальном пространстве,  умеет  правильно определять отношения предметов  (ниже – выше, слева – справа, перед, за, внутри, под, рядом, около и т.п.)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rowSpan="6" gridSpan="2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Может назвать словами местонахождение предмета по отношению к себе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Может правильно перенести в тетрадь простейший графический образ – узор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Может  находить часть от целой фигуры, конструировать фигуры из деталей по образцу (схеме); дорисовать элементы, детали, части фигур по образцу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Штрихует и раскрашивает рисунки, не выходя за контуры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Хорошо развита рука, ребенок уверенно владеет карандашом, кистью, ножницами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766">
                <a:tc gridSpan="2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Учебная мотивация  при поступлении в школу</a:t>
                      </a:r>
                      <a:r>
                        <a:rPr lang="ru-RU" sz="5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Желание идти в школу</a:t>
                      </a:r>
                      <a:endParaRPr lang="ru-RU" sz="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rowSpan="2" gridSpan="2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Понимание важности и необходимости учения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784">
                <a:tc gridSpan="2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Сформированность УУД учащегося: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29">
                <a:tc gridSpan="2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Познавательные УУД (</a:t>
                      </a:r>
                      <a:r>
                        <a:rPr lang="ru-RU" sz="500">
                          <a:effectLst/>
                        </a:rPr>
                        <a:t>общеучебные, логические, действия постановки и решения проблем)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Способен самостоятельно формулировать  проблемы, выбирать  способы решения проблем творческого и поискового характера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  <a:tr h="186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Умеет анализировать информацию  с целью выделения признаков (существенных, несущественных).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highlight>
                            <a:srgbClr val="808080"/>
                          </a:highlight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02" marR="359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668760"/>
              </p:ext>
            </p:extLst>
          </p:nvPr>
        </p:nvGraphicFramePr>
        <p:xfrm>
          <a:off x="395536" y="1556792"/>
          <a:ext cx="8229599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012"/>
                <a:gridCol w="606032"/>
                <a:gridCol w="614703"/>
                <a:gridCol w="614703"/>
                <a:gridCol w="614703"/>
                <a:gridCol w="628673"/>
                <a:gridCol w="628673"/>
                <a:gridCol w="683110"/>
                <a:gridCol w="683110"/>
                <a:gridCol w="549186"/>
                <a:gridCol w="587244"/>
                <a:gridCol w="587725"/>
                <a:gridCol w="587725"/>
              </a:tblGrid>
              <a:tr h="2192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Фамилия, Имя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ученика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Предложение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Орфография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Орфограммы 2 класса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Заглавная буква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Окончание предложения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Грамматическая основа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Замена букв, искажение букв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Пропуск букв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Безударная гласная в корне слова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Зв./глух. в корне слова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Непроизносимые согласные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Правописание предлогов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Правописание приставок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Качество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Обученность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</a:tr>
              <a:tr h="42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Андреева М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</a:tr>
              <a:tr h="42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Астахова А.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Гузь 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Деменко 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Обух 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Олефиренко 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Рубцов 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Спицына 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Юркин 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96424" y="548680"/>
            <a:ext cx="2762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Итоговый диктант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2 класс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Классификатор ошибок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Что такое диагностика?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“Диагностика – не панацея, а средство, которое может помочь сделать проблему беспроблемной”. 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Д.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Добсон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4644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3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Педагогическая диагностика в работе учителя начальной школы</a:t>
            </a:r>
            <a:endParaRPr lang="ru-RU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МБОУСОШ №27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2013-2014 </a:t>
            </a:r>
            <a:r>
              <a:rPr lang="ru-RU" dirty="0" err="1" smtClean="0"/>
              <a:t>уч.год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</a:rPr>
              <a:t>Что такое «педагогическая диагностика»?</a:t>
            </a:r>
            <a:br>
              <a:rPr lang="ru-RU" sz="3600" b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</a:rPr>
            </a:br>
            <a:endParaRPr lang="ru-RU" sz="36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Georgia" pitchFamily="18" charset="0"/>
                <a:ea typeface="Times New Roman"/>
              </a:rPr>
              <a:t>Современное общество ставит перед образованием новые задачи. На первый план выходит развитие ребёнка, его продвижение по дороге познания мира относительно себя прежнего. Но возникает вопрос: как отследить развитие каждого ученика, его интеллектуальное продвижение на разных этапах обучения в школе? Ведь от этих знаний во многом зависит построение личностно-ориентированного учебного процесса. Одним из таких инструментов для учителя может стать педагогическая диагностика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dirty="0" smtClean="0">
              <a:latin typeface="Georgia" pitchFamily="18" charset="0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i="1" dirty="0" smtClean="0">
                <a:latin typeface="Georgia" pitchFamily="18" charset="0"/>
                <a:ea typeface="Times New Roman"/>
              </a:rPr>
              <a:t> Диагностика - эффективный </a:t>
            </a:r>
            <a:r>
              <a:rPr lang="ru-RU" sz="1800" b="1" i="1" dirty="0">
                <a:latin typeface="Georgia" pitchFamily="18" charset="0"/>
                <a:ea typeface="Times New Roman"/>
              </a:rPr>
              <a:t>инструмент для проектирования педагогической деятельности, учитывающей продвижение каждого ученика в классе.</a:t>
            </a:r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Показатели готовности детей к обучению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14545"/>
              </p:ext>
            </p:extLst>
          </p:nvPr>
        </p:nvGraphicFramePr>
        <p:xfrm>
          <a:off x="457200" y="1600200"/>
          <a:ext cx="82296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Интеллектуальная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Личностная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Оценивают медики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состояние сенсорного развития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(фонематический слух и зрительное восприятие),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состояние развития образных представлений и мелких движений пальцев и кисти руки, состояние развития психических процессов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(восприятие, внимание, наблюдательность, память, воображение),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умственное и речевое развитие.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Оценивают психологи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686800" cy="2108200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	</a:t>
            </a:r>
            <a:r>
              <a:rPr lang="ru-RU" sz="2800" dirty="0" smtClean="0">
                <a:latin typeface="Georgia" pitchFamily="18" charset="0"/>
              </a:rPr>
              <a:t>Как должен быть построен процесс дифференцированного обучения, чтобы учитель реально мог учесть особенности и возможности своих учеников?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97200"/>
            <a:ext cx="8229600" cy="287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latin typeface="Georgia" pitchFamily="18" charset="0"/>
              </a:rPr>
              <a:t>Принципиальным основанием такого процесса должна быть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педагогическая диагностика.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75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Что такое педагогическая диагностика?</a:t>
            </a:r>
            <a:endParaRPr lang="ru-RU" sz="36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29613" cy="4968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Georgia" pitchFamily="18" charset="0"/>
              </a:rPr>
              <a:t>Педагогическая диагностика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latin typeface="Georgia" pitchFamily="18" charset="0"/>
              </a:rPr>
              <a:t>– это совокупность приёмов контроля и оценки, направленных на решение задач оптимизации учебного процесса, дифференциации учащихся, а также совершенствования учебных программ и методов педагогического воздействия. </a:t>
            </a:r>
            <a:endParaRPr lang="ru-RU" sz="1800" dirty="0" smtClean="0">
              <a:latin typeface="Georg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800" b="1" u="sng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Georgia" pitchFamily="18" charset="0"/>
              </a:rPr>
              <a:t>Педагогическая диагностика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latin typeface="Georgia" pitchFamily="18" charset="0"/>
              </a:rPr>
              <a:t>призвана: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Georgia" pitchFamily="18" charset="0"/>
              </a:rPr>
              <a:t> во-первых, оптимизировать процесс индивидуального обучения,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Georgia" pitchFamily="18" charset="0"/>
              </a:rPr>
              <a:t> во-вторых, обеспечить правильное определение результатов обучения,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Georgia" pitchFamily="18" charset="0"/>
              </a:rPr>
              <a:t> в-третьих, руководствуясь выработанными критериями, свести к минимуму ошибки при переводе учащихся из одной учебной группы в другую.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606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357437"/>
          </a:xfrm>
        </p:spPr>
        <p:txBody>
          <a:bodyPr/>
          <a:lstStyle/>
          <a:p>
            <a:pPr eaLnBrk="1" hangingPunct="1"/>
            <a:r>
              <a:rPr lang="ru-RU" sz="1800" b="1" u="sng" dirty="0" smtClean="0">
                <a:solidFill>
                  <a:schemeClr val="tx1"/>
                </a:solidFill>
                <a:latin typeface="Georgia" pitchFamily="18" charset="0"/>
              </a:rPr>
              <a:t>Педагогическая диагностика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представляет собой совокупность специально подобранных и систематизированных заданий, которые позволяют:</a:t>
            </a:r>
            <a:b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определить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особенности усвоения учащимися предметных знаний,        умений и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навыков; </a:t>
            </a:r>
            <a:b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выявить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характер трудностей ученика и установить их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причины;</a:t>
            </a:r>
            <a:b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установить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уровень овладения учебной деятельностью;</a:t>
            </a:r>
            <a:b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оценить изменения, происходящие в развитии учащихся. </a:t>
            </a: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 smtClean="0">
              <a:latin typeface="Georgia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4624"/>
            <a:ext cx="5400600" cy="337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9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001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 чём же отличие заданий педагогической диагностики от контрольных и прочих проверочных работ?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00213"/>
            <a:ext cx="8786812" cy="4729162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sz="1800" dirty="0" smtClean="0">
                <a:latin typeface="Georgia" pitchFamily="18" charset="0"/>
              </a:rPr>
              <a:t>Во-первых, педагогическая диагностика определяет не только то, что именно усвоил или не усвоил ученик, но и показывает, почему он это не усвоил.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600" dirty="0" smtClean="0">
                <a:latin typeface="Georgia" pitchFamily="18" charset="0"/>
              </a:rPr>
              <a:t>Задания позволяют определить, связаны ли трудности с пробелами в знаниях, при этом выбор одного из предложенных вариантов ответа имеет качественную характеристику, определённо указывает, в чём ошибочность рассуждений ученика, или же трудности связаны с неумением учащегося применять имеющиеся знания, удерживать  необходимую последовательность действий.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600" dirty="0" smtClean="0">
                <a:latin typeface="Georgia" pitchFamily="18" charset="0"/>
              </a:rPr>
              <a:t>Выявление причин устойчивых ошибок учеников путём конкретизации характера возникающих затруднений при выполнении заданий помогают наметить пути устранения вскрытых причин. 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80545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Arial" charset="0"/>
              <a:buChar char="•"/>
            </a:pPr>
            <a:endParaRPr lang="ru-RU" sz="1800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ru-RU" sz="1800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sz="1800" dirty="0" smtClean="0">
                <a:latin typeface="Georgia" pitchFamily="18" charset="0"/>
              </a:rPr>
              <a:t>Во-вторых</a:t>
            </a:r>
            <a:r>
              <a:rPr lang="ru-RU" sz="1800" dirty="0" smtClean="0">
                <a:latin typeface="Georgia" pitchFamily="18" charset="0"/>
              </a:rPr>
              <a:t>, выполнение диагностических заданий даёт возможность не только установить разные уровни усвоения программного материала, но и характеризовать продвижение ученика в языковом и математическом развитии;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600" dirty="0" smtClean="0">
                <a:latin typeface="Georgia" pitchFamily="18" charset="0"/>
              </a:rPr>
              <a:t>Задание №1. Среди данных слов подчеркни:</a:t>
            </a:r>
          </a:p>
          <a:p>
            <a:pPr marL="609600" indent="-609600" eaLnBrk="1" hangingPunct="1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Georgia" pitchFamily="18" charset="0"/>
              </a:rPr>
              <a:t>только существительные:	 </a:t>
            </a:r>
            <a:r>
              <a:rPr lang="ru-RU" sz="1600" i="1" dirty="0" smtClean="0">
                <a:latin typeface="Georgia" pitchFamily="18" charset="0"/>
              </a:rPr>
              <a:t>зима, зимушка, зимний, зимовать, зимовье</a:t>
            </a:r>
          </a:p>
          <a:p>
            <a:pPr marL="609600" indent="-609600" eaLnBrk="1" hangingPunct="1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Georgia" pitchFamily="18" charset="0"/>
              </a:rPr>
              <a:t>только  прилагательные: </a:t>
            </a:r>
            <a:r>
              <a:rPr lang="ru-RU" sz="1600" i="1" dirty="0" smtClean="0">
                <a:latin typeface="Georgia" pitchFamily="18" charset="0"/>
              </a:rPr>
              <a:t>	белить, белизна, белый, беленький</a:t>
            </a:r>
          </a:p>
          <a:p>
            <a:pPr marL="609600" indent="-609600" eaLnBrk="1" hangingPunct="1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Georgia" pitchFamily="18" charset="0"/>
              </a:rPr>
              <a:t>только глаголы:	</a:t>
            </a:r>
            <a:r>
              <a:rPr lang="ru-RU" sz="1600" i="1" dirty="0" smtClean="0">
                <a:latin typeface="Georgia" pitchFamily="18" charset="0"/>
              </a:rPr>
              <a:t>	утихать, тишь, удар, ударить, бег, бежать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6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1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диагностика в начальной школ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диагностика в начальной школе</Template>
  <TotalTime>57</TotalTime>
  <Words>1440</Words>
  <Application>Microsoft Office PowerPoint</Application>
  <PresentationFormat>Экран (4:3)</PresentationFormat>
  <Paragraphs>926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диагностика в начальной школе</vt:lpstr>
      <vt:lpstr>Презентация PowerPoint</vt:lpstr>
      <vt:lpstr>Педагогическая диагностика в работе учителя начальной школы</vt:lpstr>
      <vt:lpstr>Что такое «педагогическая диагностика»? </vt:lpstr>
      <vt:lpstr>Показатели готовности детей к обучению</vt:lpstr>
      <vt:lpstr> Как должен быть построен процесс дифференцированного обучения, чтобы учитель реально мог учесть особенности и возможности своих учеников?</vt:lpstr>
      <vt:lpstr>Что такое педагогическая диагностика?</vt:lpstr>
      <vt:lpstr>Педагогическая диагностика представляет собой совокупность специально подобранных и систематизированных заданий, которые позволяют: определить особенности усвоения учащимися предметных знаний,        умений и навыков;  выявить характер трудностей ученика и установить их причины; установить уровень овладения учебной деятельностью; оценить изменения, происходящие в развитии учащихся.  </vt:lpstr>
      <vt:lpstr>В чём же отличие заданий педагогической диагностики от контрольных и прочих проверочных работ?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Диагностическая карта обучающихся </vt:lpstr>
      <vt:lpstr>Диагностическая карта ученика 1 класса по итогам 1 четверти</vt:lpstr>
      <vt:lpstr>Мониторинг-карта развития</vt:lpstr>
      <vt:lpstr>Презентация PowerPoint</vt:lpstr>
      <vt:lpstr>Что такое диагностика?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6</cp:revision>
  <dcterms:created xsi:type="dcterms:W3CDTF">2014-04-24T15:35:00Z</dcterms:created>
  <dcterms:modified xsi:type="dcterms:W3CDTF">2014-04-24T16:32:27Z</dcterms:modified>
</cp:coreProperties>
</file>