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F62EAF"/>
    <a:srgbClr val="E2DE2E"/>
    <a:srgbClr val="F07B06"/>
    <a:srgbClr val="4821D5"/>
    <a:srgbClr val="7C5AF8"/>
    <a:srgbClr val="0033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2C830-B9B2-4E59-A067-C3BD8E3C12C5}" type="datetimeFigureOut">
              <a:rPr lang="ru-RU"/>
              <a:pPr>
                <a:defRPr/>
              </a:pPr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F54F3-B53F-4EFF-AE38-C128B4065B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652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40898-188A-43FA-81D3-CADBAD83AA32}" type="datetimeFigureOut">
              <a:rPr lang="ru-RU"/>
              <a:pPr>
                <a:defRPr/>
              </a:pPr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0C65D-38B3-4D03-9727-78FB036E6D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827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28096-70C9-4430-A51A-F049AC5E06F3}" type="datetimeFigureOut">
              <a:rPr lang="ru-RU"/>
              <a:pPr>
                <a:defRPr/>
              </a:pPr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12A79-8345-4AC0-84D9-46593C7529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9008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03E0A-7926-4FF5-9DB7-8DFFCAE7D004}" type="datetimeFigureOut">
              <a:rPr lang="ru-RU"/>
              <a:pPr>
                <a:defRPr/>
              </a:pPr>
              <a:t>22.12.2011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9C949-CC75-449B-9663-5843756258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951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4E4A4-728C-42CA-97CB-9CC45BD6A4EC}" type="datetimeFigureOut">
              <a:rPr lang="ru-RU"/>
              <a:pPr>
                <a:defRPr/>
              </a:pPr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658D9-D8FD-4F36-A055-F267A38B3E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941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6599B-4EDD-4340-8490-21B168D1B11E}" type="datetimeFigureOut">
              <a:rPr lang="ru-RU"/>
              <a:pPr>
                <a:defRPr/>
              </a:pPr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FD41E-3746-4F54-9D80-90F236444C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489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27A95-B46C-476F-82DD-69BC25252F65}" type="datetimeFigureOut">
              <a:rPr lang="ru-RU"/>
              <a:pPr>
                <a:defRPr/>
              </a:pPr>
              <a:t>22.12.2011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17D1D-0457-45BE-8B09-96CF2AB716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377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F2468-A275-47BC-A970-62535709DE46}" type="datetimeFigureOut">
              <a:rPr lang="ru-RU"/>
              <a:pPr>
                <a:defRPr/>
              </a:pPr>
              <a:t>22.12.2011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0BFAC-8639-40EB-A37F-F26A94F18F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689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4BBC6-7F83-43CB-AAAA-CB5000A6002D}" type="datetimeFigureOut">
              <a:rPr lang="ru-RU"/>
              <a:pPr>
                <a:defRPr/>
              </a:pPr>
              <a:t>22.12.2011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51DA7-8D2E-43BD-8E39-CAC05B42A4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53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C7727-B199-4851-8357-563D30652A86}" type="datetimeFigureOut">
              <a:rPr lang="ru-RU"/>
              <a:pPr>
                <a:defRPr/>
              </a:pPr>
              <a:t>22.12.2011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EDBF3-DBE5-497B-872E-0158F1B357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928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44EE4-A761-4A13-ADC9-0E9AF41993FE}" type="datetimeFigureOut">
              <a:rPr lang="ru-RU"/>
              <a:pPr>
                <a:defRPr/>
              </a:pPr>
              <a:t>22.12.2011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D39E7-4783-4D97-87E8-076C65FE14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90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C2B30-FC00-4932-A21E-610290D043F1}" type="datetimeFigureOut">
              <a:rPr lang="ru-RU"/>
              <a:pPr>
                <a:defRPr/>
              </a:pPr>
              <a:t>22.12.2011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C929D-0496-4F3C-BFEC-5D323D1E2B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918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6C3A64-4DF4-4C01-9BAB-3632238A6BB8}" type="datetimeFigureOut">
              <a:rPr lang="ru-RU"/>
              <a:pPr>
                <a:defRPr/>
              </a:pPr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2D37BD5-FD60-43A5-A362-940425902A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>
          <a:xfrm>
            <a:off x="2916238" y="1844675"/>
            <a:ext cx="4824412" cy="2727325"/>
          </a:xfrm>
        </p:spPr>
        <p:txBody>
          <a:bodyPr/>
          <a:lstStyle/>
          <a:p>
            <a:r>
              <a:rPr lang="ru-RU" sz="5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Основания</a:t>
            </a:r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32138" y="4941888"/>
            <a:ext cx="4657725" cy="10001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 b="1" dirty="0" smtClean="0">
                <a:solidFill>
                  <a:schemeClr val="bg1"/>
                </a:solidFill>
              </a:rPr>
              <a:t>Подготовила МАМЖИЕВА АННА</a:t>
            </a:r>
          </a:p>
          <a:p>
            <a:pPr>
              <a:lnSpc>
                <a:spcPct val="80000"/>
              </a:lnSpc>
            </a:pP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 «в» КЛАСС</a:t>
            </a:r>
            <a:endParaRPr lang="ru-RU" sz="1600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</a:pPr>
            <a:endParaRPr lang="ru-RU" sz="1600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1116013" y="260350"/>
            <a:ext cx="7488237" cy="868363"/>
          </a:xfrm>
        </p:spPr>
        <p:txBody>
          <a:bodyPr/>
          <a:lstStyle/>
          <a:p>
            <a:r>
              <a:rPr lang="ru-RU" sz="4000" dirty="0" smtClean="0">
                <a:solidFill>
                  <a:schemeClr val="bg1"/>
                </a:solidFill>
                <a:latin typeface="Arial" charset="0"/>
              </a:rPr>
              <a:t>Определение</a:t>
            </a:r>
            <a:r>
              <a:rPr lang="ru-RU" sz="4000" dirty="0" smtClean="0">
                <a:solidFill>
                  <a:schemeClr val="bg1"/>
                </a:solidFill>
                <a:latin typeface="Arial" charset="0"/>
              </a:rPr>
              <a:t>.</a:t>
            </a:r>
            <a:endParaRPr lang="ru-RU" sz="40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ru-RU" b="1" dirty="0" smtClean="0">
                <a:solidFill>
                  <a:srgbClr val="003300"/>
                </a:solidFill>
                <a:latin typeface="Arial" charset="0"/>
              </a:rPr>
              <a:t>Основания</a:t>
            </a:r>
            <a:r>
              <a:rPr lang="ru-RU" dirty="0" smtClean="0">
                <a:solidFill>
                  <a:schemeClr val="bg1"/>
                </a:solidFill>
                <a:latin typeface="Arial" charset="0"/>
              </a:rPr>
              <a:t> – </a:t>
            </a:r>
            <a:r>
              <a:rPr lang="ru-RU" sz="2800" dirty="0" smtClean="0">
                <a:solidFill>
                  <a:schemeClr val="bg1"/>
                </a:solidFill>
                <a:latin typeface="Arial" charset="0"/>
              </a:rPr>
              <a:t>это сложные вещества, состоящие из ионов металлов и связанных с  ними гидроксид-ионов.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404660" y="3141663"/>
            <a:ext cx="6553200" cy="132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M(OH)</a:t>
            </a:r>
            <a:r>
              <a:rPr lang="en-US" b="1" baseline="-25000" dirty="0"/>
              <a:t>n</a:t>
            </a:r>
            <a:r>
              <a:rPr lang="ru-RU" b="1" baseline="-25000" dirty="0"/>
              <a:t>, </a:t>
            </a:r>
            <a:r>
              <a:rPr lang="ru-RU" b="1" dirty="0"/>
              <a:t>где </a:t>
            </a:r>
            <a:r>
              <a:rPr lang="en-US" b="1" dirty="0"/>
              <a:t>M</a:t>
            </a:r>
            <a:r>
              <a:rPr lang="ru-RU" b="1" dirty="0"/>
              <a:t> – металл, </a:t>
            </a:r>
            <a:r>
              <a:rPr lang="en-US" b="1" dirty="0"/>
              <a:t>n</a:t>
            </a:r>
            <a:r>
              <a:rPr lang="ru-RU" b="1" dirty="0"/>
              <a:t> – число групп </a:t>
            </a:r>
            <a:r>
              <a:rPr lang="en-US" b="1" dirty="0"/>
              <a:t>OH</a:t>
            </a:r>
            <a:r>
              <a:rPr lang="en-US" b="1" baseline="30000" dirty="0"/>
              <a:t>-</a:t>
            </a:r>
            <a:r>
              <a:rPr lang="ru-RU" b="1" dirty="0"/>
              <a:t> и в то же время численное значение заряда иона (степени окисления) металла</a:t>
            </a:r>
          </a:p>
          <a:p>
            <a:pPr>
              <a:spcBef>
                <a:spcPct val="50000"/>
              </a:spcBef>
            </a:pPr>
            <a:r>
              <a:rPr lang="en-US" b="1" dirty="0"/>
              <a:t>                      </a:t>
            </a:r>
            <a:endParaRPr lang="ru-RU" b="1" dirty="0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971550" y="4724400"/>
            <a:ext cx="7273925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3300"/>
                </a:solidFill>
              </a:rPr>
              <a:t>Название:</a:t>
            </a:r>
            <a:r>
              <a:rPr lang="ru-RU" sz="2400" dirty="0">
                <a:solidFill>
                  <a:srgbClr val="003300"/>
                </a:solidFill>
              </a:rPr>
              <a:t> </a:t>
            </a:r>
            <a:r>
              <a:rPr lang="ru-RU" b="1" dirty="0"/>
              <a:t>«гидроксид» + «металла» (степень окисления, если переменная)</a:t>
            </a:r>
          </a:p>
          <a:p>
            <a:pPr algn="ctr">
              <a:spcBef>
                <a:spcPct val="50000"/>
              </a:spcBef>
            </a:pPr>
            <a:r>
              <a:rPr lang="en-US" b="1" dirty="0"/>
              <a:t>Cu(OH)</a:t>
            </a:r>
            <a:r>
              <a:rPr lang="en-US" b="1" baseline="-25000" dirty="0"/>
              <a:t>2</a:t>
            </a:r>
            <a:r>
              <a:rPr lang="en-US" b="1" dirty="0"/>
              <a:t> – </a:t>
            </a:r>
            <a:r>
              <a:rPr lang="ru-RU" b="1" dirty="0"/>
              <a:t>гидроксид меди два</a:t>
            </a:r>
          </a:p>
        </p:txBody>
      </p:sp>
      <p:pic>
        <p:nvPicPr>
          <p:cNvPr id="14342" name="Picture 6" descr="6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88913"/>
            <a:ext cx="503237" cy="954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ru-RU" smtClean="0">
                <a:solidFill>
                  <a:schemeClr val="bg1"/>
                </a:solidFill>
              </a:rPr>
              <a:t>Установите соответствие</a:t>
            </a:r>
          </a:p>
        </p:txBody>
      </p:sp>
      <p:grpSp>
        <p:nvGrpSpPr>
          <p:cNvPr id="4" name="TextBox 3"/>
          <p:cNvGrpSpPr>
            <a:grpSpLocks/>
          </p:cNvGrpSpPr>
          <p:nvPr/>
        </p:nvGrpSpPr>
        <p:grpSpPr bwMode="auto">
          <a:xfrm>
            <a:off x="512763" y="1792288"/>
            <a:ext cx="3614737" cy="639762"/>
            <a:chOff x="323" y="1129"/>
            <a:chExt cx="2277" cy="403"/>
          </a:xfrm>
        </p:grpSpPr>
        <p:pic>
          <p:nvPicPr>
            <p:cNvPr id="15363" name="TextBox 3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" y="1129"/>
              <a:ext cx="2277" cy="4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364" name="Text Box 4"/>
            <p:cNvSpPr txBox="1">
              <a:spLocks noChangeArrowheads="1"/>
            </p:cNvSpPr>
            <p:nvPr/>
          </p:nvSpPr>
          <p:spPr bwMode="auto">
            <a:xfrm>
              <a:off x="360" y="1170"/>
              <a:ext cx="220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en-US"/>
                <a:t>KOH</a:t>
              </a:r>
              <a:endParaRPr lang="ru-RU"/>
            </a:p>
          </p:txBody>
        </p:sp>
      </p:grpSp>
      <p:grpSp>
        <p:nvGrpSpPr>
          <p:cNvPr id="5" name="TextBox 4"/>
          <p:cNvGrpSpPr>
            <a:grpSpLocks/>
          </p:cNvGrpSpPr>
          <p:nvPr/>
        </p:nvGrpSpPr>
        <p:grpSpPr bwMode="auto">
          <a:xfrm>
            <a:off x="512763" y="2511425"/>
            <a:ext cx="3614737" cy="639763"/>
            <a:chOff x="323" y="1582"/>
            <a:chExt cx="2277" cy="403"/>
          </a:xfrm>
        </p:grpSpPr>
        <p:pic>
          <p:nvPicPr>
            <p:cNvPr id="15366" name="TextBox 4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" y="1582"/>
              <a:ext cx="2277" cy="4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367" name="Text Box 7"/>
            <p:cNvSpPr txBox="1">
              <a:spLocks noChangeArrowheads="1"/>
            </p:cNvSpPr>
            <p:nvPr/>
          </p:nvSpPr>
          <p:spPr bwMode="auto">
            <a:xfrm>
              <a:off x="360" y="1620"/>
              <a:ext cx="220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en-US"/>
                <a:t>Mg(OH)</a:t>
              </a:r>
              <a:r>
                <a:rPr lang="en-US" baseline="-25000"/>
                <a:t>2</a:t>
              </a:r>
              <a:endParaRPr lang="ru-RU"/>
            </a:p>
          </p:txBody>
        </p:sp>
      </p:grpSp>
      <p:grpSp>
        <p:nvGrpSpPr>
          <p:cNvPr id="6" name="TextBox 5"/>
          <p:cNvGrpSpPr>
            <a:grpSpLocks/>
          </p:cNvGrpSpPr>
          <p:nvPr/>
        </p:nvGrpSpPr>
        <p:grpSpPr bwMode="auto">
          <a:xfrm>
            <a:off x="512763" y="3224213"/>
            <a:ext cx="3614737" cy="641350"/>
            <a:chOff x="323" y="2031"/>
            <a:chExt cx="2277" cy="404"/>
          </a:xfrm>
        </p:grpSpPr>
        <p:pic>
          <p:nvPicPr>
            <p:cNvPr id="15369" name="TextBox 5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" y="2031"/>
              <a:ext cx="2277" cy="4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370" name="Text Box 10"/>
            <p:cNvSpPr txBox="1">
              <a:spLocks noChangeArrowheads="1"/>
            </p:cNvSpPr>
            <p:nvPr/>
          </p:nvSpPr>
          <p:spPr bwMode="auto">
            <a:xfrm>
              <a:off x="360" y="2070"/>
              <a:ext cx="220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en-US"/>
                <a:t>Ca(OH)</a:t>
              </a:r>
              <a:r>
                <a:rPr lang="en-US" baseline="-25000"/>
                <a:t>2</a:t>
              </a:r>
              <a:endParaRPr lang="ru-RU"/>
            </a:p>
          </p:txBody>
        </p:sp>
      </p:grpSp>
      <p:grpSp>
        <p:nvGrpSpPr>
          <p:cNvPr id="7" name="TextBox 6"/>
          <p:cNvGrpSpPr>
            <a:grpSpLocks/>
          </p:cNvGrpSpPr>
          <p:nvPr/>
        </p:nvGrpSpPr>
        <p:grpSpPr bwMode="auto">
          <a:xfrm>
            <a:off x="512763" y="3938588"/>
            <a:ext cx="3614737" cy="639762"/>
            <a:chOff x="323" y="2481"/>
            <a:chExt cx="2277" cy="403"/>
          </a:xfrm>
        </p:grpSpPr>
        <p:pic>
          <p:nvPicPr>
            <p:cNvPr id="15372" name="TextBox 6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" y="2481"/>
              <a:ext cx="2277" cy="4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373" name="Text Box 13"/>
            <p:cNvSpPr txBox="1">
              <a:spLocks noChangeArrowheads="1"/>
            </p:cNvSpPr>
            <p:nvPr/>
          </p:nvSpPr>
          <p:spPr bwMode="auto">
            <a:xfrm>
              <a:off x="360" y="2520"/>
              <a:ext cx="220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en-US"/>
                <a:t>Fe(OH)</a:t>
              </a:r>
              <a:r>
                <a:rPr lang="en-US" baseline="-25000"/>
                <a:t>3</a:t>
              </a:r>
              <a:endParaRPr lang="ru-RU"/>
            </a:p>
          </p:txBody>
        </p:sp>
      </p:grpSp>
      <p:grpSp>
        <p:nvGrpSpPr>
          <p:cNvPr id="8" name="TextBox 7"/>
          <p:cNvGrpSpPr>
            <a:grpSpLocks/>
          </p:cNvGrpSpPr>
          <p:nvPr/>
        </p:nvGrpSpPr>
        <p:grpSpPr bwMode="auto">
          <a:xfrm>
            <a:off x="512763" y="4651375"/>
            <a:ext cx="3614737" cy="639763"/>
            <a:chOff x="323" y="2930"/>
            <a:chExt cx="2277" cy="403"/>
          </a:xfrm>
        </p:grpSpPr>
        <p:pic>
          <p:nvPicPr>
            <p:cNvPr id="15375" name="TextBox 7"/>
            <p:cNvPicPr>
              <a:picLocks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" y="2930"/>
              <a:ext cx="2277" cy="4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376" name="Text Box 16"/>
            <p:cNvSpPr txBox="1">
              <a:spLocks noChangeArrowheads="1"/>
            </p:cNvSpPr>
            <p:nvPr/>
          </p:nvSpPr>
          <p:spPr bwMode="auto">
            <a:xfrm>
              <a:off x="360" y="2970"/>
              <a:ext cx="220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en-US"/>
                <a:t>NaOH</a:t>
              </a:r>
              <a:endParaRPr lang="ru-RU"/>
            </a:p>
          </p:txBody>
        </p:sp>
      </p:grpSp>
      <p:grpSp>
        <p:nvGrpSpPr>
          <p:cNvPr id="9" name="TextBox 8"/>
          <p:cNvGrpSpPr>
            <a:grpSpLocks/>
          </p:cNvGrpSpPr>
          <p:nvPr/>
        </p:nvGrpSpPr>
        <p:grpSpPr bwMode="auto">
          <a:xfrm>
            <a:off x="4651375" y="1792288"/>
            <a:ext cx="3621088" cy="639762"/>
            <a:chOff x="2930" y="1129"/>
            <a:chExt cx="2281" cy="403"/>
          </a:xfrm>
        </p:grpSpPr>
        <p:pic>
          <p:nvPicPr>
            <p:cNvPr id="15378" name="TextBox 8"/>
            <p:cNvPicPr>
              <a:picLocks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0" y="1129"/>
              <a:ext cx="2281" cy="4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379" name="Text Box 19"/>
            <p:cNvSpPr txBox="1">
              <a:spLocks noChangeArrowheads="1"/>
            </p:cNvSpPr>
            <p:nvPr/>
          </p:nvSpPr>
          <p:spPr bwMode="auto">
            <a:xfrm>
              <a:off x="2970" y="1170"/>
              <a:ext cx="220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ru-RU"/>
                <a:t>Гидроксид кальция</a:t>
              </a:r>
            </a:p>
          </p:txBody>
        </p:sp>
      </p:grpSp>
      <p:grpSp>
        <p:nvGrpSpPr>
          <p:cNvPr id="10" name="TextBox 9"/>
          <p:cNvGrpSpPr>
            <a:grpSpLocks/>
          </p:cNvGrpSpPr>
          <p:nvPr/>
        </p:nvGrpSpPr>
        <p:grpSpPr bwMode="auto">
          <a:xfrm>
            <a:off x="4651375" y="2511425"/>
            <a:ext cx="3621088" cy="639763"/>
            <a:chOff x="2930" y="1582"/>
            <a:chExt cx="2281" cy="403"/>
          </a:xfrm>
        </p:grpSpPr>
        <p:pic>
          <p:nvPicPr>
            <p:cNvPr id="15381" name="TextBox 9"/>
            <p:cNvPicPr>
              <a:picLocks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0" y="1582"/>
              <a:ext cx="2281" cy="4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382" name="Text Box 22"/>
            <p:cNvSpPr txBox="1">
              <a:spLocks noChangeArrowheads="1"/>
            </p:cNvSpPr>
            <p:nvPr/>
          </p:nvSpPr>
          <p:spPr bwMode="auto">
            <a:xfrm>
              <a:off x="2970" y="1620"/>
              <a:ext cx="220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ru-RU"/>
                <a:t>Гидроксид железа </a:t>
              </a:r>
              <a:r>
                <a:rPr lang="en-US"/>
                <a:t>(III)</a:t>
              </a:r>
              <a:endParaRPr lang="ru-RU"/>
            </a:p>
          </p:txBody>
        </p:sp>
      </p:grpSp>
      <p:grpSp>
        <p:nvGrpSpPr>
          <p:cNvPr id="11" name="TextBox 10"/>
          <p:cNvGrpSpPr>
            <a:grpSpLocks/>
          </p:cNvGrpSpPr>
          <p:nvPr/>
        </p:nvGrpSpPr>
        <p:grpSpPr bwMode="auto">
          <a:xfrm>
            <a:off x="4651375" y="3224213"/>
            <a:ext cx="3621088" cy="641350"/>
            <a:chOff x="2930" y="2031"/>
            <a:chExt cx="2281" cy="404"/>
          </a:xfrm>
        </p:grpSpPr>
        <p:pic>
          <p:nvPicPr>
            <p:cNvPr id="15384" name="TextBox 10"/>
            <p:cNvPicPr>
              <a:picLocks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0" y="2031"/>
              <a:ext cx="2281" cy="4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385" name="Text Box 25"/>
            <p:cNvSpPr txBox="1">
              <a:spLocks noChangeArrowheads="1"/>
            </p:cNvSpPr>
            <p:nvPr/>
          </p:nvSpPr>
          <p:spPr bwMode="auto">
            <a:xfrm>
              <a:off x="2970" y="2070"/>
              <a:ext cx="220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ru-RU"/>
                <a:t>Гидроксид натрия</a:t>
              </a:r>
            </a:p>
          </p:txBody>
        </p:sp>
      </p:grpSp>
      <p:grpSp>
        <p:nvGrpSpPr>
          <p:cNvPr id="12" name="TextBox 11"/>
          <p:cNvGrpSpPr>
            <a:grpSpLocks/>
          </p:cNvGrpSpPr>
          <p:nvPr/>
        </p:nvGrpSpPr>
        <p:grpSpPr bwMode="auto">
          <a:xfrm>
            <a:off x="4651375" y="3938588"/>
            <a:ext cx="3621088" cy="639762"/>
            <a:chOff x="2930" y="2481"/>
            <a:chExt cx="2281" cy="403"/>
          </a:xfrm>
        </p:grpSpPr>
        <p:pic>
          <p:nvPicPr>
            <p:cNvPr id="15387" name="TextBox 11"/>
            <p:cNvPicPr>
              <a:picLocks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0" y="2481"/>
              <a:ext cx="2281" cy="4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388" name="Text Box 28"/>
            <p:cNvSpPr txBox="1">
              <a:spLocks noChangeArrowheads="1"/>
            </p:cNvSpPr>
            <p:nvPr/>
          </p:nvSpPr>
          <p:spPr bwMode="auto">
            <a:xfrm>
              <a:off x="2970" y="2520"/>
              <a:ext cx="220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ru-RU"/>
                <a:t>Гидроксид магния</a:t>
              </a:r>
            </a:p>
          </p:txBody>
        </p:sp>
      </p:grpSp>
      <p:grpSp>
        <p:nvGrpSpPr>
          <p:cNvPr id="13" name="TextBox 12"/>
          <p:cNvGrpSpPr>
            <a:grpSpLocks/>
          </p:cNvGrpSpPr>
          <p:nvPr/>
        </p:nvGrpSpPr>
        <p:grpSpPr bwMode="auto">
          <a:xfrm>
            <a:off x="4651375" y="4651375"/>
            <a:ext cx="3621088" cy="639763"/>
            <a:chOff x="2930" y="2930"/>
            <a:chExt cx="2281" cy="403"/>
          </a:xfrm>
        </p:grpSpPr>
        <p:pic>
          <p:nvPicPr>
            <p:cNvPr id="15390" name="TextBox 12"/>
            <p:cNvPicPr>
              <a:picLocks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0" y="2930"/>
              <a:ext cx="2281" cy="4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391" name="Text Box 31"/>
            <p:cNvSpPr txBox="1">
              <a:spLocks noChangeArrowheads="1"/>
            </p:cNvSpPr>
            <p:nvPr/>
          </p:nvSpPr>
          <p:spPr bwMode="auto">
            <a:xfrm>
              <a:off x="2970" y="2970"/>
              <a:ext cx="220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ru-RU"/>
                <a:t>Гидроксид калия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-3.7037E-6 L 6.94444E-6 0.20995 " pathEditMode="relative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1.85185E-6 L 6.94444E-6 0.20996 " pathEditMode="relative" ptsTypes="AA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-4.07407E-6 L 6.94444E-6 0.20996 " pathEditMode="relative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1.48148E-6 L 6.94444E-6 -0.20996 " pathEditMode="relative" ptsTypes="AA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2.22222E-6 L 6.94444E-6 -0.40949 " pathEditMode="relative" ptsTypes="A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1" name="Picture 7" descr="1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79388" y="4868863"/>
            <a:ext cx="133350" cy="1223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ru-RU" sz="4000" smtClean="0">
                <a:solidFill>
                  <a:schemeClr val="bg1"/>
                </a:solidFill>
                <a:latin typeface="Arial" charset="0"/>
              </a:rPr>
              <a:t>Химические свойства оснований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68313" y="1538288"/>
            <a:ext cx="8353425" cy="482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ts val="3000"/>
              </a:lnSpc>
              <a:spcBef>
                <a:spcPct val="40000"/>
              </a:spcBef>
              <a:buFontTx/>
              <a:buAutoNum type="arabicPeriod"/>
            </a:pPr>
            <a:r>
              <a:rPr lang="ru-RU" b="1">
                <a:latin typeface="Arial" charset="0"/>
              </a:rPr>
              <a:t>Основание + кислота = соль + вода (р-ция обмена)</a:t>
            </a:r>
          </a:p>
          <a:p>
            <a:pPr>
              <a:lnSpc>
                <a:spcPts val="3000"/>
              </a:lnSpc>
              <a:spcBef>
                <a:spcPct val="40000"/>
              </a:spcBef>
            </a:pPr>
            <a:r>
              <a:rPr lang="en-US" b="1">
                <a:latin typeface="Arial" charset="0"/>
              </a:rPr>
              <a:t>                                 </a:t>
            </a:r>
            <a:r>
              <a:rPr lang="en-US" sz="2000" b="1">
                <a:solidFill>
                  <a:schemeClr val="bg1"/>
                </a:solidFill>
                <a:latin typeface="Arial" charset="0"/>
              </a:rPr>
              <a:t>NaOH</a:t>
            </a:r>
            <a:r>
              <a:rPr lang="ru-RU" sz="2000" b="1">
                <a:solidFill>
                  <a:schemeClr val="bg1"/>
                </a:solidFill>
                <a:latin typeface="Arial" charset="0"/>
              </a:rPr>
              <a:t> + </a:t>
            </a:r>
            <a:r>
              <a:rPr lang="en-US" sz="2000" b="1">
                <a:solidFill>
                  <a:schemeClr val="bg1"/>
                </a:solidFill>
                <a:latin typeface="Arial" charset="0"/>
              </a:rPr>
              <a:t>HCl</a:t>
            </a:r>
            <a:r>
              <a:rPr lang="ru-RU" sz="2000" b="1">
                <a:solidFill>
                  <a:schemeClr val="bg1"/>
                </a:solidFill>
                <a:latin typeface="Arial" charset="0"/>
              </a:rPr>
              <a:t> = </a:t>
            </a:r>
            <a:r>
              <a:rPr lang="en-US" sz="2000" b="1">
                <a:solidFill>
                  <a:schemeClr val="bg1"/>
                </a:solidFill>
                <a:latin typeface="Arial" charset="0"/>
              </a:rPr>
              <a:t>NaCl </a:t>
            </a:r>
            <a:r>
              <a:rPr lang="ru-RU" sz="2000" b="1">
                <a:solidFill>
                  <a:schemeClr val="bg1"/>
                </a:solidFill>
                <a:latin typeface="Arial" charset="0"/>
              </a:rPr>
              <a:t>+ </a:t>
            </a:r>
            <a:r>
              <a:rPr lang="en-US" sz="2000" b="1">
                <a:solidFill>
                  <a:schemeClr val="bg1"/>
                </a:solidFill>
                <a:latin typeface="Arial" charset="0"/>
              </a:rPr>
              <a:t>H</a:t>
            </a:r>
            <a:r>
              <a:rPr lang="en-US" sz="2000" b="1" baseline="-25000">
                <a:solidFill>
                  <a:schemeClr val="bg1"/>
                </a:solidFill>
                <a:latin typeface="Arial" charset="0"/>
              </a:rPr>
              <a:t>2</a:t>
            </a:r>
            <a:r>
              <a:rPr lang="en-US" sz="2000" b="1">
                <a:solidFill>
                  <a:schemeClr val="bg1"/>
                </a:solidFill>
                <a:latin typeface="Arial" charset="0"/>
              </a:rPr>
              <a:t>O</a:t>
            </a:r>
            <a:endParaRPr lang="en-US" sz="2000" b="1" baseline="-2500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ts val="3000"/>
              </a:lnSpc>
              <a:spcBef>
                <a:spcPct val="40000"/>
              </a:spcBef>
              <a:buFontTx/>
              <a:buAutoNum type="arabicPeriod" startAt="2"/>
            </a:pPr>
            <a:r>
              <a:rPr lang="ru-RU" b="1">
                <a:latin typeface="Arial" charset="0"/>
              </a:rPr>
              <a:t>Щёлочь + кислотный оксид = соль + вода (р-ция обмена)</a:t>
            </a:r>
          </a:p>
          <a:p>
            <a:pPr>
              <a:lnSpc>
                <a:spcPts val="3000"/>
              </a:lnSpc>
              <a:spcBef>
                <a:spcPct val="40000"/>
              </a:spcBef>
            </a:pPr>
            <a:r>
              <a:rPr lang="en-US" b="1">
                <a:latin typeface="Arial" charset="0"/>
              </a:rPr>
              <a:t>                                  </a:t>
            </a:r>
            <a:r>
              <a:rPr lang="en-US" sz="2000" b="1">
                <a:solidFill>
                  <a:schemeClr val="bg1"/>
                </a:solidFill>
                <a:latin typeface="Arial" charset="0"/>
              </a:rPr>
              <a:t>Ca(OH)</a:t>
            </a:r>
            <a:r>
              <a:rPr lang="en-US" sz="2000" b="1" baseline="-25000">
                <a:solidFill>
                  <a:schemeClr val="bg1"/>
                </a:solidFill>
                <a:latin typeface="Arial" charset="0"/>
              </a:rPr>
              <a:t>2</a:t>
            </a:r>
            <a:r>
              <a:rPr lang="ru-RU" sz="2000" b="1">
                <a:solidFill>
                  <a:schemeClr val="bg1"/>
                </a:solidFill>
                <a:latin typeface="Arial" charset="0"/>
              </a:rPr>
              <a:t> + </a:t>
            </a:r>
            <a:r>
              <a:rPr lang="en-US" sz="2000" b="1">
                <a:solidFill>
                  <a:schemeClr val="bg1"/>
                </a:solidFill>
                <a:latin typeface="Arial" charset="0"/>
              </a:rPr>
              <a:t>CO</a:t>
            </a:r>
            <a:r>
              <a:rPr lang="en-US" sz="2000" b="1" baseline="-25000">
                <a:solidFill>
                  <a:schemeClr val="bg1"/>
                </a:solidFill>
                <a:latin typeface="Arial" charset="0"/>
              </a:rPr>
              <a:t>2</a:t>
            </a:r>
            <a:r>
              <a:rPr lang="en-US" sz="2000" b="1">
                <a:solidFill>
                  <a:schemeClr val="bg1"/>
                </a:solidFill>
                <a:latin typeface="Arial" charset="0"/>
              </a:rPr>
              <a:t> = CaCO</a:t>
            </a:r>
            <a:r>
              <a:rPr lang="en-US" sz="2000" b="1" baseline="-25000">
                <a:solidFill>
                  <a:schemeClr val="bg1"/>
                </a:solidFill>
                <a:latin typeface="Arial" charset="0"/>
              </a:rPr>
              <a:t>3</a:t>
            </a:r>
            <a:r>
              <a:rPr lang="ru-RU" sz="2000" b="1">
                <a:solidFill>
                  <a:schemeClr val="bg1"/>
                </a:solidFill>
                <a:latin typeface="Arial" charset="0"/>
              </a:rPr>
              <a:t> + </a:t>
            </a:r>
            <a:r>
              <a:rPr lang="en-US" sz="2000" b="1">
                <a:solidFill>
                  <a:schemeClr val="bg1"/>
                </a:solidFill>
                <a:latin typeface="Arial" charset="0"/>
              </a:rPr>
              <a:t>H</a:t>
            </a:r>
            <a:r>
              <a:rPr lang="en-US" sz="2000" b="1" baseline="-25000">
                <a:solidFill>
                  <a:schemeClr val="bg1"/>
                </a:solidFill>
                <a:latin typeface="Arial" charset="0"/>
              </a:rPr>
              <a:t>2</a:t>
            </a:r>
            <a:r>
              <a:rPr lang="en-US" sz="2000" b="1">
                <a:solidFill>
                  <a:schemeClr val="bg1"/>
                </a:solidFill>
                <a:latin typeface="Arial" charset="0"/>
              </a:rPr>
              <a:t>O</a:t>
            </a:r>
            <a:r>
              <a:rPr lang="en-US" b="1">
                <a:latin typeface="Arial" charset="0"/>
              </a:rPr>
              <a:t> </a:t>
            </a:r>
          </a:p>
          <a:p>
            <a:pPr>
              <a:lnSpc>
                <a:spcPts val="3000"/>
              </a:lnSpc>
              <a:spcBef>
                <a:spcPct val="40000"/>
              </a:spcBef>
              <a:buFontTx/>
              <a:buAutoNum type="arabicPeriod" startAt="3"/>
            </a:pPr>
            <a:r>
              <a:rPr lang="ru-RU" b="1">
                <a:latin typeface="Arial" charset="0"/>
              </a:rPr>
              <a:t>Щёлочь +</a:t>
            </a:r>
            <a:r>
              <a:rPr lang="en-US" b="1">
                <a:latin typeface="Arial" charset="0"/>
              </a:rPr>
              <a:t> </a:t>
            </a:r>
            <a:r>
              <a:rPr lang="ru-RU" b="1">
                <a:latin typeface="Arial" charset="0"/>
              </a:rPr>
              <a:t>соль = новое основание + новая соль (р-ция обмена)</a:t>
            </a:r>
          </a:p>
          <a:p>
            <a:pPr>
              <a:lnSpc>
                <a:spcPts val="3000"/>
              </a:lnSpc>
              <a:spcBef>
                <a:spcPct val="40000"/>
              </a:spcBef>
            </a:pPr>
            <a:r>
              <a:rPr lang="en-US" b="1">
                <a:latin typeface="Arial" charset="0"/>
              </a:rPr>
              <a:t>                             </a:t>
            </a:r>
            <a:r>
              <a:rPr lang="en-US" sz="2000" b="1">
                <a:solidFill>
                  <a:schemeClr val="bg1"/>
                </a:solidFill>
                <a:latin typeface="Arial" charset="0"/>
              </a:rPr>
              <a:t>2NaOH </a:t>
            </a:r>
            <a:r>
              <a:rPr lang="ru-RU" sz="2000" b="1">
                <a:solidFill>
                  <a:schemeClr val="bg1"/>
                </a:solidFill>
                <a:latin typeface="Arial" charset="0"/>
              </a:rPr>
              <a:t>+</a:t>
            </a:r>
            <a:r>
              <a:rPr lang="en-US" sz="2000" b="1">
                <a:solidFill>
                  <a:schemeClr val="bg1"/>
                </a:solidFill>
                <a:latin typeface="Arial" charset="0"/>
              </a:rPr>
              <a:t> CuSO</a:t>
            </a:r>
            <a:r>
              <a:rPr lang="en-US" sz="2000" b="1" baseline="-25000">
                <a:solidFill>
                  <a:schemeClr val="bg1"/>
                </a:solidFill>
                <a:latin typeface="Arial" charset="0"/>
              </a:rPr>
              <a:t>4</a:t>
            </a:r>
            <a:r>
              <a:rPr lang="en-US" sz="2000" b="1">
                <a:solidFill>
                  <a:schemeClr val="bg1"/>
                </a:solidFill>
                <a:latin typeface="Arial" charset="0"/>
              </a:rPr>
              <a:t> = Na</a:t>
            </a:r>
            <a:r>
              <a:rPr lang="en-US" sz="2000" b="1" baseline="-25000">
                <a:solidFill>
                  <a:schemeClr val="bg1"/>
                </a:solidFill>
                <a:latin typeface="Arial" charset="0"/>
              </a:rPr>
              <a:t>2</a:t>
            </a:r>
            <a:r>
              <a:rPr lang="en-US" sz="2000" b="1">
                <a:solidFill>
                  <a:schemeClr val="bg1"/>
                </a:solidFill>
                <a:latin typeface="Arial" charset="0"/>
              </a:rPr>
              <a:t>SO</a:t>
            </a:r>
            <a:r>
              <a:rPr lang="en-US" sz="2000" b="1" baseline="-25000">
                <a:solidFill>
                  <a:schemeClr val="bg1"/>
                </a:solidFill>
                <a:latin typeface="Arial" charset="0"/>
              </a:rPr>
              <a:t>4</a:t>
            </a:r>
            <a:r>
              <a:rPr lang="en-US" sz="2000" b="1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sz="2000" b="1">
                <a:solidFill>
                  <a:schemeClr val="bg1"/>
                </a:solidFill>
                <a:latin typeface="Arial" charset="0"/>
              </a:rPr>
              <a:t>+</a:t>
            </a:r>
            <a:r>
              <a:rPr lang="en-US" sz="2000" b="1">
                <a:solidFill>
                  <a:schemeClr val="bg1"/>
                </a:solidFill>
                <a:latin typeface="Arial" charset="0"/>
              </a:rPr>
              <a:t>Cu(OH)</a:t>
            </a:r>
            <a:r>
              <a:rPr lang="en-US" sz="2000" b="1" baseline="-25000">
                <a:solidFill>
                  <a:schemeClr val="bg1"/>
                </a:solidFill>
                <a:latin typeface="Arial" charset="0"/>
              </a:rPr>
              <a:t>2</a:t>
            </a:r>
            <a:endParaRPr lang="ru-RU" sz="2000" b="1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ts val="3000"/>
              </a:lnSpc>
              <a:spcBef>
                <a:spcPct val="40000"/>
              </a:spcBef>
              <a:buFontTx/>
              <a:buAutoNum type="arabicPeriod" startAt="4"/>
            </a:pPr>
            <a:r>
              <a:rPr lang="ru-RU" b="1">
                <a:latin typeface="Arial" charset="0"/>
              </a:rPr>
              <a:t>Разложение нерастворимых в воде оснований на оксид и воду</a:t>
            </a:r>
          </a:p>
          <a:p>
            <a:pPr>
              <a:lnSpc>
                <a:spcPts val="3000"/>
              </a:lnSpc>
              <a:spcBef>
                <a:spcPct val="40000"/>
              </a:spcBef>
            </a:pPr>
            <a:r>
              <a:rPr lang="en-US" b="1">
                <a:latin typeface="Arial" charset="0"/>
              </a:rPr>
              <a:t>                                          </a:t>
            </a:r>
            <a:r>
              <a:rPr lang="en-US" sz="2000" b="1">
                <a:solidFill>
                  <a:schemeClr val="bg1"/>
                </a:solidFill>
                <a:latin typeface="Arial" charset="0"/>
              </a:rPr>
              <a:t>Cu(OH)</a:t>
            </a:r>
            <a:r>
              <a:rPr lang="en-US" sz="2000" b="1" baseline="-25000">
                <a:solidFill>
                  <a:schemeClr val="bg1"/>
                </a:solidFill>
                <a:latin typeface="Arial" charset="0"/>
              </a:rPr>
              <a:t>2</a:t>
            </a:r>
            <a:r>
              <a:rPr lang="ru-RU" sz="2000" b="1">
                <a:solidFill>
                  <a:schemeClr val="bg1"/>
                </a:solidFill>
                <a:latin typeface="Arial" charset="0"/>
              </a:rPr>
              <a:t> =</a:t>
            </a:r>
            <a:r>
              <a:rPr lang="en-US" sz="2000" b="1" baseline="30000">
                <a:solidFill>
                  <a:schemeClr val="bg1"/>
                </a:solidFill>
                <a:latin typeface="Arial" charset="0"/>
              </a:rPr>
              <a:t>t</a:t>
            </a:r>
            <a:r>
              <a:rPr lang="ru-RU" sz="2000" b="1" baseline="3000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sz="2000" b="1">
                <a:solidFill>
                  <a:schemeClr val="bg1"/>
                </a:solidFill>
                <a:latin typeface="Arial" charset="0"/>
              </a:rPr>
              <a:t>С</a:t>
            </a:r>
            <a:r>
              <a:rPr lang="en-US" sz="2000" b="1">
                <a:solidFill>
                  <a:schemeClr val="bg1"/>
                </a:solidFill>
                <a:latin typeface="Arial" charset="0"/>
              </a:rPr>
              <a:t>uO </a:t>
            </a:r>
            <a:r>
              <a:rPr lang="ru-RU" sz="2000" b="1">
                <a:solidFill>
                  <a:schemeClr val="bg1"/>
                </a:solidFill>
                <a:latin typeface="Arial" charset="0"/>
              </a:rPr>
              <a:t>+ </a:t>
            </a:r>
            <a:r>
              <a:rPr lang="en-US" sz="2000" b="1">
                <a:solidFill>
                  <a:schemeClr val="bg1"/>
                </a:solidFill>
                <a:latin typeface="Arial" charset="0"/>
              </a:rPr>
              <a:t>H</a:t>
            </a:r>
            <a:r>
              <a:rPr lang="en-US" sz="2000" b="1" baseline="-25000">
                <a:solidFill>
                  <a:schemeClr val="bg1"/>
                </a:solidFill>
                <a:latin typeface="Arial" charset="0"/>
              </a:rPr>
              <a:t>2</a:t>
            </a:r>
            <a:r>
              <a:rPr lang="en-US" sz="2000" b="1">
                <a:solidFill>
                  <a:schemeClr val="bg1"/>
                </a:solidFill>
                <a:latin typeface="Arial" charset="0"/>
              </a:rPr>
              <a:t>O</a:t>
            </a:r>
            <a:endParaRPr lang="en-US" sz="2000" b="1" baseline="3000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ru-RU" sz="2000" b="1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b="1">
              <a:latin typeface="Arial" charset="0"/>
            </a:endParaRP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6732588" y="414972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6392" name="Picture 8" descr="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412875"/>
            <a:ext cx="774700" cy="1287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000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1000"/>
                                        <p:tgtEl>
                                          <p:spTgt spid="16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1000"/>
                                        <p:tgtEl>
                                          <p:spTgt spid="163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175</Words>
  <Application>Microsoft Office PowerPoint</Application>
  <PresentationFormat>Экран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Calibri</vt:lpstr>
      <vt:lpstr>Arial</vt:lpstr>
      <vt:lpstr>Comic Sans MS</vt:lpstr>
      <vt:lpstr>Тема Office</vt:lpstr>
      <vt:lpstr>Основания</vt:lpstr>
      <vt:lpstr>Определение.</vt:lpstr>
      <vt:lpstr>Установите соответствие</vt:lpstr>
      <vt:lpstr>Химические свойства оснований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Тошиба</cp:lastModifiedBy>
  <cp:revision>28</cp:revision>
  <dcterms:created xsi:type="dcterms:W3CDTF">2009-09-08T19:12:42Z</dcterms:created>
  <dcterms:modified xsi:type="dcterms:W3CDTF">2011-12-22T17:02:36Z</dcterms:modified>
</cp:coreProperties>
</file>