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BB312-31F4-4148-8549-09DF127460FA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8C7A3A8-5D0D-4599-8CA0-6838C72E640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BB312-31F4-4148-8549-09DF127460FA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7A3A8-5D0D-4599-8CA0-6838C72E64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BB312-31F4-4148-8549-09DF127460FA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7A3A8-5D0D-4599-8CA0-6838C72E64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7EBB312-31F4-4148-8549-09DF127460FA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8C7A3A8-5D0D-4599-8CA0-6838C72E640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BB312-31F4-4148-8549-09DF127460FA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7A3A8-5D0D-4599-8CA0-6838C72E640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BB312-31F4-4148-8549-09DF127460FA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7A3A8-5D0D-4599-8CA0-6838C72E640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7A3A8-5D0D-4599-8CA0-6838C72E640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BB312-31F4-4148-8549-09DF127460FA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BB312-31F4-4148-8549-09DF127460FA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7A3A8-5D0D-4599-8CA0-6838C72E640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BB312-31F4-4148-8549-09DF127460FA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7A3A8-5D0D-4599-8CA0-6838C72E64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7EBB312-31F4-4148-8549-09DF127460FA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8C7A3A8-5D0D-4599-8CA0-6838C72E640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BB312-31F4-4148-8549-09DF127460FA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8C7A3A8-5D0D-4599-8CA0-6838C72E640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7EBB312-31F4-4148-8549-09DF127460FA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08C7A3A8-5D0D-4599-8CA0-6838C72E640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Учитель химии </a:t>
            </a:r>
            <a:endParaRPr lang="ru-RU" dirty="0" smtClean="0"/>
          </a:p>
          <a:p>
            <a:r>
              <a:rPr lang="ru-RU" dirty="0" smtClean="0"/>
              <a:t>МБОУ </a:t>
            </a:r>
            <a:r>
              <a:rPr lang="ru-RU" dirty="0" smtClean="0"/>
              <a:t>«Комсомольская СОШ</a:t>
            </a:r>
            <a:r>
              <a:rPr lang="ru-RU" dirty="0" smtClean="0"/>
              <a:t>»</a:t>
            </a:r>
          </a:p>
          <a:p>
            <a:r>
              <a:rPr lang="ru-RU" dirty="0" err="1" smtClean="0"/>
              <a:t>Грязева</a:t>
            </a:r>
            <a:r>
              <a:rPr lang="ru-RU" dirty="0" smtClean="0"/>
              <a:t> М. Е.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2800" b="1" dirty="0" smtClean="0"/>
              <a:t>Проблемно-диалогическое обучение как средство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/>
              <a:t>реализации требований ФГОС на уроках химии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Проблемная ситуация с противоречием между житейским(т.е. ограниченным или ошибочным) представлением учеников и научным фактом создается в два шага. Сначала учитель выявляет житейское представление учеников вопросом или практическим заданием «на ошибку», затем сообщением, экспериментом, расчетами или наглядностью предъявляет научный факт. Побуждение к осознанию противоречия осуществляется репликами: «Вы что думали сначала? А что оказывается на самом деле?».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Прием 3. 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11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ru-RU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Учитель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Ученик</a:t>
                      </a:r>
                      <a:endParaRPr lang="ru-RU" dirty="0"/>
                    </a:p>
                  </a:txBody>
                  <a:tcPr/>
                </a:tc>
              </a:tr>
              <a:tr h="605466">
                <a:tc>
                  <a:txBody>
                    <a:bodyPr/>
                    <a:lstStyle/>
                    <a:p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Какую среду имеют кислоты, основания, вода?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-кислая, щелочная, нейтральная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Какую среду будут иметь соли?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-соленую </a:t>
                      </a:r>
                      <a:r>
                        <a:rPr kumimoji="0" lang="ru-RU" sz="16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(обычный ответ, ошибочный)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-Такой среды нет. ( показывается опыт, где соли имеют кислую, щелочную и нейтральную среду)</a:t>
                      </a:r>
                      <a:r>
                        <a:rPr kumimoji="0" lang="ru-RU" sz="16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(предъявление научного факта)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(возникновение проблемной ситуации)</a:t>
                      </a:r>
                      <a:endParaRPr lang="ru-RU" sz="1600" dirty="0"/>
                    </a:p>
                  </a:txBody>
                  <a:tcPr/>
                </a:tc>
              </a:tr>
              <a:tr h="10655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Почему соли могут иметь разную среду? </a:t>
                      </a:r>
                      <a:r>
                        <a:rPr kumimoji="0" lang="ru-RU" sz="16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 побуждение к осознанию противоречия)</a:t>
                      </a:r>
                      <a:endParaRPr kumimoji="0" lang="ru-RU" sz="16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-Сложно ответить</a:t>
                      </a:r>
                    </a:p>
                    <a:p>
                      <a:r>
                        <a:rPr kumimoji="0" lang="ru-RU" sz="16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 осознание противоречия)</a:t>
                      </a:r>
                      <a:endParaRPr kumimoji="0" lang="ru-RU" sz="16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Что будем изучать? </a:t>
                      </a:r>
                      <a:r>
                        <a:rPr kumimoji="0" lang="ru-RU" sz="16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 побуждение к формулированию проблемы)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Реакция среды растворов солей</a:t>
                      </a:r>
                    </a:p>
                    <a:p>
                      <a:r>
                        <a:rPr kumimoji="0" lang="ru-RU" sz="16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 учебная проблема как тема урока)</a:t>
                      </a:r>
                      <a:endParaRPr kumimoji="0" lang="ru-RU" sz="16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Пример 3. Тема: «Гидролиз солей»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Проблемная ситуация с противоречием между необходимостью и невозможностью выполнить задание учителя создается практическим заданием, не сходным с предыдущим. Побуждение к осознанию проблемы осуществляется репликами: «Вы смогли выполнить задание? В чем затруднение? Чем это задание не похоже на предыдущее?».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Прием 4.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503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ru-RU" b="1" i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Учитель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1" i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Ученики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Определите степени окисления по положению в ПСХЭ у </a:t>
                      </a:r>
                      <a:r>
                        <a:rPr kumimoji="0" lang="ru-RU" sz="18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 и S</a:t>
                      </a:r>
                      <a:endParaRPr kumimoji="0" lang="ru-RU" sz="1800" b="0" i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18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 практическое задание)</a:t>
                      </a:r>
                      <a:endParaRPr kumimoji="0" lang="ru-RU" sz="1800" b="0" i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степени окисления -2</a:t>
                      </a:r>
                    </a:p>
                    <a:p>
                      <a:r>
                        <a:rPr kumimoji="0"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+4,+6 .</a:t>
                      </a:r>
                      <a:endParaRPr kumimoji="0" lang="ru-RU" sz="1800" b="0" i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Какова с.о. S в формулах SO</a:t>
                      </a:r>
                      <a:r>
                        <a:rPr kumimoji="0" lang="ru-RU" sz="1800" b="0" i="0" kern="1200" baseline="-250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и SO</a:t>
                      </a:r>
                      <a:r>
                        <a:rPr kumimoji="0" lang="ru-RU" sz="1800" b="0" i="0" kern="1200" baseline="-250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r>
                        <a:rPr kumimoji="0"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?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+4,+6 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атомах О и S строение внешнего электронного слоя одинаково. Почему О не проявляет аналогичные степени окисления?</a:t>
                      </a:r>
                    </a:p>
                    <a:p>
                      <a:r>
                        <a:rPr kumimoji="0" lang="ru-RU" sz="18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 побуждение к осознанию противоречия)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4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24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возникновение проблемной ситуации)( осознание противоречия)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Какой вопрос возникает?</a:t>
                      </a:r>
                    </a:p>
                    <a:p>
                      <a:r>
                        <a:rPr kumimoji="0" lang="ru-RU" sz="18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 побуждение к формулированию проблемы)</a:t>
                      </a:r>
                      <a:endParaRPr kumimoji="0" lang="ru-RU" sz="1800" b="0" i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Откуда берутся валентные электроны</a:t>
                      </a:r>
                      <a:r>
                        <a:rPr kumimoji="0" lang="ru-RU" sz="18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 учебная проблема как вопрос)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Пример 4 Тема: « Элементы </a:t>
            </a:r>
            <a:r>
              <a:rPr b="1" smtClean="0">
                <a:latin typeface="Times New Roman" pitchFamily="18" charset="0"/>
                <a:cs typeface="Times New Roman" pitchFamily="18" charset="0"/>
              </a:rPr>
              <a:t>VI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группы»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Подводящий к теме диалог </a:t>
            </a:r>
            <a:r>
              <a:rPr lang="ru-RU" dirty="0" smtClean="0"/>
              <a:t>представляет собой систему вопросов и заданий, обеспечивающих формулирование темы урока учениками. Вопросы и задания могут различаться по характеру и степени трудности, но должны быть посильными для учеников. Последний вопрос содержит обобщение и позволяет ученикам сформулировать тему урока. По ходу диалога необходимо обеспечивать </a:t>
            </a:r>
            <a:r>
              <a:rPr lang="ru-RU" dirty="0" err="1" smtClean="0"/>
              <a:t>безоценочное</a:t>
            </a:r>
            <a:r>
              <a:rPr lang="ru-RU" dirty="0" smtClean="0"/>
              <a:t> принятие ошибочных ответов учащихся.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Подводящий к теме диалог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Суть метода заключается в том, что учитель предваряет сообщение готовой темы либо интригующим материалом (прием «яркое пятно»), либо характеристикой значимости темы для самих учащихся (прием «актуальность»). «Яркое пятно»- это может быть ребус, видеосюжет, картина, отрывок из текста, любой интригующий материал из жизни. Примеры: Тема: «ТЭД» опыт по исследованию электропроводимости воды, сухой соли, раствора соли в воде. Тема: «Жесткость воды». Сравнение образования пены в жесткой и мягкой воде. Данные опыты достаточно ярко демонстрируют свойства веществ и вызывают неподдельный интерес.</a:t>
            </a:r>
          </a:p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На проблемно-диалогическом уроке учитель начала побуждающим или подводящим диалогом помогает ученикам поставить и решить проблему, а затем продуктивным заданием стимулирует их создать продукт и представить его классу. Технология проблемного диалога действительно обеспечивает творческое усвоение знаний: «Спросил, открыл, создал».</a:t>
            </a:r>
          </a:p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Технология проблемного диалога обеспечивает достижение результатов и является эффективным средством реализации ФГОС.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Сообщение темы с мотивирующим приемом.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Мельникова, Е.Л.</a:t>
            </a:r>
            <a:r>
              <a:rPr lang="ru-RU" i="1" dirty="0" smtClean="0"/>
              <a:t> </a:t>
            </a:r>
            <a:r>
              <a:rPr lang="ru-RU" dirty="0" smtClean="0"/>
              <a:t>Технология проблемного диалога : методы, формы, средства обучения / Е.Л. Мельникова // Образовательные технологии : сб. мат. – М. : </a:t>
            </a:r>
            <a:r>
              <a:rPr lang="ru-RU" dirty="0" err="1" smtClean="0"/>
              <a:t>Баласс</a:t>
            </a:r>
            <a:r>
              <a:rPr lang="ru-RU" dirty="0" smtClean="0"/>
              <a:t>, 2008. – </a:t>
            </a:r>
            <a:r>
              <a:rPr lang="ru-RU" dirty="0" err="1" smtClean="0"/>
              <a:t>Вып</a:t>
            </a:r>
            <a:r>
              <a:rPr lang="ru-RU" dirty="0" smtClean="0"/>
              <a:t>. 8. – С. 5–55.</a:t>
            </a:r>
          </a:p>
          <a:p>
            <a:r>
              <a:rPr lang="ru-RU" dirty="0" smtClean="0"/>
              <a:t>2. Е.Л. Мельникова // Образовательная система «Школа 2100» : Опыт решения проблемы непрерывности и преемственности образования : сб. мат. – М. : </a:t>
            </a:r>
            <a:r>
              <a:rPr lang="ru-RU" dirty="0" err="1" smtClean="0"/>
              <a:t>Баласс</a:t>
            </a:r>
            <a:r>
              <a:rPr lang="ru-RU" dirty="0" smtClean="0"/>
              <a:t>, 2009. – </a:t>
            </a:r>
            <a:r>
              <a:rPr lang="ru-RU" dirty="0" err="1" smtClean="0"/>
              <a:t>Вып</a:t>
            </a:r>
            <a:r>
              <a:rPr lang="ru-RU" dirty="0" smtClean="0"/>
              <a:t>. 9. –С. 164–283.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Литература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Т</a:t>
            </a:r>
            <a:r>
              <a:rPr lang="ru-RU" b="1" dirty="0" smtClean="0"/>
              <a:t>ехнология проблемного диалога</a:t>
            </a:r>
            <a:r>
              <a:rPr lang="ru-RU" dirty="0" smtClean="0"/>
              <a:t> представляет собой современную образовательную технологию </a:t>
            </a:r>
            <a:r>
              <a:rPr lang="ru-RU" dirty="0" err="1" smtClean="0"/>
              <a:t>деятельностного</a:t>
            </a:r>
            <a:r>
              <a:rPr lang="ru-RU" dirty="0" smtClean="0"/>
              <a:t> типа и позволяет реализовать требования ФГОС. В сложном прилагательном «проблемно-диалогическое» обучение первая часть означает, что на уроке изучения нового материала должны быть проработаны два звена: постановка учебной проблемы и поиск решения. Постановка учебной проблемы – это этап формулирования темы урока или вопроса для исследования. Поиск решения – это этап формирования нового знания по предмету. Для технологии ПО ключевым является понятие творчество.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</a:t>
            </a:r>
            <a:r>
              <a:rPr lang="ru-RU" b="1" dirty="0" smtClean="0"/>
              <a:t>ехнология проблемного диалога</a:t>
            </a: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</a:t>
            </a:r>
            <a:r>
              <a:rPr lang="ru-RU" b="1" dirty="0" smtClean="0"/>
              <a:t>ервое звено творчества – постановка проблемы. </a:t>
            </a:r>
            <a:r>
              <a:rPr lang="ru-RU" dirty="0" smtClean="0"/>
              <a:t>В</a:t>
            </a:r>
            <a:r>
              <a:rPr lang="ru-RU" b="1" dirty="0" smtClean="0"/>
              <a:t>торое звено творчества – поиск решения</a:t>
            </a:r>
            <a:r>
              <a:rPr lang="ru-RU" dirty="0" smtClean="0"/>
              <a:t>, т.е. мыслительная работа по выдвижению и проверке гипотез. Т</a:t>
            </a:r>
            <a:r>
              <a:rPr lang="ru-RU" b="1" dirty="0" smtClean="0"/>
              <a:t>ретье звено творчества – выражение решения</a:t>
            </a:r>
            <a:r>
              <a:rPr lang="ru-RU" dirty="0" smtClean="0"/>
              <a:t>. Выражение нового знания научным языком (химическим, физическим, биологическим и т.д.) может быть в форме схемы, таблицы, стихотворения.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Смысл технологии проблемного диалога заключается в том, чтобы на уроке изучения нового материала «пропустить» школьников через все звенья научного творчества. На этапе введения знаний ученики должны поставить и решить проблему, т.е. сформулировать сначала тему урока или вопрос для исследования, а затем и само новое знание. Разумеется, проделать такую работу дети могут только в диалоге с учителем. Поскольку проблема и решение педагогу известны заранее, к ним есть два пути: тропа догадок и дорога логического вывода. Это значит, что педагог волен выбирать между двумя видами диалога. </a:t>
            </a:r>
            <a:r>
              <a:rPr lang="ru-RU" b="1" dirty="0" smtClean="0"/>
              <a:t>Побуждающий от проблемной ситуации диалог и подводящий к теме диалог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 состоит из отдельных стимулирующих реплик, которые помогают ученику работать по-настоящему творчески. На этапе постановки проблемы учитель создаёт проблемную ситуацию, а затем произносит специальные реплики для осознания противоречия и формулирования проблемы учениками. На этапе поиска решения учитель побуждает учеников выдвинуть и проверить гипотезы. Таким образом, побуждающий диалог позволяет ученикам угадать противоречие и проблему, гипотезу и её проверку.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Побуждающий диалог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представляет собой систему посильных ученикам вопросов и заданий, которая активно задействует и соответственно развивает логическое мышление учеников. На этапе постановки проблемы учитель пошагово подводит учеников к формулированию темы или вопроса для исследования. На этапе поиска решения он выстраивает логическую цепочку к новому знанию, т.е. ведет к открытию «прямой дорогой», что возможно и без проблемы. У учащихся вызывается интерес к новому материалу, познавательная мотивация. Учебная проблема существует в двух формах и побуждение к формулированию проблемы представляет собой одну из двух реплик: «Какова тема урока?» или «Какой возникает вопрос?»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Подводящий диалог</a:t>
            </a: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Проблемная ситуация с противоречивыми положениями создается одновременным предъявлением классу противоречивых фактов, теорий, мнений. В данном случае факт понимается как единичная научная информация, теория – система научных взглядов, мнение – позиция отдельного человека. Побуждение к осознанию противоречия осуществляется репликами: «Что вас удивило? Что интересного заметили? Какое противоречие налицо?». Побуждение к формулированию проблемы осуществляется одной из двух возможных реплик по выбору.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               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Прием 1.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785786" y="1428736"/>
          <a:ext cx="7929618" cy="45293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9090"/>
                <a:gridCol w="4000528"/>
              </a:tblGrid>
              <a:tr h="352365">
                <a:tc>
                  <a:txBody>
                    <a:bodyPr/>
                    <a:lstStyle/>
                    <a:p>
                      <a:r>
                        <a:rPr kumimoji="0" lang="ru-RU" sz="14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Учитель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Ученики</a:t>
                      </a:r>
                      <a:endParaRPr lang="ru-RU" sz="1400" dirty="0"/>
                    </a:p>
                  </a:txBody>
                  <a:tcPr/>
                </a:tc>
              </a:tr>
              <a:tr h="6166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Прочитайте формулы соединений.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</a:t>
                      </a:r>
                      <a:r>
                        <a:rPr kumimoji="0" lang="pt-BR" sz="1400" b="0" i="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pt-BR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O, CO</a:t>
                      </a:r>
                      <a:r>
                        <a:rPr kumimoji="0" lang="pt-BR" sz="1400" b="0" i="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pt-BR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, Al</a:t>
                      </a:r>
                      <a:r>
                        <a:rPr kumimoji="0" lang="pt-BR" sz="1400" b="0" i="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pt-BR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r>
                        <a:rPr kumimoji="0" lang="pt-BR" sz="1400" b="0" i="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3 </a:t>
                      </a:r>
                      <a:r>
                        <a:rPr kumimoji="0" lang="pt-BR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SiO</a:t>
                      </a:r>
                      <a:r>
                        <a:rPr kumimoji="0" lang="pt-BR" sz="1400" b="0" i="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2 </a:t>
                      </a:r>
                      <a:r>
                        <a:rPr kumimoji="0" lang="pt-BR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N</a:t>
                      </a:r>
                      <a:r>
                        <a:rPr kumimoji="0" lang="pt-BR" sz="1400" b="0" i="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pt-BR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r>
                        <a:rPr kumimoji="0" lang="pt-BR" sz="1400" b="0" i="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kumimoji="0" lang="pt-BR" sz="14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400" dirty="0"/>
                    </a:p>
                  </a:txBody>
                  <a:tcPr/>
                </a:tc>
              </a:tr>
              <a:tr h="5311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Найдите схожие по составу формулы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</a:t>
                      </a:r>
                      <a:r>
                        <a:rPr kumimoji="0" lang="en-US" sz="1400" b="0" i="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, SiO</a:t>
                      </a:r>
                      <a:r>
                        <a:rPr kumimoji="0" lang="en-US" sz="1400" b="0" i="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en-US" sz="14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400" dirty="0"/>
                    </a:p>
                  </a:txBody>
                  <a:tcPr/>
                </a:tc>
              </a:tr>
              <a:tr h="6166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 какому классу относятся?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оксиды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</a:tr>
              <a:tr h="6767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Определите группу и положение элементов в ПСХЭ, с.о.</a:t>
                      </a:r>
                      <a:r>
                        <a:rPr kumimoji="0" lang="ru-RU" sz="14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 </a:t>
                      </a:r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предъявление 1 факта)</a:t>
                      </a:r>
                      <a:endParaRPr kumimoji="0" lang="ru-RU" sz="14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неметаллы, </a:t>
                      </a:r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IV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группа, с.о. +4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</a:tr>
              <a:tr h="642942"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Какое агрегатное состояние имеют вещества?</a:t>
                      </a:r>
                    </a:p>
                    <a:p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 предъявление 2 факта)</a:t>
                      </a:r>
                      <a:endParaRPr kumimoji="0" lang="ru-RU" sz="14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Неметаллы и их оксиды похожи по составу и строению атома неметалла, но имеют разные физические свойства</a:t>
                      </a:r>
                      <a:r>
                        <a:rPr lang="ru-RU" sz="1400" b="1" i="1" dirty="0">
                          <a:latin typeface="Calibri"/>
                          <a:ea typeface="Times New Roman"/>
                          <a:cs typeface="Times New Roman"/>
                        </a:rPr>
                        <a:t>(осознание противоречия)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80913"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Что интересного заметили?</a:t>
                      </a:r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(побуждение к осознанию противоречия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-Почему оксиды углерода и кремния имеют разные агрегатные состояния?</a:t>
                      </a:r>
                    </a:p>
                    <a:p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 учебная проблема как вопрос)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Пример 1. Тема: «Элементы </a:t>
            </a:r>
            <a:r>
              <a:rPr b="1" smtClean="0"/>
              <a:t>IV </a:t>
            </a:r>
            <a:r>
              <a:rPr lang="ru-RU" b="1" dirty="0" smtClean="0"/>
              <a:t>группы»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500174"/>
          <a:ext cx="8229600" cy="46221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ru-RU" sz="1800" b="1" i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Учитель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i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Ученик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Какие свойства проявляет вещество общего состава H</a:t>
                      </a:r>
                      <a:r>
                        <a:rPr kumimoji="0" lang="ru-RU" sz="1400" b="0" i="0" kern="1200" baseline="-250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Zn O</a:t>
                      </a:r>
                      <a:r>
                        <a:rPr kumimoji="0" lang="ru-RU" sz="1400" b="0" i="0" kern="1200" baseline="-250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-основные</a:t>
                      </a:r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14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 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кислотные</a:t>
                      </a:r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 возникновение проблемной ситуации)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79832"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Учитель показывает опыт по взаимодействию вещества</a:t>
                      </a:r>
                      <a:r>
                        <a:rPr kumimoji="0" lang="ru-RU" sz="1400" b="0" i="0" kern="1200" baseline="-250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 кислотой и основанием ( реакция идет в обоих случаях). Оказывается вещество</a:t>
                      </a:r>
                      <a:r>
                        <a:rPr kumimoji="0" lang="ru-RU" sz="1400" b="0" i="0" kern="1200" baseline="-250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проявляет основные и кислотные свойства</a:t>
                      </a:r>
                    </a:p>
                    <a:p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 предъявление научного факта)</a:t>
                      </a:r>
                      <a:endParaRPr kumimoji="0" lang="ru-RU" sz="1400" b="0" i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65488"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-Какое было мнение о свойствах?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-Только основные или только кислотные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51220"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 что оказалось? </a:t>
                      </a:r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 побуждение к осознанию противоречия)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-Проявляет свойства и кислот и оснований </a:t>
                      </a:r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 осознание противоречия)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-Такое явление называется амфотерностью. -Что будем изучать на данном уроке?</a:t>
                      </a:r>
                    </a:p>
                    <a:p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 побуждение к формулированию проблемы)</a:t>
                      </a:r>
                      <a:endParaRPr kumimoji="0" lang="ru-RU" sz="1400" b="0" i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Амфотерные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свойства соединений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 учебная проблема как тема урока)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Прием 2. </a:t>
            </a:r>
            <a:r>
              <a:rPr lang="ru-RU" dirty="0" smtClean="0"/>
              <a:t>Проблемная ситуация со столкновением мнений учеников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129</TotalTime>
  <Words>918</Words>
  <Application>Microsoft Office PowerPoint</Application>
  <PresentationFormat>Экран (4:3)</PresentationFormat>
  <Paragraphs>89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Бумажная</vt:lpstr>
      <vt:lpstr>Проблемно-диалогическое обучение как средство реализации требований ФГОС на уроках химии </vt:lpstr>
      <vt:lpstr>Технология проблемного диалога </vt:lpstr>
      <vt:lpstr>Слайд 3</vt:lpstr>
      <vt:lpstr>Слайд 4</vt:lpstr>
      <vt:lpstr>Побуждающий диалог</vt:lpstr>
      <vt:lpstr>Подводящий диалог </vt:lpstr>
      <vt:lpstr>                       Прием 1.</vt:lpstr>
      <vt:lpstr>Пример 1. Тема: «Элементы IV группы»</vt:lpstr>
      <vt:lpstr>Прием 2. Проблемная ситуация со столкновением мнений учеников</vt:lpstr>
      <vt:lpstr>Прием 3. </vt:lpstr>
      <vt:lpstr>Пример 3. Тема: «Гидролиз солей»</vt:lpstr>
      <vt:lpstr>Прием 4.</vt:lpstr>
      <vt:lpstr>Пример 4 Тема: « Элементы VI группы»</vt:lpstr>
      <vt:lpstr>Подводящий к теме диалог</vt:lpstr>
      <vt:lpstr>Сообщение темы с мотивирующим приемом.</vt:lpstr>
      <vt:lpstr>Литература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Проблемно-диалогическое обучение как средство реализации требований ФГОС на уроках химии</dc:title>
  <dc:creator>User</dc:creator>
  <cp:lastModifiedBy>User</cp:lastModifiedBy>
  <cp:revision>14</cp:revision>
  <dcterms:created xsi:type="dcterms:W3CDTF">2015-01-29T18:15:06Z</dcterms:created>
  <dcterms:modified xsi:type="dcterms:W3CDTF">2015-06-07T18:58:36Z</dcterms:modified>
</cp:coreProperties>
</file>